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3800" dirty="0" smtClean="0"/>
              <a:t>Exercícios</a:t>
            </a:r>
            <a:endParaRPr lang="pt-BR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14290"/>
            <a:ext cx="87154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pt-BR" b="1" dirty="0" smtClean="0">
                <a:latin typeface="Comic Sans MS" pitchFamily="66" charset="0"/>
              </a:rPr>
              <a:t>Questão 3 donível2 do banco de questões da OBMEP 2013.</a:t>
            </a:r>
          </a:p>
          <a:p>
            <a:pPr marL="400050" indent="-400050" algn="just"/>
            <a:r>
              <a:rPr lang="pt-BR" b="1" dirty="0" smtClean="0">
                <a:latin typeface="Comic Sans MS" pitchFamily="66" charset="0"/>
              </a:rPr>
              <a:t> 	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Os funcionários do hospital Um hospital tem os seguintes funcionários:</a:t>
            </a:r>
          </a:p>
          <a:p>
            <a:pPr marL="400050" indent="-400050" algn="just"/>
            <a:endParaRPr lang="pt-BR" dirty="0" smtClean="0">
              <a:latin typeface="Comic Sans MS" pitchFamily="66" charset="0"/>
            </a:endParaRP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Sara Dores da Costa: reumatologista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Iná Lemos: pneumologista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 Ester Elisa: enfermeira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 Ema Thomas: traumatologista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Ana Lisa: psicanalista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Inácio Filho: obstetra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a)</a:t>
            </a:r>
            <a:r>
              <a:rPr lang="pt-BR" dirty="0" smtClean="0">
                <a:latin typeface="Comic Sans MS" pitchFamily="66" charset="0"/>
              </a:rPr>
              <a:t> De quantas maneiras os funcionários podem fazer uma fila?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 b)</a:t>
            </a:r>
            <a:r>
              <a:rPr lang="pt-BR" dirty="0" smtClean="0">
                <a:latin typeface="Comic Sans MS" pitchFamily="66" charset="0"/>
              </a:rPr>
              <a:t> De quantas maneiras os mesmos funcionários podem sentar numa mesa redonda? Lembre-se que, numa mesa redonda, se todos se mudam para a cadeira da esquerda, a mesa continua igual! </a:t>
            </a:r>
          </a:p>
          <a:p>
            <a:pPr marL="400050" indent="-400050" algn="just"/>
            <a:endParaRPr lang="pt-BR" dirty="0" smtClean="0">
              <a:latin typeface="Comic Sans MS" pitchFamily="66" charset="0"/>
            </a:endParaRP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c)</a:t>
            </a:r>
            <a:r>
              <a:rPr lang="pt-BR" dirty="0" smtClean="0">
                <a:latin typeface="Comic Sans MS" pitchFamily="66" charset="0"/>
              </a:rPr>
              <a:t> E de quantas maneiras os funcionários podem compor uma comissão formada por presidente, vice-presidente e suplente? 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71480"/>
            <a:ext cx="8572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Solução:</a:t>
            </a: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pPr marL="342900" indent="-342900">
              <a:buAutoNum type="alphaLcParenR"/>
            </a:pPr>
            <a:r>
              <a:rPr lang="pt-BR" dirty="0" smtClean="0"/>
              <a:t>Para ser o primeiro da fila, podemos escolher qualquer um dos seis funcionários. Logo, há 6 possibilidades. Escolhido o primeiro da fila, restam cinco funcionários a serem escolhidos para ser o segundo da fila (porque um já foi escolhido). Para o terceiro lugar termos 4 possibilidades, e assim por diante. Logo, há 6 × 5 × 4 × 3 × 2 × 1 = 720 maneiras distintas de organizar a fila.</a:t>
            </a:r>
          </a:p>
          <a:p>
            <a:pPr marL="342900" indent="-342900">
              <a:buAutoNum type="alphaLcParenR"/>
            </a:pPr>
            <a:endParaRPr lang="pt-BR" dirty="0" smtClean="0"/>
          </a:p>
          <a:p>
            <a:pPr marL="342900" indent="-342900">
              <a:buAutoNum type="alphaLcParenR"/>
            </a:pPr>
            <a:r>
              <a:rPr lang="pt-BR" dirty="0" smtClean="0"/>
              <a:t>Numa mesa redonda, só importa a posição relativa, como foi dito no enunciado. Se movermos cada funcionário para a cadeira à sua esquerda, a mesa continua igual. Quantas vezes podemos fazer isso? De 6, já que são seis funcionários. Se numerarmos as cadeiras, teríamos a mesma resposta do item anterior, 720. Como podemos girar as pessoas para a cadeira ao lado 6 vezes, concluímos que o número de maneiras de colocar os funcionários na mesa é 720/6 = 120. </a:t>
            </a:r>
          </a:p>
          <a:p>
            <a:pPr marL="342900" indent="-342900">
              <a:buAutoNum type="alphaLcParenR"/>
            </a:pPr>
            <a:endParaRPr lang="pt-BR" dirty="0" smtClean="0"/>
          </a:p>
          <a:p>
            <a:pPr marL="342900" indent="-342900">
              <a:buAutoNum type="alphaLcParenR"/>
            </a:pPr>
            <a:r>
              <a:rPr lang="pt-BR" dirty="0" smtClean="0"/>
              <a:t>Podemos escolher o presidente de 6 maneiras, já que são 6 funcionários. Para cada uma dessas escolhas, teremos 5 possibilidades para escolher o vice. E para uma dessas, 4 para o suplente. Logo, são 6 × 5 × 4 = 120 maneiras de escolher a comissão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282" y="285728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II) Questão 11 do nível 2 do Banco de Questões da OBMEP de 2014 </a:t>
            </a:r>
          </a:p>
          <a:p>
            <a:r>
              <a:rPr lang="pt-BR" b="1" dirty="0" smtClean="0">
                <a:latin typeface="Comic Sans MS" pitchFamily="66" charset="0"/>
              </a:rPr>
              <a:t>   </a:t>
            </a:r>
          </a:p>
          <a:p>
            <a:r>
              <a:rPr lang="pt-BR" dirty="0" smtClean="0">
                <a:latin typeface="Comic Sans MS" pitchFamily="66" charset="0"/>
              </a:rPr>
              <a:t>Em uma sala de aula há uma turma de dez alunos. </a:t>
            </a:r>
          </a:p>
          <a:p>
            <a:r>
              <a:rPr lang="pt-BR" dirty="0" smtClean="0">
                <a:latin typeface="Comic Sans MS" pitchFamily="66" charset="0"/>
              </a:rPr>
              <a:t>Precisa-se escolher uma comissão de três alunos para representar esta turma, sendo a comissão composta por:</a:t>
            </a:r>
          </a:p>
          <a:p>
            <a:endParaRPr lang="pt-B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Comic Sans MS" pitchFamily="66" charset="0"/>
              </a:rPr>
              <a:t> um porta-voz;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Comic Sans MS" pitchFamily="66" charset="0"/>
              </a:rPr>
              <a:t> um diretor de artes;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Comic Sans MS" pitchFamily="66" charset="0"/>
              </a:rPr>
              <a:t>  um assessor técnico.</a:t>
            </a: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 Nenhum aluno pode acumular cargos.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 a) De quantas maneiras esta comissão pode ser formada? 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b) Quantas comissões diferentes podem ser formadas com os alunos Leandro, Renato e Marcelo? 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c) Considere agora comissões sem cargos específicos. Use os itens a) e b) anteriores para descobrir quantas comissões sem cargos específicos podem ser formadas. </a:t>
            </a:r>
            <a:endParaRPr lang="pt-BR" b="1" dirty="0" smtClean="0">
              <a:latin typeface="Comic Sans MS" pitchFamily="66" charset="0"/>
            </a:endParaRPr>
          </a:p>
          <a:p>
            <a:endParaRPr lang="pt-B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357166"/>
            <a:ext cx="83582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</a:t>
            </a:r>
          </a:p>
          <a:p>
            <a:pPr marL="342900" indent="-342900" algn="just">
              <a:buAutoNum type="alphaLcParenR"/>
            </a:pPr>
            <a:r>
              <a:rPr lang="pt-BR" dirty="0" smtClean="0"/>
              <a:t>Para escolher o porta-voz, temos 10 possibilidades, já que são dez alunos. Escolhido o porta-voz, temos agora 9 possibilidades para escolher o aluno que será o diretor de artes. Finalmente, para escolher o assessor técnico, restam 8 possibilidades. Logo, temos 10 × 9 × 8 = </a:t>
            </a:r>
            <a:r>
              <a:rPr lang="pt-BR" b="1" dirty="0" smtClean="0"/>
              <a:t>720</a:t>
            </a:r>
            <a:r>
              <a:rPr lang="pt-BR" dirty="0" smtClean="0"/>
              <a:t> maneiras diferentes para escolher a comissão pedida.</a:t>
            </a:r>
          </a:p>
          <a:p>
            <a:pPr marL="342900" indent="-342900" algn="just">
              <a:buAutoNum type="alphaLcParenR"/>
            </a:pPr>
            <a:endParaRPr lang="pt-BR" dirty="0" smtClean="0"/>
          </a:p>
          <a:p>
            <a:pPr marL="342900" indent="-342900" algn="just">
              <a:buAutoNum type="alphaLcParenR"/>
            </a:pPr>
            <a:r>
              <a:rPr lang="pt-BR" dirty="0" smtClean="0"/>
              <a:t>Podemos listar todas as comissões que têm os três alunos Marcelo, Leandro e Renato. Estas são: </a:t>
            </a:r>
          </a:p>
          <a:p>
            <a:pPr marL="342900" indent="-342900"/>
            <a:r>
              <a:rPr lang="pt-BR" b="1" dirty="0" smtClean="0"/>
              <a:t>                                Porta-voz           Diretor de Artes        Assessor Técnico</a:t>
            </a:r>
          </a:p>
          <a:p>
            <a:pPr marL="342900" indent="-342900"/>
            <a:r>
              <a:rPr lang="pt-BR" dirty="0" smtClean="0"/>
              <a:t>                                  Marcelo                   Renato                        Leandro</a:t>
            </a:r>
          </a:p>
          <a:p>
            <a:pPr marL="342900" indent="-342900"/>
            <a:r>
              <a:rPr lang="pt-BR" dirty="0" smtClean="0"/>
              <a:t>                                  Marcelo                   Leandro                      Renato </a:t>
            </a:r>
          </a:p>
          <a:p>
            <a:pPr marL="342900" indent="-342900"/>
            <a:r>
              <a:rPr lang="pt-BR" dirty="0" smtClean="0"/>
              <a:t>                                  Renato                     Leandro                      Marcelo </a:t>
            </a:r>
          </a:p>
          <a:p>
            <a:pPr marL="342900" indent="-342900"/>
            <a:r>
              <a:rPr lang="pt-BR" dirty="0" smtClean="0"/>
              <a:t>                                  Renato                     Marcelo                      Leandro</a:t>
            </a:r>
          </a:p>
          <a:p>
            <a:pPr marL="342900" indent="-342900"/>
            <a:r>
              <a:rPr lang="pt-BR" dirty="0" smtClean="0"/>
              <a:t>                                  Leandro                   Marcelo                      Renato </a:t>
            </a:r>
          </a:p>
          <a:p>
            <a:pPr marL="342900" indent="-342900"/>
            <a:r>
              <a:rPr lang="pt-BR" dirty="0" smtClean="0"/>
              <a:t>                                  Leandro                   Renato                        Marcelo</a:t>
            </a:r>
          </a:p>
          <a:p>
            <a:pPr marL="342900" indent="-342900"/>
            <a:r>
              <a:rPr lang="pt-BR" dirty="0" smtClean="0"/>
              <a:t> </a:t>
            </a:r>
          </a:p>
          <a:p>
            <a:pPr marL="342900" indent="-342900" algn="just"/>
            <a:r>
              <a:rPr lang="pt-BR" dirty="0" smtClean="0"/>
              <a:t>	Logo, temos seis comissões possíveis. Outra maneira de obter o mesmo resultado seria: para escolher o porta-voz, temos 3 possibilidades dentre Marcelo, Renato e Leandro. Escolhido o porta-voz, restam duas possibilidades para escolher o diretor de artes. E escolhidos os dois cargos anteriores, só resta uma possibilidade para escolher o último cargo. Logo, temos 3 × 2 × 1 = </a:t>
            </a:r>
            <a:r>
              <a:rPr lang="pt-BR" b="1" dirty="0" smtClean="0"/>
              <a:t>6</a:t>
            </a:r>
            <a:r>
              <a:rPr lang="pt-BR" dirty="0" smtClean="0"/>
              <a:t> maneiras diferentes para escolher uma comissão que tenha os alunos Marcelo, Leandro e Renato. </a:t>
            </a:r>
          </a:p>
          <a:p>
            <a:pPr marL="342900" indent="-342900"/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282" y="357166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c) </a:t>
            </a:r>
            <a:r>
              <a:rPr lang="pt-BR" dirty="0" smtClean="0"/>
              <a:t>Agora não há mais cargos. Logo, as comissões listadas no item b) são todas iguais (representam a mesma comissão formada por Marcelo, Renato e Leandro). Para contar quantas são as comissões sem cargo, vamos agrupar as comissões com cargos (porta-voz, diretor de artes e assessor técnico) em grupos de seis comissões que tenham os mesmos três alunos. Como são 720 comissões com cargo, e são grupos de 6 com as mesmas pessoas, obtemos 720 /6 = 120 maneiras diferentes de compor uma comissão sem cargos.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2357430"/>
            <a:ext cx="85011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III) Problema 2 da videoaula: </a:t>
            </a:r>
            <a:r>
              <a:rPr lang="pt-BR" b="1" dirty="0" smtClean="0">
                <a:latin typeface="Comic Sans MS" pitchFamily="66" charset="0"/>
              </a:rPr>
              <a:t>Exercícios </a:t>
            </a:r>
            <a:r>
              <a:rPr lang="pt-BR" b="1" dirty="0" smtClean="0">
                <a:latin typeface="Comic Sans MS" pitchFamily="66" charset="0"/>
              </a:rPr>
              <a:t>sobre o Princípio Fundamental da</a:t>
            </a:r>
          </a:p>
          <a:p>
            <a:r>
              <a:rPr lang="pt-BR" b="1" dirty="0" smtClean="0">
                <a:latin typeface="Comic Sans MS" pitchFamily="66" charset="0"/>
              </a:rPr>
              <a:t>Contagem – Parte </a:t>
            </a:r>
            <a:r>
              <a:rPr lang="pt-BR" b="1" dirty="0" smtClean="0">
                <a:latin typeface="Comic Sans MS" pitchFamily="66" charset="0"/>
              </a:rPr>
              <a:t>1</a:t>
            </a:r>
          </a:p>
          <a:p>
            <a:endParaRPr lang="pt-BR" b="1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	Um construtor dispõe de quatro cores (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FF00"/>
                </a:solidFill>
                <a:latin typeface="Comic Sans MS" pitchFamily="66" charset="0"/>
              </a:rPr>
              <a:t>amarelo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  <a:r>
              <a:rPr lang="pt-BR" dirty="0" smtClean="0">
                <a:latin typeface="Comic Sans MS" pitchFamily="66" charset="0"/>
              </a:rPr>
              <a:t> e </a:t>
            </a:r>
            <a:r>
              <a:rPr lang="pt-BR" b="1" dirty="0" smtClean="0">
                <a:solidFill>
                  <a:srgbClr val="FFCC66"/>
                </a:solidFill>
                <a:latin typeface="Comic Sans MS" pitchFamily="66" charset="0"/>
              </a:rPr>
              <a:t>bege</a:t>
            </a:r>
            <a:r>
              <a:rPr lang="pt-BR" dirty="0" smtClean="0">
                <a:latin typeface="Comic Sans MS" pitchFamily="66" charset="0"/>
              </a:rPr>
              <a:t>) para pintar 5 casas dispostas lado a lado. Ele deseja que cada casa seja pintada com apenas uma cor e que duas casas consecutivas não possuam a mesma cor. Por exemplo, 2 possibilidades diferentes de pinturas estão indicadas abaixo: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Possibilidade 1: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FF00"/>
                </a:solidFill>
                <a:latin typeface="Comic Sans MS" pitchFamily="66" charset="0"/>
              </a:rPr>
              <a:t>Amarelo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CC66"/>
                </a:solidFill>
                <a:latin typeface="Comic Sans MS" pitchFamily="66" charset="0"/>
              </a:rPr>
              <a:t>Bege</a:t>
            </a:r>
            <a:r>
              <a:rPr lang="pt-BR" dirty="0" smtClean="0">
                <a:latin typeface="Comic Sans MS" pitchFamily="66" charset="0"/>
              </a:rPr>
              <a:t> ,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</a:p>
          <a:p>
            <a:r>
              <a:rPr lang="pt-BR" dirty="0" smtClean="0">
                <a:latin typeface="Comic Sans MS" pitchFamily="66" charset="0"/>
              </a:rPr>
              <a:t>Possibilidade 2: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CC66"/>
                </a:solidFill>
                <a:latin typeface="Comic Sans MS" pitchFamily="66" charset="0"/>
              </a:rPr>
              <a:t>Bege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</a:p>
          <a:p>
            <a:endParaRPr lang="pt-BR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Quantas são as combinações possíveis?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285728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Solução:</a:t>
            </a:r>
          </a:p>
          <a:p>
            <a:r>
              <a:rPr lang="pt-BR" dirty="0" smtClean="0"/>
              <a:t>Verificar quantas são as possibilidades para cada casa:</a:t>
            </a:r>
          </a:p>
          <a:p>
            <a:endParaRPr lang="pt-BR" dirty="0" smtClean="0"/>
          </a:p>
          <a:p>
            <a:r>
              <a:rPr lang="pt-BR" dirty="0" smtClean="0"/>
              <a:t>Casa 1= 4 possibilidades</a:t>
            </a:r>
          </a:p>
          <a:p>
            <a:r>
              <a:rPr lang="pt-BR" dirty="0" smtClean="0"/>
              <a:t>Casa 2= 3 </a:t>
            </a:r>
            <a:r>
              <a:rPr lang="pt-BR" dirty="0" smtClean="0"/>
              <a:t>possibilidades</a:t>
            </a:r>
            <a:endParaRPr lang="pt-BR" dirty="0" smtClean="0"/>
          </a:p>
          <a:p>
            <a:r>
              <a:rPr lang="pt-BR" dirty="0" smtClean="0"/>
              <a:t>Casa 3= 3 </a:t>
            </a:r>
            <a:r>
              <a:rPr lang="pt-BR" dirty="0" smtClean="0"/>
              <a:t>possibilidades</a:t>
            </a:r>
            <a:endParaRPr lang="pt-BR" dirty="0" smtClean="0"/>
          </a:p>
          <a:p>
            <a:r>
              <a:rPr lang="pt-BR" dirty="0" smtClean="0"/>
              <a:t>Casa 4= 3 </a:t>
            </a:r>
            <a:r>
              <a:rPr lang="pt-BR" dirty="0" smtClean="0"/>
              <a:t>possibilidades</a:t>
            </a:r>
            <a:endParaRPr lang="pt-BR" dirty="0" smtClean="0"/>
          </a:p>
          <a:p>
            <a:r>
              <a:rPr lang="pt-BR" dirty="0" smtClean="0"/>
              <a:t>Casa 5= 3 possibilidades</a:t>
            </a:r>
          </a:p>
          <a:p>
            <a:endParaRPr lang="pt-BR" dirty="0" smtClean="0"/>
          </a:p>
          <a:p>
            <a:r>
              <a:rPr lang="pt-BR" dirty="0" smtClean="0"/>
              <a:t>Temos : 4.3.3.3.3= 4.3^4= </a:t>
            </a:r>
            <a:r>
              <a:rPr lang="pt-BR" b="1" dirty="0" smtClean="0"/>
              <a:t>324</a:t>
            </a:r>
            <a:r>
              <a:rPr lang="pt-BR" dirty="0" smtClean="0"/>
              <a:t> Possibilidades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3786190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IV) Exercício 4 as apostila 2 </a:t>
            </a:r>
            <a:r>
              <a:rPr lang="pt-BR" b="1" dirty="0" smtClean="0">
                <a:latin typeface="Comic Sans MS" pitchFamily="66" charset="0"/>
              </a:rPr>
              <a:t>do PIC </a:t>
            </a:r>
            <a:r>
              <a:rPr lang="pt-BR" b="1" dirty="0" smtClean="0">
                <a:latin typeface="Comic Sans MS" pitchFamily="66" charset="0"/>
              </a:rPr>
              <a:t>“</a:t>
            </a:r>
            <a:r>
              <a:rPr lang="pt-BR" b="1" dirty="0" smtClean="0">
                <a:latin typeface="Comic Sans MS" pitchFamily="66" charset="0"/>
              </a:rPr>
              <a:t>Métodos de Contagem </a:t>
            </a:r>
            <a:r>
              <a:rPr lang="pt-BR" b="1" dirty="0" smtClean="0">
                <a:latin typeface="Comic Sans MS" pitchFamily="66" charset="0"/>
              </a:rPr>
              <a:t>e Probabilidade”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João </a:t>
            </a:r>
            <a:r>
              <a:rPr lang="pt-BR" dirty="0" smtClean="0">
                <a:latin typeface="Comic Sans MS" pitchFamily="66" charset="0"/>
              </a:rPr>
              <a:t>e Isabel lançam, cada um, um dado</a:t>
            </a:r>
            <a:r>
              <a:rPr lang="pt-BR" dirty="0" smtClean="0">
                <a:latin typeface="Comic Sans MS" pitchFamily="66" charset="0"/>
              </a:rPr>
              <a:t>.</a:t>
            </a:r>
          </a:p>
          <a:p>
            <a:endParaRPr lang="pt-BR" dirty="0" smtClean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Quantas </a:t>
            </a:r>
            <a:r>
              <a:rPr lang="pt-BR" dirty="0" smtClean="0">
                <a:latin typeface="Comic Sans MS" pitchFamily="66" charset="0"/>
              </a:rPr>
              <a:t>são as possíveis combinações de resultado</a:t>
            </a:r>
            <a:r>
              <a:rPr lang="pt-BR" dirty="0" smtClean="0">
                <a:latin typeface="Comic Sans MS" pitchFamily="66" charset="0"/>
              </a:rPr>
              <a:t>?</a:t>
            </a:r>
          </a:p>
          <a:p>
            <a:pPr marL="342900" indent="-342900">
              <a:buAutoNum type="alphaLcParenR"/>
            </a:pPr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b</a:t>
            </a:r>
            <a:r>
              <a:rPr lang="pt-BR" dirty="0" smtClean="0">
                <a:latin typeface="Comic Sans MS" pitchFamily="66" charset="0"/>
              </a:rPr>
              <a:t>) Quantas são as possíveis somas que eles podem obter?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285728"/>
            <a:ext cx="82153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Solução: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dirty="0" smtClean="0"/>
              <a:t>a) Cada um dos dois jogadores pode obter qualquer dos </a:t>
            </a:r>
            <a:r>
              <a:rPr lang="pt-BR" sz="2000" dirty="0" smtClean="0"/>
              <a:t>números </a:t>
            </a:r>
            <a:r>
              <a:rPr lang="pt-BR" sz="2000" dirty="0" smtClean="0"/>
              <a:t>de 1 a 6. Logo, o número de possíveis </a:t>
            </a:r>
            <a:r>
              <a:rPr lang="pt-BR" sz="2000" dirty="0" smtClean="0"/>
              <a:t>combinações de </a:t>
            </a:r>
            <a:r>
              <a:rPr lang="pt-BR" sz="2000" dirty="0" smtClean="0"/>
              <a:t>resultados é 6 × 6 = 36.</a:t>
            </a:r>
          </a:p>
          <a:p>
            <a:endParaRPr lang="pt-BR" sz="2000" dirty="0" smtClean="0"/>
          </a:p>
          <a:p>
            <a:r>
              <a:rPr lang="pt-BR" sz="2000" dirty="0" smtClean="0"/>
              <a:t>b</a:t>
            </a:r>
            <a:r>
              <a:rPr lang="pt-BR" sz="2000" dirty="0" smtClean="0"/>
              <a:t>) A soma pode ser qualquer número inteiro de 1+1 = 2 </a:t>
            </a:r>
            <a:r>
              <a:rPr lang="pt-BR" sz="2000" dirty="0" smtClean="0"/>
              <a:t>até 6 </a:t>
            </a:r>
            <a:r>
              <a:rPr lang="pt-BR" sz="2000" dirty="0" smtClean="0"/>
              <a:t>+ 6 = 12. Há, portanto, 11 somas possíveis.</a:t>
            </a:r>
            <a:endParaRPr lang="pt-BR" sz="2000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3714752"/>
            <a:ext cx="8215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V</a:t>
            </a:r>
            <a:r>
              <a:rPr lang="pt-BR" b="1" dirty="0" smtClean="0">
                <a:latin typeface="Comic Sans MS" pitchFamily="66" charset="0"/>
              </a:rPr>
              <a:t>) Exercício </a:t>
            </a:r>
            <a:r>
              <a:rPr lang="pt-BR" b="1" dirty="0" smtClean="0">
                <a:latin typeface="Comic Sans MS" pitchFamily="66" charset="0"/>
              </a:rPr>
              <a:t>8 </a:t>
            </a:r>
            <a:r>
              <a:rPr lang="pt-BR" b="1" dirty="0" smtClean="0">
                <a:latin typeface="Comic Sans MS" pitchFamily="66" charset="0"/>
              </a:rPr>
              <a:t>as apostila 2 do PIC “Métodos </a:t>
            </a:r>
            <a:r>
              <a:rPr lang="pt-BR" b="1" dirty="0" smtClean="0">
                <a:latin typeface="Comic Sans MS" pitchFamily="66" charset="0"/>
              </a:rPr>
              <a:t>de Contagem </a:t>
            </a:r>
            <a:r>
              <a:rPr lang="pt-BR" b="1" dirty="0" smtClean="0">
                <a:latin typeface="Comic Sans MS" pitchFamily="66" charset="0"/>
              </a:rPr>
              <a:t>e Probabilidade</a:t>
            </a:r>
            <a:r>
              <a:rPr lang="pt-BR" b="1" dirty="0" smtClean="0">
                <a:latin typeface="Comic Sans MS" pitchFamily="66" charset="0"/>
              </a:rPr>
              <a:t>”</a:t>
            </a:r>
          </a:p>
          <a:p>
            <a:r>
              <a:rPr lang="pt-BR" b="1" dirty="0" smtClean="0">
                <a:latin typeface="Comic Sans MS" pitchFamily="66" charset="0"/>
              </a:rPr>
              <a:t> </a:t>
            </a:r>
            <a:endParaRPr lang="pt-BR" b="1" dirty="0" smtClean="0">
              <a:latin typeface="Comic Sans MS" pitchFamily="66" charset="0"/>
            </a:endParaRPr>
          </a:p>
          <a:p>
            <a:pPr algn="just"/>
            <a:r>
              <a:rPr lang="pt-BR" b="1" dirty="0" smtClean="0">
                <a:latin typeface="Comic Sans MS" pitchFamily="66" charset="0"/>
              </a:rPr>
              <a:t>	</a:t>
            </a:r>
            <a:r>
              <a:rPr lang="pt-BR" dirty="0" smtClean="0">
                <a:latin typeface="Comic Sans MS" pitchFamily="66" charset="0"/>
              </a:rPr>
              <a:t>Quantos </a:t>
            </a:r>
            <a:r>
              <a:rPr lang="pt-BR" dirty="0" smtClean="0">
                <a:latin typeface="Comic Sans MS" pitchFamily="66" charset="0"/>
              </a:rPr>
              <a:t>são os gabaritos possíveis de um teste de 10 questões </a:t>
            </a:r>
            <a:r>
              <a:rPr lang="pt-BR" dirty="0" smtClean="0">
                <a:latin typeface="Comic Sans MS" pitchFamily="66" charset="0"/>
              </a:rPr>
              <a:t>de múltipla escolha</a:t>
            </a:r>
            <a:r>
              <a:rPr lang="pt-BR" dirty="0" smtClean="0">
                <a:latin typeface="Comic Sans MS" pitchFamily="66" charset="0"/>
              </a:rPr>
              <a:t>, com 5 alternativas por questão? Em </a:t>
            </a:r>
            <a:r>
              <a:rPr lang="pt-BR" dirty="0" smtClean="0">
                <a:latin typeface="Comic Sans MS" pitchFamily="66" charset="0"/>
              </a:rPr>
              <a:t>quantos destes </a:t>
            </a:r>
            <a:r>
              <a:rPr lang="pt-BR" dirty="0" smtClean="0">
                <a:latin typeface="Comic Sans MS" pitchFamily="66" charset="0"/>
              </a:rPr>
              <a:t>gabaritos a letra A aparece exatamente uma vez? </a:t>
            </a:r>
            <a:r>
              <a:rPr lang="pt-BR" dirty="0" smtClean="0">
                <a:latin typeface="Comic Sans MS" pitchFamily="66" charset="0"/>
              </a:rPr>
              <a:t>Em quantos </a:t>
            </a:r>
            <a:r>
              <a:rPr lang="pt-BR" dirty="0" smtClean="0">
                <a:latin typeface="Comic Sans MS" pitchFamily="66" charset="0"/>
              </a:rPr>
              <a:t>a letra A não aparece?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357166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	</a:t>
            </a:r>
          </a:p>
          <a:p>
            <a:pPr algn="just"/>
            <a:r>
              <a:rPr lang="pt-BR" dirty="0" smtClean="0"/>
              <a:t>	</a:t>
            </a:r>
            <a:r>
              <a:rPr lang="pt-BR" dirty="0" smtClean="0"/>
              <a:t>Há 5^10gabaritos </a:t>
            </a:r>
            <a:r>
              <a:rPr lang="pt-BR" dirty="0" smtClean="0"/>
              <a:t>possíveis. Para ter a letra A aparecendo </a:t>
            </a:r>
            <a:r>
              <a:rPr lang="pt-BR" dirty="0" smtClean="0"/>
              <a:t>exatamente uma vez</a:t>
            </a:r>
            <a:r>
              <a:rPr lang="pt-BR" dirty="0" smtClean="0"/>
              <a:t>, devemos escolher a questão em que ela </a:t>
            </a:r>
            <a:r>
              <a:rPr lang="pt-BR" dirty="0" smtClean="0"/>
              <a:t>aparece (10 </a:t>
            </a:r>
            <a:r>
              <a:rPr lang="pt-BR" dirty="0" smtClean="0"/>
              <a:t>possibilidades) e, a </a:t>
            </a:r>
            <a:r>
              <a:rPr lang="pt-BR" dirty="0" smtClean="0"/>
              <a:t>seguir, escolher </a:t>
            </a:r>
            <a:r>
              <a:rPr lang="pt-BR" dirty="0" smtClean="0"/>
              <a:t>a alternativa das </a:t>
            </a:r>
            <a:r>
              <a:rPr lang="pt-BR" dirty="0" smtClean="0"/>
              <a:t>demais (4 </a:t>
            </a:r>
            <a:r>
              <a:rPr lang="pt-BR" dirty="0" smtClean="0"/>
              <a:t>para cada, para um total de </a:t>
            </a:r>
            <a:r>
              <a:rPr lang="pt-BR" dirty="0" smtClean="0"/>
              <a:t>4^9</a:t>
            </a:r>
            <a:r>
              <a:rPr lang="pt-BR" dirty="0" smtClean="0"/>
              <a:t>). Logo, o número total </a:t>
            </a:r>
            <a:r>
              <a:rPr lang="pt-BR" dirty="0" smtClean="0"/>
              <a:t>de possibilidades </a:t>
            </a:r>
            <a:r>
              <a:rPr lang="pt-BR" dirty="0" smtClean="0"/>
              <a:t>é 10 × </a:t>
            </a:r>
            <a:r>
              <a:rPr lang="pt-BR" dirty="0" smtClean="0"/>
              <a:t>4^9</a:t>
            </a:r>
            <a:r>
              <a:rPr lang="pt-BR" dirty="0" smtClean="0"/>
              <a:t>. Se a letra A não aparece, temos </a:t>
            </a:r>
            <a:r>
              <a:rPr lang="pt-BR" dirty="0" smtClean="0"/>
              <a:t>somente </a:t>
            </a:r>
            <a:r>
              <a:rPr lang="pt-BR" dirty="0" smtClean="0"/>
              <a:t>4 possibilidades de escolha para cada questão, para </a:t>
            </a:r>
            <a:r>
              <a:rPr lang="pt-BR" dirty="0" smtClean="0"/>
              <a:t>um total </a:t>
            </a:r>
            <a:r>
              <a:rPr lang="pt-BR" dirty="0" smtClean="0"/>
              <a:t>de </a:t>
            </a:r>
            <a:r>
              <a:rPr lang="pt-BR" dirty="0" smtClean="0"/>
              <a:t>4^10 possibilidades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776</Words>
  <Application>Microsoft Office PowerPoint</Application>
  <PresentationFormat>Apresentação na tela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Exercícios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GERSON</dc:creator>
  <cp:lastModifiedBy>GERSON</cp:lastModifiedBy>
  <cp:revision>24</cp:revision>
  <dcterms:created xsi:type="dcterms:W3CDTF">2016-07-09T17:31:28Z</dcterms:created>
  <dcterms:modified xsi:type="dcterms:W3CDTF">2016-07-16T16:53:45Z</dcterms:modified>
</cp:coreProperties>
</file>