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5" r:id="rId5"/>
    <p:sldId id="261" r:id="rId6"/>
    <p:sldId id="266" r:id="rId7"/>
    <p:sldId id="264" r:id="rId8"/>
    <p:sldId id="267" r:id="rId9"/>
    <p:sldId id="268" r:id="rId10"/>
    <p:sldId id="270" r:id="rId11"/>
    <p:sldId id="269" r:id="rId12"/>
    <p:sldId id="271" r:id="rId13"/>
    <p:sldId id="272" r:id="rId14"/>
    <p:sldId id="258" r:id="rId15"/>
    <p:sldId id="262" r:id="rId16"/>
    <p:sldId id="273" r:id="rId17"/>
    <p:sldId id="259" r:id="rId18"/>
    <p:sldId id="260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47EA844-C28F-4D3F-B6D3-F9330373C274}" type="datetimeFigureOut">
              <a:rPr lang="pt-BR" smtClean="0"/>
              <a:t>12/08/2016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6A3FB3-14FC-40F5-A095-073A596C29F2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EA844-C28F-4D3F-B6D3-F9330373C274}" type="datetimeFigureOut">
              <a:rPr lang="pt-BR" smtClean="0"/>
              <a:t>12/08/2016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3FB3-14FC-40F5-A095-073A596C29F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47EA844-C28F-4D3F-B6D3-F9330373C274}" type="datetimeFigureOut">
              <a:rPr lang="pt-BR" smtClean="0"/>
              <a:t>12/08/2016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E6A3FB3-14FC-40F5-A095-073A596C29F2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EA844-C28F-4D3F-B6D3-F9330373C274}" type="datetimeFigureOut">
              <a:rPr lang="pt-BR" smtClean="0"/>
              <a:t>12/08/2016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E6A3FB3-14FC-40F5-A095-073A596C29F2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EA844-C28F-4D3F-B6D3-F9330373C274}" type="datetimeFigureOut">
              <a:rPr lang="pt-BR" smtClean="0"/>
              <a:t>12/08/2016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E6A3FB3-14FC-40F5-A095-073A596C29F2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47EA844-C28F-4D3F-B6D3-F9330373C274}" type="datetimeFigureOut">
              <a:rPr lang="pt-BR" smtClean="0"/>
              <a:t>12/08/2016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E6A3FB3-14FC-40F5-A095-073A596C29F2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47EA844-C28F-4D3F-B6D3-F9330373C274}" type="datetimeFigureOut">
              <a:rPr lang="pt-BR" smtClean="0"/>
              <a:t>12/08/2016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E6A3FB3-14FC-40F5-A095-073A596C29F2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EA844-C28F-4D3F-B6D3-F9330373C274}" type="datetimeFigureOut">
              <a:rPr lang="pt-BR" smtClean="0"/>
              <a:t>12/08/2016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E6A3FB3-14FC-40F5-A095-073A596C29F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EA844-C28F-4D3F-B6D3-F9330373C274}" type="datetimeFigureOut">
              <a:rPr lang="pt-BR" smtClean="0"/>
              <a:t>12/08/2016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6A3FB3-14FC-40F5-A095-073A596C29F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EA844-C28F-4D3F-B6D3-F9330373C274}" type="datetimeFigureOut">
              <a:rPr lang="pt-BR" smtClean="0"/>
              <a:t>12/08/2016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E6A3FB3-14FC-40F5-A095-073A596C29F2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47EA844-C28F-4D3F-B6D3-F9330373C274}" type="datetimeFigureOut">
              <a:rPr lang="pt-BR" smtClean="0"/>
              <a:t>12/08/2016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E6A3FB3-14FC-40F5-A095-073A596C29F2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7EA844-C28F-4D3F-B6D3-F9330373C274}" type="datetimeFigureOut">
              <a:rPr lang="pt-BR" smtClean="0"/>
              <a:t>12/08/2016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E6A3FB3-14FC-40F5-A095-073A596C29F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aW_qHDBRS5c" TargetMode="External"/><Relationship Id="rId3" Type="http://schemas.openxmlformats.org/officeDocument/2006/relationships/hyperlink" Target="https://www.youtube.com/watch?v=HBqxP0101co&amp;list=PLrVGp617x0hBHejKI2bi6dgYjUa0gWduF&amp;index=54" TargetMode="External"/><Relationship Id="rId7" Type="http://schemas.openxmlformats.org/officeDocument/2006/relationships/hyperlink" Target="http://matematica.obmep.org.br/index.php/modulo/ver?modulo=20" TargetMode="External"/><Relationship Id="rId2" Type="http://schemas.openxmlformats.org/officeDocument/2006/relationships/hyperlink" Target="https://www.youtube.com/watch?v=CkYc8EuxQCA&amp;list=PLrVGp617x0hBHejKI2bi6dgYjUa0gWduF&amp;index=5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Vbx1xMN3L_4&amp;list=PLrVGp617x0hBHejKI2bi6dgYjUa0gWduF&amp;index=65" TargetMode="External"/><Relationship Id="rId11" Type="http://schemas.openxmlformats.org/officeDocument/2006/relationships/hyperlink" Target="https://youtu.be/SiTih6S0hQE" TargetMode="External"/><Relationship Id="rId5" Type="http://schemas.openxmlformats.org/officeDocument/2006/relationships/hyperlink" Target="https://www.youtube.com/watch?v=bCG-J0GsqBg&amp;list=PLrVGp617x0hBHejKI2bi6dgYjUa0gWduF&amp;index=61" TargetMode="External"/><Relationship Id="rId10" Type="http://schemas.openxmlformats.org/officeDocument/2006/relationships/hyperlink" Target="https://youtu.be/2voFZds7478" TargetMode="External"/><Relationship Id="rId4" Type="http://schemas.openxmlformats.org/officeDocument/2006/relationships/hyperlink" Target="https://www.youtube.com/watch?v=hHOQZ_wwexY&amp;list=PLrVGp617x0hBHejKI2bi6dgYjUa0gWduF&amp;index=56" TargetMode="External"/><Relationship Id="rId9" Type="http://schemas.openxmlformats.org/officeDocument/2006/relationships/hyperlink" Target="https://youtu.be/eKsGoOck7Uw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bmep.org.br/docs/Geometria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kYc8EuxQCA&amp;list=PLrVGp617x0hBHejKI2bi6dgYjUa0gWduF&amp;index=5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kYc8EuxQCA&amp;list=PLrVGp617x0hBHejKI2bi6dgYjUa0gWduF&amp;index=5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Terceiro encontro do segundo ciclo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                                      geometria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Desenho:</a:t>
            </a:r>
            <a:endParaRPr lang="pt-B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1" y="2071678"/>
            <a:ext cx="6598797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 para resolução: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Exercício 10 ) No inteiror do quadrado ABCD de lado 1 da figura abaixo foram traçadas as semicircunfêrencias de diâmetros AB e BC. Qual é o valor da área smbreada?</a:t>
            </a:r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3633771"/>
            <a:ext cx="4112340" cy="3224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 para resolução: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pt-BR" dirty="0" smtClean="0"/>
              <a:t>Exercício 7: na figura a seguir, AD=AB2/3 e AE= AC2/3. O segmento De divide o triângulo em duas partes : um triânguo de área S1 e um trapezio de área S2. Qual destas duas áreas é maior?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4000504"/>
            <a:ext cx="3831069" cy="23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Questão para discutir: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3. José dividiu um segmento de reta em seis partes iguais. Ele observou que os pontos das extremidades do segmento correspondem às marcas de 5 cm e 8 cm de sua régua. Qual dos pontos corresponde à marca de 6 cm da régua? </a:t>
            </a:r>
            <a:endParaRPr lang="pt-BR" dirty="0" smtClean="0"/>
          </a:p>
          <a:p>
            <a:r>
              <a:rPr lang="pt-BR" dirty="0" smtClean="0"/>
              <a:t>A</a:t>
            </a:r>
            <a:r>
              <a:rPr lang="pt-BR" dirty="0" smtClean="0"/>
              <a:t>) </a:t>
            </a:r>
            <a:r>
              <a:rPr lang="pt-BR" dirty="0" smtClean="0"/>
              <a:t>A</a:t>
            </a:r>
          </a:p>
          <a:p>
            <a:r>
              <a:rPr lang="pt-BR" dirty="0" smtClean="0"/>
              <a:t> </a:t>
            </a:r>
            <a:r>
              <a:rPr lang="pt-BR" dirty="0" smtClean="0"/>
              <a:t>B) B </a:t>
            </a:r>
            <a:endParaRPr lang="pt-BR" dirty="0" smtClean="0"/>
          </a:p>
          <a:p>
            <a:r>
              <a:rPr lang="pt-BR" dirty="0" smtClean="0"/>
              <a:t>C</a:t>
            </a:r>
            <a:r>
              <a:rPr lang="pt-BR" dirty="0" smtClean="0"/>
              <a:t>) C </a:t>
            </a:r>
            <a:endParaRPr lang="pt-BR" dirty="0" smtClean="0"/>
          </a:p>
          <a:p>
            <a:r>
              <a:rPr lang="pt-BR" dirty="0" smtClean="0"/>
              <a:t>D</a:t>
            </a:r>
            <a:r>
              <a:rPr lang="pt-BR" dirty="0" smtClean="0"/>
              <a:t>) D </a:t>
            </a:r>
            <a:endParaRPr lang="pt-BR" dirty="0" smtClean="0"/>
          </a:p>
          <a:p>
            <a:r>
              <a:rPr lang="pt-BR" dirty="0" smtClean="0"/>
              <a:t>E</a:t>
            </a:r>
            <a:r>
              <a:rPr lang="pt-BR" dirty="0" smtClean="0"/>
              <a:t>) E</a:t>
            </a:r>
            <a:endParaRPr lang="pt-B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3786190"/>
            <a:ext cx="578647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Questões para resover: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Exercício 7: A partir de seis  retângulos iguais e cinco quadrados iguais é formado um retângulo de perímetro 324 m, como  mostrado figura . Determine a área  do retângulo construído.</a:t>
            </a:r>
            <a:endParaRPr lang="pt-B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4357694"/>
            <a:ext cx="4120504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Questões para resolver: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Exercício 8: a figura da esquerda representa o terreno de Dona Idalina. Este terreno é dividido em duas partes por uma cerca, representada pelo segmentos AC. A parte triangular ABC tem área igual a 120 m².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3909998"/>
            <a:ext cx="6312570" cy="2948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Questões para resolver: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pt-BR" dirty="0" smtClean="0"/>
              <a:t>A) qual é a área total do terreno?</a:t>
            </a:r>
          </a:p>
          <a:p>
            <a:r>
              <a:rPr lang="pt-BR" dirty="0" smtClean="0"/>
              <a:t>B) dona Idaina quer fazer uma nova cerca, representada pelo segmento AF na figura da direita , de modo a dividir o terreno em duas partes de mesma área . Qual deve ser a distância CF?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Vídeos: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fontAlgn="base">
              <a:buNone/>
            </a:pPr>
            <a:r>
              <a:rPr lang="pt-BR" dirty="0" smtClean="0"/>
              <a:t>     </a:t>
            </a:r>
          </a:p>
          <a:p>
            <a:pPr fontAlgn="base">
              <a:buNone/>
            </a:pPr>
            <a:r>
              <a:rPr lang="pt-BR" u="sng" dirty="0" smtClean="0"/>
              <a:t>Videoaulas</a:t>
            </a:r>
            <a:r>
              <a:rPr lang="pt-BR" dirty="0" smtClean="0"/>
              <a:t>: </a:t>
            </a:r>
            <a:endParaRPr lang="pt-BR" dirty="0" smtClean="0"/>
          </a:p>
          <a:p>
            <a:pPr fontAlgn="base">
              <a:buFont typeface="Wingdings" pitchFamily="2" charset="2"/>
              <a:buChar char="q"/>
            </a:pPr>
            <a:r>
              <a:rPr lang="pt-BR" dirty="0" smtClean="0">
                <a:hlinkClick r:id="rId2"/>
              </a:rPr>
              <a:t>Geometria</a:t>
            </a:r>
            <a:r>
              <a:rPr lang="pt-BR" dirty="0" smtClean="0">
                <a:hlinkClick r:id="rId2"/>
              </a:rPr>
              <a:t> - Aula 52 - Uma propriedade de áreas de triângulos  </a:t>
            </a:r>
            <a:endParaRPr lang="pt-BR" dirty="0" smtClean="0"/>
          </a:p>
          <a:p>
            <a:pPr fontAlgn="base">
              <a:buFont typeface="Wingdings" pitchFamily="2" charset="2"/>
              <a:buChar char="q"/>
            </a:pPr>
            <a:r>
              <a:rPr lang="pt-BR" dirty="0" smtClean="0"/>
              <a:t> </a:t>
            </a:r>
            <a:r>
              <a:rPr lang="pt-BR" u="sng" dirty="0" smtClean="0">
                <a:hlinkClick r:id="rId3"/>
              </a:rPr>
              <a:t>Geometria - Aula 54 - Um problema com formigas</a:t>
            </a:r>
            <a:r>
              <a:rPr lang="pt-BR" dirty="0" smtClean="0">
                <a:hlinkClick r:id="rId3"/>
              </a:rPr>
              <a:t> </a:t>
            </a:r>
            <a:r>
              <a:rPr lang="pt-BR" dirty="0" smtClean="0"/>
              <a:t> </a:t>
            </a:r>
            <a:endParaRPr lang="pt-BR" dirty="0" smtClean="0"/>
          </a:p>
          <a:p>
            <a:pPr fontAlgn="base">
              <a:buFont typeface="Wingdings" pitchFamily="2" charset="2"/>
              <a:buChar char="q"/>
            </a:pPr>
            <a:r>
              <a:rPr lang="pt-BR" dirty="0" smtClean="0"/>
              <a:t>  </a:t>
            </a:r>
            <a:r>
              <a:rPr lang="pt-BR" u="sng" dirty="0" smtClean="0">
                <a:hlinkClick r:id="rId4"/>
              </a:rPr>
              <a:t>Geometria - Aula 56 - Dois problemas com áreas em triângulos</a:t>
            </a:r>
            <a:r>
              <a:rPr lang="pt-BR" dirty="0" smtClean="0">
                <a:hlinkClick r:id="rId4"/>
              </a:rPr>
              <a:t> </a:t>
            </a:r>
            <a:r>
              <a:rPr lang="pt-BR" dirty="0" smtClean="0"/>
              <a:t> </a:t>
            </a:r>
          </a:p>
          <a:p>
            <a:pPr fontAlgn="base"/>
            <a:r>
              <a:rPr lang="pt-BR" dirty="0" smtClean="0"/>
              <a:t>  </a:t>
            </a:r>
            <a:r>
              <a:rPr lang="pt-BR" u="sng" dirty="0" smtClean="0">
                <a:hlinkClick r:id="rId5"/>
              </a:rPr>
              <a:t>Geometria - Aula 61 - Um exercício sobre área de triângulos </a:t>
            </a:r>
            <a:r>
              <a:rPr lang="pt-BR" dirty="0" smtClean="0">
                <a:hlinkClick r:id="rId5"/>
              </a:rPr>
              <a:t> </a:t>
            </a:r>
            <a:r>
              <a:rPr lang="pt-BR" dirty="0" smtClean="0"/>
              <a:t>                 </a:t>
            </a:r>
            <a:endParaRPr lang="pt-BR" dirty="0" smtClean="0"/>
          </a:p>
          <a:p>
            <a:pPr fontAlgn="base"/>
            <a:r>
              <a:rPr lang="pt-BR" dirty="0" smtClean="0"/>
              <a:t>   </a:t>
            </a:r>
            <a:r>
              <a:rPr lang="pt-BR" u="sng" dirty="0" smtClean="0">
                <a:hlinkClick r:id="rId6"/>
              </a:rPr>
              <a:t>Geometria - Aula 65 - Determinar a razão entre as áreas </a:t>
            </a:r>
            <a:r>
              <a:rPr lang="pt-BR" dirty="0" smtClean="0">
                <a:hlinkClick r:id="rId6"/>
              </a:rPr>
              <a:t> </a:t>
            </a:r>
            <a:r>
              <a:rPr lang="pt-BR" dirty="0" smtClean="0"/>
              <a:t> </a:t>
            </a:r>
          </a:p>
          <a:p>
            <a:pPr fontAlgn="base"/>
            <a:r>
              <a:rPr lang="pt-BR" u="sng" dirty="0" smtClean="0">
                <a:hlinkClick r:id="rId7"/>
              </a:rPr>
              <a:t>Portal da Matemática: 9o Ano do Ensino Fundamental – Módulo Área de Figuras</a:t>
            </a:r>
            <a:r>
              <a:rPr lang="pt-BR" dirty="0" smtClean="0">
                <a:hlinkClick r:id="rId7"/>
              </a:rPr>
              <a:t> </a:t>
            </a:r>
            <a:r>
              <a:rPr lang="pt-BR" u="sng" dirty="0" smtClean="0">
                <a:hlinkClick r:id="rId7"/>
              </a:rPr>
              <a:t>Planas: mais alguns Resultados </a:t>
            </a:r>
            <a:r>
              <a:rPr lang="pt-BR" dirty="0" smtClean="0">
                <a:hlinkClick r:id="rId7"/>
              </a:rPr>
              <a:t> </a:t>
            </a:r>
            <a:r>
              <a:rPr lang="pt-BR" dirty="0" smtClean="0"/>
              <a:t> </a:t>
            </a:r>
          </a:p>
          <a:p>
            <a:pPr fontAlgn="base">
              <a:buNone/>
            </a:pPr>
            <a:r>
              <a:rPr lang="pt-BR" dirty="0" smtClean="0"/>
              <a:t>  </a:t>
            </a:r>
          </a:p>
          <a:p>
            <a:pPr fontAlgn="base">
              <a:buNone/>
            </a:pPr>
            <a:r>
              <a:rPr lang="pt-BR" u="sng" dirty="0" smtClean="0"/>
              <a:t>Videoaulas</a:t>
            </a:r>
            <a:r>
              <a:rPr lang="pt-BR" dirty="0" smtClean="0"/>
              <a:t>:</a:t>
            </a:r>
          </a:p>
          <a:p>
            <a:pPr fontAlgn="base"/>
            <a:r>
              <a:rPr lang="pt-BR" dirty="0" smtClean="0"/>
              <a:t> </a:t>
            </a:r>
            <a:r>
              <a:rPr lang="pt-BR" u="sng" dirty="0" smtClean="0">
                <a:hlinkClick r:id="rId8"/>
              </a:rPr>
              <a:t>Área de Figuras Planas – Parte 7: O Radical de Heron</a:t>
            </a:r>
            <a:r>
              <a:rPr lang="pt-BR" dirty="0" smtClean="0">
                <a:hlinkClick r:id="rId8"/>
              </a:rPr>
              <a:t> </a:t>
            </a:r>
            <a:r>
              <a:rPr lang="pt-BR" dirty="0" smtClean="0"/>
              <a:t> </a:t>
            </a:r>
          </a:p>
          <a:p>
            <a:pPr fontAlgn="base"/>
            <a:r>
              <a:rPr lang="pt-BR" dirty="0" smtClean="0"/>
              <a:t> </a:t>
            </a:r>
            <a:r>
              <a:rPr lang="pt-BR" u="sng" dirty="0" smtClean="0">
                <a:hlinkClick r:id="rId9"/>
              </a:rPr>
              <a:t>Área de Figuras Planas – Parte 8: Razão entre Áreas de Triângulos</a:t>
            </a:r>
            <a:r>
              <a:rPr lang="pt-BR" dirty="0" smtClean="0">
                <a:hlinkClick r:id="rId9"/>
              </a:rPr>
              <a:t> </a:t>
            </a:r>
            <a:r>
              <a:rPr lang="pt-BR" dirty="0" smtClean="0"/>
              <a:t> </a:t>
            </a:r>
            <a:endParaRPr lang="pt-BR" dirty="0" smtClean="0"/>
          </a:p>
          <a:p>
            <a:pPr fontAlgn="base"/>
            <a:r>
              <a:rPr lang="pt-BR" dirty="0" smtClean="0"/>
              <a:t> </a:t>
            </a:r>
            <a:r>
              <a:rPr lang="pt-BR" u="sng" dirty="0" smtClean="0">
                <a:hlinkClick r:id="rId10"/>
              </a:rPr>
              <a:t>Área de Figuras Planas – Parte 9: Razão entre Áreas de Triângulos Res. de Exercícios</a:t>
            </a:r>
            <a:r>
              <a:rPr lang="pt-BR" dirty="0" smtClean="0">
                <a:hlinkClick r:id="rId10"/>
              </a:rPr>
              <a:t> </a:t>
            </a:r>
            <a:r>
              <a:rPr lang="pt-BR" dirty="0" smtClean="0"/>
              <a:t>     </a:t>
            </a:r>
            <a:r>
              <a:rPr lang="pt-BR" u="sng" dirty="0" smtClean="0">
                <a:hlinkClick r:id="rId11"/>
              </a:rPr>
              <a:t>Área de Figuras Planas – Parte 10: Fórmula de Brahmagupta – Resultados Auxiliares</a:t>
            </a:r>
            <a:r>
              <a:rPr lang="pt-BR" dirty="0" smtClean="0">
                <a:hlinkClick r:id="rId11"/>
              </a:rPr>
              <a:t> </a:t>
            </a:r>
            <a:r>
              <a:rPr lang="pt-BR" dirty="0" smtClean="0"/>
              <a:t>  </a:t>
            </a:r>
          </a:p>
          <a:p>
            <a:pPr fontAlgn="base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Apostila: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Capitulo 8.1:</a:t>
            </a:r>
          </a:p>
          <a:p>
            <a:r>
              <a:rPr lang="pt-BR" dirty="0" smtClean="0">
                <a:hlinkClick r:id="rId2"/>
              </a:rPr>
              <a:t>http://</a:t>
            </a:r>
            <a:r>
              <a:rPr lang="pt-BR" dirty="0" smtClean="0">
                <a:hlinkClick r:id="rId2"/>
              </a:rPr>
              <a:t>www.obmep.org.br/docs/Geometria.pdf</a:t>
            </a:r>
            <a:endParaRPr lang="pt-BR" dirty="0" smtClean="0"/>
          </a:p>
          <a:p>
            <a:r>
              <a:rPr lang="pt-BR" dirty="0" smtClean="0"/>
              <a:t>Capitulo 2.1:</a:t>
            </a:r>
          </a:p>
          <a:p>
            <a:r>
              <a:rPr lang="pt-BR" dirty="0" smtClean="0"/>
              <a:t>http://www.obmep.org.br/docs/apostila3.pdf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Áreas- propriedades importantes: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anchor="ctr">
            <a:normAutofit/>
          </a:bodyPr>
          <a:lstStyle/>
          <a:p>
            <a:r>
              <a:rPr lang="pt-BR" dirty="0" smtClean="0"/>
              <a:t>Qual é a área do triângulo?</a:t>
            </a:r>
          </a:p>
          <a:p>
            <a:r>
              <a:rPr lang="pt-BR" dirty="0" smtClean="0"/>
              <a:t>Uma relação entre triângulo e alguns polinômios?</a:t>
            </a:r>
          </a:p>
          <a:p>
            <a:r>
              <a:rPr lang="pt-BR" dirty="0" smtClean="0"/>
              <a:t>Qual é a área do triângulo a partir da trigonometria?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Áreas- propriedades importantes: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pt-BR" dirty="0" smtClean="0"/>
              <a:t>Propriedade 1: a área de um triângulo não se altera quanto sua base permanece fixa e o terceiro vértice pecorre uma reta paralela a base.</a:t>
            </a:r>
          </a:p>
          <a:p>
            <a:r>
              <a:rPr lang="pt-BR" dirty="0" smtClean="0"/>
              <a:t>Propriedade 2: em um triângulo, uma mediana divide a área do triangulo em partes iguais.</a:t>
            </a:r>
          </a:p>
          <a:p>
            <a:r>
              <a:rPr lang="pt-BR" dirty="0" smtClean="0"/>
              <a:t>Página 25- apostila teorema de pitagoras.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Vídeo para quem não viu: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pt-BR" dirty="0" smtClean="0">
                <a:hlinkClick r:id="rId2"/>
              </a:rPr>
              <a:t>https://</a:t>
            </a:r>
            <a:r>
              <a:rPr lang="pt-BR" dirty="0" smtClean="0">
                <a:hlinkClick r:id="rId2"/>
              </a:rPr>
              <a:t>www.youtube.com/watch?v=CkYc8EuxQCA&amp;list=PLrVGp617x0hBHejKI2bi6dgYjUa0gWduF&amp;index=52</a:t>
            </a:r>
            <a:endParaRPr lang="pt-BR" dirty="0" smtClean="0"/>
          </a:p>
          <a:p>
            <a:r>
              <a:rPr lang="pt-BR" dirty="0" smtClean="0"/>
              <a:t>Até 2 minutos e 50 segundos.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 para discursão: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Exercício 1: dado um quadrilátero ABCD, construa um triângulo equivalente a esse quadrilátero.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2714620"/>
            <a:ext cx="3881458" cy="3881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Resolução: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>
                <a:hlinkClick r:id="rId2"/>
              </a:rPr>
              <a:t>https</a:t>
            </a:r>
            <a:r>
              <a:rPr lang="pt-BR" dirty="0" smtClean="0">
                <a:hlinkClick r:id="rId2"/>
              </a:rPr>
              <a:t>://</a:t>
            </a:r>
            <a:r>
              <a:rPr lang="pt-BR" dirty="0" smtClean="0">
                <a:hlinkClick r:id="rId2"/>
              </a:rPr>
              <a:t>www.youtube.com/watch?v=CkYc8EuxQCA&amp;list=PLrVGp617x0hBHejKI2bi6dgYjUa0gWduF&amp;index=52</a:t>
            </a:r>
            <a:endParaRPr lang="pt-BR" dirty="0" smtClean="0"/>
          </a:p>
          <a:p>
            <a:r>
              <a:rPr lang="pt-BR" dirty="0" smtClean="0"/>
              <a:t>Do 3 minutos até o final.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Áreas- propriedades importantes: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5257800"/>
          </a:xfrm>
        </p:spPr>
        <p:txBody>
          <a:bodyPr anchor="ctr"/>
          <a:lstStyle/>
          <a:p>
            <a:r>
              <a:rPr lang="pt-BR" dirty="0" smtClean="0"/>
              <a:t>Propriedade 3:se dois triangulos têm mesma altura , então a razão entre suas áreas é igual á razão entre suas bases. A afirmação acima têm comprovação imediata a partir da fórmula que calcula a área do triângulo.</a:t>
            </a:r>
          </a:p>
          <a:p>
            <a:pPr>
              <a:buNone/>
            </a:pPr>
            <a:r>
              <a:rPr lang="pt-BR" dirty="0" smtClean="0"/>
              <a:t>s/s’ = a/a’</a:t>
            </a:r>
          </a:p>
          <a:p>
            <a:pPr>
              <a:buFont typeface="Wingdings" pitchFamily="2" charset="2"/>
              <a:buChar char="q"/>
            </a:pPr>
            <a:r>
              <a:rPr lang="pt-BR" dirty="0" smtClean="0"/>
              <a:t>Propriedade 4: a razão entre as áreas de triângulos semelhantese igual ao quadrada razão semelhança.</a:t>
            </a:r>
          </a:p>
          <a:p>
            <a:pPr>
              <a:buFont typeface="Wingdings" pitchFamily="2" charset="2"/>
              <a:buChar char="q"/>
            </a:pPr>
            <a:r>
              <a:rPr lang="pt-BR" dirty="0" smtClean="0"/>
              <a:t>Página= 30 e 31.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Exercício para resolução: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28596" y="1600200"/>
            <a:ext cx="8337452" cy="4972072"/>
          </a:xfrm>
        </p:spPr>
        <p:txBody>
          <a:bodyPr/>
          <a:lstStyle/>
          <a:p>
            <a:r>
              <a:rPr lang="pt-BR" dirty="0" smtClean="0"/>
              <a:t>Exercício1: na figura a seguir , cada quadrícula representa uma unidae de área. Qual é a área do polígno que aparece no interior do quadriculado?</a:t>
            </a:r>
          </a:p>
          <a:p>
            <a:r>
              <a:rPr lang="pt-BR" dirty="0" smtClean="0"/>
              <a:t> </a:t>
            </a:r>
            <a:endParaRPr lang="pt-BR" dirty="0" smtClean="0"/>
          </a:p>
          <a:p>
            <a:endParaRPr lang="pt-BR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3000372"/>
            <a:ext cx="2643206" cy="3617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 para resolução: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Exercício 8 : na figura a seguir , as retas r e s sao paralelas e o segmento AB é perpendicular a ambas. Os segmetos AD e BC cortam-se  em P.</a:t>
            </a:r>
          </a:p>
          <a:p>
            <a:r>
              <a:rPr lang="pt-BR" dirty="0" smtClean="0"/>
              <a:t>A) mostre que as áreas dos triângulos PAB e PCD são iguais?</a:t>
            </a:r>
          </a:p>
          <a:p>
            <a:r>
              <a:rPr lang="pt-BR" dirty="0" smtClean="0"/>
              <a:t>B) Dados  AB= 10, BD= 7 e AC= 18 , calcule a área dos triângulo PDC ?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1227</TotalTime>
  <Words>621</Words>
  <Application>Microsoft Office PowerPoint</Application>
  <PresentationFormat>Apresentação na tela (4:3)</PresentationFormat>
  <Paragraphs>70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Mediano</vt:lpstr>
      <vt:lpstr>Terceiro encontro do segundo ciclo</vt:lpstr>
      <vt:lpstr>Áreas- propriedades importantes:</vt:lpstr>
      <vt:lpstr>Áreas- propriedades importantes:</vt:lpstr>
      <vt:lpstr>Vídeo para quem não viu:</vt:lpstr>
      <vt:lpstr>Exercícios para discursão:</vt:lpstr>
      <vt:lpstr>Resolução:</vt:lpstr>
      <vt:lpstr>Áreas- propriedades importantes:</vt:lpstr>
      <vt:lpstr>Exercício para resolução:</vt:lpstr>
      <vt:lpstr>Exercícios para resolução:</vt:lpstr>
      <vt:lpstr>Desenho:</vt:lpstr>
      <vt:lpstr>Exercícios para resolução:</vt:lpstr>
      <vt:lpstr>Exercícios para resolução:</vt:lpstr>
      <vt:lpstr>Questão para discutir:</vt:lpstr>
      <vt:lpstr>Questões para resover:</vt:lpstr>
      <vt:lpstr>Questões para resolver:</vt:lpstr>
      <vt:lpstr>Questões para resolver:</vt:lpstr>
      <vt:lpstr>Vídeos:</vt:lpstr>
      <vt:lpstr>Apostila: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Terceiro encontro do segundo ciclo</dc:title>
  <dc:creator>Ana</dc:creator>
  <cp:lastModifiedBy>Ana</cp:lastModifiedBy>
  <cp:revision>50</cp:revision>
  <dcterms:created xsi:type="dcterms:W3CDTF">2016-08-12T18:52:30Z</dcterms:created>
  <dcterms:modified xsi:type="dcterms:W3CDTF">2016-08-13T15:20:19Z</dcterms:modified>
</cp:coreProperties>
</file>