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80" r:id="rId4"/>
    <p:sldId id="263" r:id="rId5"/>
    <p:sldId id="281" r:id="rId6"/>
    <p:sldId id="275" r:id="rId7"/>
    <p:sldId id="276" r:id="rId8"/>
    <p:sldId id="285" r:id="rId9"/>
    <p:sldId id="287" r:id="rId10"/>
    <p:sldId id="288" r:id="rId11"/>
    <p:sldId id="289" r:id="rId12"/>
    <p:sldId id="28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o" initials="R" lastIdx="3" clrIdx="0">
    <p:extLst>
      <p:ext uri="{19B8F6BF-5375-455C-9EA6-DF929625EA0E}">
        <p15:presenceInfo xmlns="" xmlns:p15="http://schemas.microsoft.com/office/powerpoint/2012/main" userId="Rena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Geometria – </a:t>
            </a:r>
            <a:br>
              <a:rPr lang="pt-BR" sz="3600" dirty="0" smtClean="0"/>
            </a:br>
            <a:r>
              <a:rPr lang="pt-BR" sz="3600" dirty="0" smtClean="0"/>
              <a:t>Teorema de Pitágoras   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RODOLFO SOARES TEIXEIRA</a:t>
            </a:r>
          </a:p>
          <a:p>
            <a:r>
              <a:rPr lang="pt-BR" sz="2400" dirty="0" smtClean="0"/>
              <a:t>OBMEP NA ESCOLA </a:t>
            </a:r>
            <a:r>
              <a:rPr lang="pt-BR" sz="2400" smtClean="0"/>
              <a:t>- 2017</a:t>
            </a:r>
            <a:endParaRPr lang="pt-BR" sz="2400" dirty="0"/>
          </a:p>
        </p:txBody>
      </p:sp>
      <p:pic>
        <p:nvPicPr>
          <p:cNvPr id="21508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2"/>
          <a:srcRect l="8549" t="21612" r="7859" b="17436"/>
          <a:stretch>
            <a:fillRect/>
          </a:stretch>
        </p:blipFill>
        <p:spPr bwMode="auto">
          <a:xfrm>
            <a:off x="2416629" y="1580605"/>
            <a:ext cx="1397725" cy="655184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065622" y="1567543"/>
            <a:ext cx="744583" cy="666205"/>
          </a:xfrm>
          <a:prstGeom prst="rect">
            <a:avLst/>
          </a:prstGeom>
          <a:noFill/>
        </p:spPr>
      </p:pic>
      <p:pic>
        <p:nvPicPr>
          <p:cNvPr id="7" name="Picture 2" descr="Image result for TEOREMA DE PITAGOR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8145" y="2573382"/>
            <a:ext cx="763680" cy="880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1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600" b="1" dirty="0" smtClean="0"/>
              <a:t>* D3S4F10 *</a:t>
            </a:r>
          </a:p>
          <a:p>
            <a:pPr marL="0" indent="0" algn="ctr">
              <a:buNone/>
            </a:pPr>
            <a:r>
              <a:rPr lang="pt-BR" b="1" dirty="0" smtClean="0"/>
              <a:t>TENTE DEMONSTRAR O TEOREMA DE PITÁGORAS USANDO TANGRAM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5768" t="35063" r="68181" b="16704"/>
          <a:stretch>
            <a:fillRect/>
          </a:stretch>
        </p:blipFill>
        <p:spPr bwMode="auto">
          <a:xfrm>
            <a:off x="5287736" y="2655343"/>
            <a:ext cx="16621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Image result for TEOREMA DE PITAGOR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2092" y="4806183"/>
            <a:ext cx="1153523" cy="1330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54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600" b="1" dirty="0" smtClean="0"/>
              <a:t>* D3S4F10 *</a:t>
            </a:r>
          </a:p>
          <a:p>
            <a:pPr marL="0" indent="0" algn="just">
              <a:buNone/>
            </a:pPr>
            <a:r>
              <a:rPr lang="pt-BR" b="1" dirty="0" smtClean="0"/>
              <a:t>Resposta: </a:t>
            </a:r>
          </a:p>
          <a:p>
            <a:pPr marL="0" indent="0" algn="just">
              <a:buNone/>
            </a:pPr>
            <a:endParaRPr lang="pt-BR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059" t="11108" r="50504" b="46250"/>
          <a:stretch>
            <a:fillRect/>
          </a:stretch>
        </p:blipFill>
        <p:spPr bwMode="auto">
          <a:xfrm>
            <a:off x="4010297" y="1833788"/>
            <a:ext cx="3944983" cy="403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54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9220" name="Picture 4" descr="http://images.slideplayer.com.br/11/3350917/slides/slide_39.jpg"/>
          <p:cNvPicPr>
            <a:picLocks noChangeAspect="1" noChangeArrowheads="1"/>
          </p:cNvPicPr>
          <p:nvPr/>
        </p:nvPicPr>
        <p:blipFill>
          <a:blip r:embed="rId2"/>
          <a:srcRect l="1819" t="5753" r="267" b="5289"/>
          <a:stretch>
            <a:fillRect/>
          </a:stretch>
        </p:blipFill>
        <p:spPr bwMode="auto">
          <a:xfrm>
            <a:off x="4950822" y="685258"/>
            <a:ext cx="4362111" cy="2972341"/>
          </a:xfrm>
          <a:prstGeom prst="rect">
            <a:avLst/>
          </a:prstGeom>
          <a:noFill/>
        </p:spPr>
      </p:pic>
      <p:pic>
        <p:nvPicPr>
          <p:cNvPr id="9222" name="Picture 6" descr="http://vignette4.wikia.nocookie.net/pokemon/images/5/5f/025Pikachu_OS_anime_11.png/revision/latest?cb=201507170639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846" y="1088365"/>
            <a:ext cx="3470010" cy="5155679"/>
          </a:xfrm>
          <a:prstGeom prst="rect">
            <a:avLst/>
          </a:prstGeom>
          <a:noFill/>
        </p:spPr>
      </p:pic>
      <p:pic>
        <p:nvPicPr>
          <p:cNvPr id="9224" name="Picture 8" descr="http://static.frasesparaface.com.br/imagem/o/s/os-que-acham-que-persistir-e-chato-provavelmente.jpg"/>
          <p:cNvPicPr>
            <a:picLocks noChangeAspect="1" noChangeArrowheads="1"/>
          </p:cNvPicPr>
          <p:nvPr/>
        </p:nvPicPr>
        <p:blipFill>
          <a:blip r:embed="rId4"/>
          <a:srcRect l="10246" t="26955" r="10959" b="24397"/>
          <a:stretch>
            <a:fillRect/>
          </a:stretch>
        </p:blipFill>
        <p:spPr bwMode="auto">
          <a:xfrm>
            <a:off x="679268" y="3722581"/>
            <a:ext cx="4990012" cy="2482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Teorema de Pitágoras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/>
              <a:t> Fatos Históricos;</a:t>
            </a:r>
          </a:p>
          <a:p>
            <a:r>
              <a:rPr lang="pt-BR" b="1" dirty="0" smtClean="0"/>
              <a:t> A recíproca do Teorema de Pitágoras;</a:t>
            </a:r>
          </a:p>
          <a:p>
            <a:r>
              <a:rPr lang="pt-BR" b="1" dirty="0" smtClean="0"/>
              <a:t> Triplas de números </a:t>
            </a:r>
            <a:r>
              <a:rPr lang="pt-BR" b="1" dirty="0" err="1" smtClean="0"/>
              <a:t>Pitagóricos</a:t>
            </a:r>
            <a:r>
              <a:rPr lang="pt-BR" b="1" dirty="0" smtClean="0"/>
              <a:t>.</a:t>
            </a:r>
          </a:p>
          <a:p>
            <a:pPr>
              <a:buNone/>
            </a:pPr>
            <a:endParaRPr lang="pt-BR" b="1" dirty="0" smtClean="0"/>
          </a:p>
          <a:p>
            <a:endParaRPr lang="pt-BR" b="1" dirty="0" smtClean="0"/>
          </a:p>
          <a:p>
            <a:pPr algn="just"/>
            <a:r>
              <a:rPr lang="pt-BR" b="1" dirty="0" smtClean="0"/>
              <a:t>Teorema de Pitágoras: </a:t>
            </a:r>
            <a:r>
              <a:rPr lang="pt-BR" dirty="0" smtClean="0"/>
              <a:t>Se um triângulo retângulo possui hipotenusa de medida </a:t>
            </a:r>
            <a:r>
              <a:rPr lang="pt-BR" b="1" dirty="0" smtClean="0"/>
              <a:t>a</a:t>
            </a:r>
            <a:r>
              <a:rPr lang="pt-BR" dirty="0" smtClean="0"/>
              <a:t> e catetos de medidas </a:t>
            </a:r>
            <a:r>
              <a:rPr lang="pt-BR" b="1" dirty="0" smtClean="0"/>
              <a:t>b</a:t>
            </a:r>
            <a:r>
              <a:rPr lang="pt-BR" dirty="0" smtClean="0"/>
              <a:t> e </a:t>
            </a:r>
            <a:r>
              <a:rPr lang="pt-BR" b="1" dirty="0" smtClean="0"/>
              <a:t>c</a:t>
            </a:r>
            <a:r>
              <a:rPr lang="pt-BR" dirty="0" smtClean="0"/>
              <a:t>, então a² = b²+c². Em palavras, o quadrado da hipotenusa e a soma dos quadrados dos catetos.</a:t>
            </a:r>
            <a:endParaRPr lang="pt-BR" b="1" dirty="0" smtClean="0"/>
          </a:p>
          <a:p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51426" t="56801" r="36906" b="29710"/>
          <a:stretch>
            <a:fillRect/>
          </a:stretch>
        </p:blipFill>
        <p:spPr bwMode="auto">
          <a:xfrm>
            <a:off x="5878288" y="3762103"/>
            <a:ext cx="1808706" cy="117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 result for TEOREMA DE PITAGOR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3532" y="769760"/>
            <a:ext cx="1153523" cy="1330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itchFamily="2" charset="2"/>
              <a:buChar char="§"/>
            </a:pPr>
            <a:r>
              <a:rPr lang="pt-BR" b="1" dirty="0" smtClean="0"/>
              <a:t>Demonstrações:</a:t>
            </a:r>
            <a:endParaRPr lang="pt-BR" dirty="0" smtClean="0"/>
          </a:p>
          <a:p>
            <a:pPr marL="0" indent="0" algn="just">
              <a:buNone/>
            </a:pPr>
            <a:r>
              <a:rPr lang="pt-BR" b="1" dirty="0" smtClean="0"/>
              <a:t>I-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b="1" dirty="0" smtClean="0"/>
              <a:t>II- Demonstração de </a:t>
            </a:r>
            <a:r>
              <a:rPr lang="pt-BR" b="1" dirty="0" err="1" smtClean="0"/>
              <a:t>Perigal</a:t>
            </a: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8051" t="66071" r="23095" b="17322"/>
          <a:stretch>
            <a:fillRect/>
          </a:stretch>
        </p:blipFill>
        <p:spPr bwMode="auto">
          <a:xfrm>
            <a:off x="1645920" y="1345474"/>
            <a:ext cx="684915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50335" t="27768" r="35911" b="46875"/>
          <a:stretch>
            <a:fillRect/>
          </a:stretch>
        </p:blipFill>
        <p:spPr bwMode="auto">
          <a:xfrm>
            <a:off x="8451668" y="705393"/>
            <a:ext cx="2978332" cy="308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42704" t="27054" r="28782" b="43481"/>
          <a:stretch>
            <a:fillRect/>
          </a:stretch>
        </p:blipFill>
        <p:spPr bwMode="auto">
          <a:xfrm>
            <a:off x="5264332" y="3801291"/>
            <a:ext cx="3944982" cy="229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age result for TEOREMA DE PITAGOR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02092" y="4819246"/>
            <a:ext cx="1153523" cy="1330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089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pt-BR" b="1" dirty="0" smtClean="0"/>
              <a:t> Ex1.: </a:t>
            </a:r>
            <a:r>
              <a:rPr lang="pt-BR" dirty="0" smtClean="0"/>
              <a:t>Nas figuras a seguir vemos dois triângulos retângulos. Utilizando os comprimentos dos lados dados nas figuras, calcule os comprimentos dos lados x e y.</a:t>
            </a:r>
            <a:r>
              <a:rPr lang="pt-BR" b="1" dirty="0" smtClean="0"/>
              <a:t> </a:t>
            </a:r>
          </a:p>
          <a:p>
            <a:pPr marL="0" indent="0" algn="just"/>
            <a:endParaRPr lang="pt-BR" b="1" dirty="0" smtClean="0"/>
          </a:p>
          <a:p>
            <a:pPr marL="0" indent="0" algn="just"/>
            <a:endParaRPr lang="pt-BR" b="1" dirty="0" smtClean="0"/>
          </a:p>
          <a:p>
            <a:pPr marL="0" indent="0" algn="just"/>
            <a:endParaRPr lang="pt-BR" b="1" dirty="0" smtClean="0"/>
          </a:p>
          <a:p>
            <a:pPr marL="0" indent="0" algn="just">
              <a:buFont typeface="Wingdings" pitchFamily="2" charset="2"/>
              <a:buChar char="ü"/>
            </a:pPr>
            <a:r>
              <a:rPr lang="pt-BR" b="1" dirty="0" smtClean="0"/>
              <a:t> Solução</a:t>
            </a:r>
            <a:r>
              <a:rPr lang="pt-BR" dirty="0" smtClean="0"/>
              <a:t>:  =&gt; x² = 5² + 12². Logo x² = 169 e portanto x = √169 = 13.</a:t>
            </a:r>
          </a:p>
          <a:p>
            <a:r>
              <a:rPr lang="pt-BR" b="1" dirty="0" smtClean="0"/>
              <a:t>                     </a:t>
            </a:r>
            <a:r>
              <a:rPr lang="pt-BR" dirty="0" smtClean="0"/>
              <a:t>=&gt; 10² = y²+6². </a:t>
            </a:r>
            <a:r>
              <a:rPr lang="es-ES" dirty="0" err="1" smtClean="0"/>
              <a:t>Daí</a:t>
            </a:r>
            <a:r>
              <a:rPr lang="es-ES" dirty="0" smtClean="0"/>
              <a:t> 100 = y² + 36 =&gt; y² = 100 - 36 = 64 =&gt; y =</a:t>
            </a:r>
            <a:r>
              <a:rPr lang="pt-BR" dirty="0" smtClean="0"/>
              <a:t> √64 = 8.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indent="0">
              <a:buNone/>
            </a:pPr>
            <a:endParaRPr lang="pt-BR" b="1" dirty="0" smtClean="0"/>
          </a:p>
          <a:p>
            <a:pPr indent="0"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3271" t="40714" r="27915" b="37500"/>
          <a:stretch>
            <a:fillRect/>
          </a:stretch>
        </p:blipFill>
        <p:spPr bwMode="auto">
          <a:xfrm>
            <a:off x="3435530" y="1724298"/>
            <a:ext cx="4467499" cy="189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 result for TEOREMA DE PITAGOR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2092" y="4819246"/>
            <a:ext cx="1153523" cy="1330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405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Ex2.: </a:t>
            </a:r>
            <a:r>
              <a:rPr lang="pt-BR" dirty="0" smtClean="0"/>
              <a:t>Na figura a seguir os pontos A, D e C estão alinhados. Determine o comprimento </a:t>
            </a:r>
            <a:r>
              <a:rPr lang="pt-BR" b="1" dirty="0" smtClean="0"/>
              <a:t>x</a:t>
            </a:r>
            <a:r>
              <a:rPr lang="pt-BR" dirty="0" smtClean="0"/>
              <a:t> da hipotenusa do triângulo retângulo ABC.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b="1" dirty="0" smtClean="0"/>
              <a:t>Solução:</a:t>
            </a:r>
          </a:p>
          <a:p>
            <a:pPr>
              <a:buFont typeface="Symbol"/>
              <a:buChar char="Þ"/>
            </a:pPr>
            <a:r>
              <a:rPr lang="es-ES" dirty="0" smtClean="0"/>
              <a:t> 5²= y² + 2². </a:t>
            </a:r>
            <a:r>
              <a:rPr lang="es-ES" dirty="0" err="1" smtClean="0"/>
              <a:t>Daí</a:t>
            </a:r>
            <a:r>
              <a:rPr lang="es-ES" dirty="0" smtClean="0"/>
              <a:t>, 25 = y² + 4 e </a:t>
            </a:r>
            <a:r>
              <a:rPr lang="es-ES" dirty="0" err="1" smtClean="0"/>
              <a:t>portanto</a:t>
            </a:r>
            <a:r>
              <a:rPr lang="es-ES" dirty="0" smtClean="0"/>
              <a:t>, y² = 25 - 4 = 21.</a:t>
            </a:r>
          </a:p>
          <a:p>
            <a:r>
              <a:rPr lang="es-ES" dirty="0" smtClean="0"/>
              <a:t> x² = y² + 10². Logo x² = 21 + 100 =&gt; x² = 121 =&gt;  x = </a:t>
            </a:r>
            <a:r>
              <a:rPr lang="pt-BR" dirty="0" smtClean="0"/>
              <a:t>√121 = 11.</a:t>
            </a:r>
            <a:endParaRPr lang="es-ES" dirty="0" smtClean="0"/>
          </a:p>
          <a:p>
            <a:pPr>
              <a:buFont typeface="Symbol"/>
              <a:buChar char="Þ"/>
            </a:pPr>
            <a:endParaRPr lang="pt-BR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b="1" dirty="0" smtClean="0"/>
          </a:p>
          <a:p>
            <a:pPr indent="0"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7588" t="44286" r="32132" b="35000"/>
          <a:stretch>
            <a:fillRect/>
          </a:stretch>
        </p:blipFill>
        <p:spPr bwMode="auto">
          <a:xfrm>
            <a:off x="4362994" y="1724298"/>
            <a:ext cx="2638697" cy="151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 result for TEOREMA DE PITAGOR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2092" y="4819246"/>
            <a:ext cx="1153523" cy="1330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24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52785"/>
            <a:ext cx="9601196" cy="54745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 </a:t>
            </a:r>
            <a:r>
              <a:rPr lang="pt-BR" b="1" dirty="0" smtClean="0"/>
              <a:t>Ex3.: </a:t>
            </a:r>
            <a:r>
              <a:rPr lang="pt-BR" dirty="0" smtClean="0"/>
              <a:t>Na figura a seguir, o quadrilátero ABCD possui </a:t>
            </a:r>
          </a:p>
          <a:p>
            <a:pPr>
              <a:buNone/>
            </a:pPr>
            <a:r>
              <a:rPr lang="pt-BR" dirty="0" smtClean="0"/>
              <a:t>dois ângulos retos. Determine o comprimento do lado AB.</a:t>
            </a:r>
          </a:p>
          <a:p>
            <a:pPr>
              <a:buNone/>
            </a:pPr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b="1" dirty="0" smtClean="0"/>
              <a:t>Solução:</a:t>
            </a:r>
          </a:p>
          <a:p>
            <a:pPr>
              <a:buFont typeface="Symbol"/>
              <a:buChar char="Þ"/>
            </a:pPr>
            <a:r>
              <a:rPr lang="fr-FR" dirty="0" smtClean="0"/>
              <a:t> y² = 2² + 4², ou seja, y² = 20.</a:t>
            </a:r>
          </a:p>
          <a:p>
            <a:pPr>
              <a:buFont typeface="Symbol"/>
              <a:buChar char="Þ"/>
            </a:pPr>
            <a:r>
              <a:rPr lang="fr-FR" dirty="0" smtClean="0"/>
              <a:t> </a:t>
            </a:r>
            <a:r>
              <a:rPr lang="es-ES" dirty="0" smtClean="0"/>
              <a:t>y² = x² + 3². </a:t>
            </a:r>
            <a:r>
              <a:rPr lang="es-ES" dirty="0" err="1" smtClean="0"/>
              <a:t>Daí</a:t>
            </a:r>
            <a:r>
              <a:rPr lang="es-ES" dirty="0" smtClean="0"/>
              <a:t>, x² = y² - 9 = 20 - 9 = 11 e </a:t>
            </a:r>
            <a:r>
              <a:rPr lang="es-ES" dirty="0" err="1" smtClean="0"/>
              <a:t>portanto</a:t>
            </a:r>
            <a:r>
              <a:rPr lang="es-ES" dirty="0" smtClean="0"/>
              <a:t>, x = </a:t>
            </a:r>
            <a:r>
              <a:rPr lang="pt-BR" dirty="0" smtClean="0"/>
              <a:t>√ 11.</a:t>
            </a:r>
          </a:p>
          <a:p>
            <a:pPr>
              <a:buNone/>
            </a:pPr>
            <a:endParaRPr lang="pt-BR" dirty="0" smtClean="0"/>
          </a:p>
          <a:p>
            <a:pPr algn="just"/>
            <a:r>
              <a:rPr lang="pt-BR" b="1" dirty="0" smtClean="0"/>
              <a:t>Ex4.: </a:t>
            </a:r>
            <a:r>
              <a:rPr lang="pt-BR" dirty="0" smtClean="0"/>
              <a:t>Na figura plana a seguir, sobre o quadrado cinza ABCD </a:t>
            </a:r>
          </a:p>
          <a:p>
            <a:pPr algn="just">
              <a:buNone/>
            </a:pPr>
            <a:r>
              <a:rPr lang="pt-BR" dirty="0" smtClean="0"/>
              <a:t>com 25 cm² de área foi desenhado um losango branco PQCD com </a:t>
            </a:r>
          </a:p>
          <a:p>
            <a:pPr algn="just">
              <a:buNone/>
            </a:pPr>
            <a:r>
              <a:rPr lang="pt-BR" dirty="0" smtClean="0"/>
              <a:t>20 cm² de área. Determine a área cinza do quadrado que não ficou </a:t>
            </a:r>
          </a:p>
          <a:p>
            <a:pPr algn="just">
              <a:buNone/>
            </a:pPr>
            <a:r>
              <a:rPr lang="pt-BR" dirty="0" smtClean="0"/>
              <a:t>encoberta pelo losango.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dirty="0" smtClean="0"/>
              <a:t> 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1203" t="56607" r="36348" b="25179"/>
          <a:stretch>
            <a:fillRect/>
          </a:stretch>
        </p:blipFill>
        <p:spPr bwMode="auto">
          <a:xfrm>
            <a:off x="8556170" y="744583"/>
            <a:ext cx="2731418" cy="224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50901" t="56250" r="36248" b="26071"/>
          <a:stretch>
            <a:fillRect/>
          </a:stretch>
        </p:blipFill>
        <p:spPr bwMode="auto">
          <a:xfrm>
            <a:off x="8490859" y="3722914"/>
            <a:ext cx="2482733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 result for TEOREMA DE PITAGOR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01034" y="5107576"/>
            <a:ext cx="937461" cy="1080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97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 </a:t>
            </a:r>
            <a:r>
              <a:rPr lang="pt-BR" b="1" dirty="0" smtClean="0"/>
              <a:t>Ex5.: </a:t>
            </a:r>
            <a:r>
              <a:rPr lang="pt-BR" dirty="0" smtClean="0"/>
              <a:t>Na figura a seguir, AB e um segmento tangente as circunferências de raios 2 cm e 5 cm. Se o comprimento do segmento AB e igual a 10 cm, determine a distância entre os centros das circunferências.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r>
              <a:rPr lang="pt-BR" dirty="0" smtClean="0"/>
              <a:t> </a:t>
            </a:r>
            <a:r>
              <a:rPr lang="pt-BR" b="1" dirty="0" smtClean="0"/>
              <a:t>Solução: </a:t>
            </a:r>
          </a:p>
          <a:p>
            <a:pPr>
              <a:buFont typeface="Symbol"/>
              <a:buChar char="Þ"/>
            </a:pPr>
            <a:r>
              <a:rPr lang="pt-BR" dirty="0" smtClean="0"/>
              <a:t> x² = 10² + 3² =&gt;  x² = 109 =&gt; x = √109 cm.</a:t>
            </a:r>
          </a:p>
          <a:p>
            <a:pPr>
              <a:buNone/>
            </a:pPr>
            <a:endParaRPr lang="pt-BR" b="1" dirty="0" smtClean="0"/>
          </a:p>
          <a:p>
            <a:pPr algn="just">
              <a:buFont typeface="Wingdings" pitchFamily="2" charset="2"/>
              <a:buChar char="ü"/>
            </a:pPr>
            <a:endParaRPr lang="pt-BR" b="1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51002" t="42854" r="35846" b="43363"/>
          <a:stretch>
            <a:fillRect/>
          </a:stretch>
        </p:blipFill>
        <p:spPr bwMode="auto">
          <a:xfrm>
            <a:off x="7733211" y="1998617"/>
            <a:ext cx="3148148" cy="185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50837" t="35089" r="35509" b="47232"/>
          <a:stretch>
            <a:fillRect/>
          </a:stretch>
        </p:blipFill>
        <p:spPr bwMode="auto">
          <a:xfrm>
            <a:off x="7615647" y="3899933"/>
            <a:ext cx="3213462" cy="202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 result for TEOREMA DE PITAGOR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85417" y="5176754"/>
            <a:ext cx="866141" cy="998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Ø"/>
            </a:pPr>
            <a:r>
              <a:rPr lang="pt-BR" b="1" dirty="0" smtClean="0"/>
              <a:t> Exercícios:</a:t>
            </a:r>
          </a:p>
          <a:p>
            <a:pPr marL="0" indent="0" algn="just">
              <a:buFont typeface="Symbol"/>
              <a:buChar char="Þ"/>
            </a:pPr>
            <a:r>
              <a:rPr lang="pt-BR" b="1" dirty="0" smtClean="0"/>
              <a:t> 1 - </a:t>
            </a:r>
            <a:r>
              <a:rPr lang="pt-BR" dirty="0" smtClean="0"/>
              <a:t>Calcule o comprimento da diagonal de um quadrado de lado 10.</a:t>
            </a:r>
          </a:p>
          <a:p>
            <a:pPr marL="0" indent="0" algn="just">
              <a:buFont typeface="Symbol"/>
              <a:buChar char="Þ"/>
            </a:pPr>
            <a:r>
              <a:rPr lang="pt-BR" b="1" dirty="0" smtClean="0"/>
              <a:t>  2 - </a:t>
            </a:r>
            <a:r>
              <a:rPr lang="pt-BR" dirty="0" smtClean="0"/>
              <a:t>Calcule o comprimento da diagonal de um retângulo 6 x 8.</a:t>
            </a:r>
          </a:p>
          <a:p>
            <a:pPr marL="0" indent="0" algn="just">
              <a:buFont typeface="Symbol"/>
              <a:buChar char="Þ"/>
            </a:pPr>
            <a:r>
              <a:rPr lang="pt-BR" dirty="0" smtClean="0"/>
              <a:t>  </a:t>
            </a:r>
            <a:r>
              <a:rPr lang="pt-BR" b="1" dirty="0" smtClean="0"/>
              <a:t>3 - </a:t>
            </a:r>
            <a:r>
              <a:rPr lang="pt-BR" dirty="0" smtClean="0"/>
              <a:t>Um retângulo tem base de 9 cm e tem diagonal de 15 cm. Determine a altura deste retângulo.</a:t>
            </a:r>
          </a:p>
          <a:p>
            <a:pPr marL="0" indent="0" algn="just">
              <a:buFont typeface="Symbol"/>
              <a:buChar char="Þ"/>
            </a:pPr>
            <a:r>
              <a:rPr lang="pt-BR" b="1" dirty="0" smtClean="0"/>
              <a:t> 4 - </a:t>
            </a:r>
            <a:r>
              <a:rPr lang="pt-BR" dirty="0" smtClean="0"/>
              <a:t>Um quadrado tem diagonal com 8 cm de comprimento. </a:t>
            </a:r>
          </a:p>
          <a:p>
            <a:pPr marL="0" indent="0" algn="just">
              <a:buNone/>
            </a:pPr>
            <a:r>
              <a:rPr lang="pt-BR" dirty="0" smtClean="0"/>
              <a:t>Qual é a área deste quadrado?</a:t>
            </a:r>
          </a:p>
          <a:p>
            <a:pPr marL="0" indent="0" algn="just">
              <a:buFont typeface="Symbol"/>
              <a:buChar char="Þ"/>
            </a:pPr>
            <a:r>
              <a:rPr lang="pt-BR" b="1" dirty="0" smtClean="0"/>
              <a:t> 5 - </a:t>
            </a:r>
            <a:r>
              <a:rPr lang="pt-BR" dirty="0" smtClean="0"/>
              <a:t>Determine a altura e área do trapézio da figura a seguir.</a:t>
            </a:r>
          </a:p>
          <a:p>
            <a:pPr marL="0" indent="0" algn="just">
              <a:buFont typeface="Symbol"/>
              <a:buChar char="Þ"/>
            </a:pPr>
            <a:r>
              <a:rPr lang="pt-BR" b="1" dirty="0" smtClean="0"/>
              <a:t> 6 - </a:t>
            </a:r>
            <a:r>
              <a:rPr lang="pt-BR" dirty="0" smtClean="0"/>
              <a:t>Na figura a seguir um retângulo 15 x 8 está inscrito </a:t>
            </a:r>
          </a:p>
          <a:p>
            <a:pPr marL="0" indent="0" algn="just">
              <a:buNone/>
            </a:pPr>
            <a:r>
              <a:rPr lang="pt-BR" dirty="0" smtClean="0"/>
              <a:t>em uma circunferência. Determine o raio desta circunferência.</a:t>
            </a:r>
            <a:r>
              <a:rPr lang="pt-BR" b="1" dirty="0" smtClean="0"/>
              <a:t>   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51303" t="69286" r="35545" b="15178"/>
          <a:stretch>
            <a:fillRect/>
          </a:stretch>
        </p:blipFill>
        <p:spPr bwMode="auto">
          <a:xfrm>
            <a:off x="8921929" y="3628685"/>
            <a:ext cx="2429693" cy="130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52744" t="45536" r="37517" b="38393"/>
          <a:stretch>
            <a:fillRect/>
          </a:stretch>
        </p:blipFill>
        <p:spPr bwMode="auto">
          <a:xfrm>
            <a:off x="9246327" y="4885510"/>
            <a:ext cx="1323412" cy="122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 result for TEOREMA DE PITAGOR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80914" y="5101439"/>
            <a:ext cx="931455" cy="1074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54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Ø"/>
            </a:pPr>
            <a:r>
              <a:rPr lang="pt-BR" b="1" dirty="0" smtClean="0"/>
              <a:t> Exercícios:</a:t>
            </a:r>
          </a:p>
          <a:p>
            <a:pPr marL="0" indent="0" algn="just">
              <a:buFont typeface="Symbol"/>
              <a:buChar char="Þ"/>
            </a:pPr>
            <a:r>
              <a:rPr lang="pt-BR" b="1" dirty="0" smtClean="0"/>
              <a:t> 7 - </a:t>
            </a:r>
            <a:r>
              <a:rPr lang="pt-BR" dirty="0" smtClean="0"/>
              <a:t>Na figura a seguir, a circunferência de centro em A tem </a:t>
            </a:r>
          </a:p>
          <a:p>
            <a:pPr marL="0" indent="0" algn="just">
              <a:buNone/>
            </a:pPr>
            <a:r>
              <a:rPr lang="pt-BR" dirty="0" smtClean="0"/>
              <a:t>raio 3 e a circunferência de centro em D tem raio 5. Se uma </a:t>
            </a:r>
          </a:p>
          <a:p>
            <a:pPr marL="0" indent="0" algn="just">
              <a:buNone/>
            </a:pPr>
            <a:r>
              <a:rPr lang="pt-BR" dirty="0" smtClean="0"/>
              <a:t>circunferência e tangente a outra e se BC e um segmento tangente a estas duas circunferências, determine os comprimentos dos segmentos AD e BC.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50399" t="62143" r="35947" b="20000"/>
          <a:stretch>
            <a:fillRect/>
          </a:stretch>
        </p:blipFill>
        <p:spPr bwMode="auto">
          <a:xfrm>
            <a:off x="4756970" y="3653759"/>
            <a:ext cx="2296973" cy="16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 result for TEOREMA DE PITAGOR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2092" y="4806183"/>
            <a:ext cx="1153523" cy="1330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54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2999</TotalTime>
  <Words>604</Words>
  <Application>Microsoft Office PowerPoint</Application>
  <PresentationFormat>Personalizar</PresentationFormat>
  <Paragraphs>101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Orgânico</vt:lpstr>
      <vt:lpstr>Geometria –  Teorema de Pitágoras   </vt:lpstr>
      <vt:lpstr> Teorema de Pitágoras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134</cp:revision>
  <dcterms:created xsi:type="dcterms:W3CDTF">2015-01-13T23:40:40Z</dcterms:created>
  <dcterms:modified xsi:type="dcterms:W3CDTF">2017-08-05T05:11:58Z</dcterms:modified>
</cp:coreProperties>
</file>