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1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4" r:id="rId29"/>
    <p:sldId id="293" r:id="rId30"/>
    <p:sldId id="295" r:id="rId31"/>
    <p:sldId id="296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58" r:id="rId40"/>
    <p:sldId id="259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7/15/2016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7/15/2016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7/15/2016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yJpP_-_L_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EIoSK0VhEM&amp;list=PLrVGp617x0hC8WkPHtM3IjoOiiyJs-hHh&amp;index=39" TargetMode="External"/><Relationship Id="rId2" Type="http://schemas.openxmlformats.org/officeDocument/2006/relationships/hyperlink" Target="https://www.youtube.com/watch?v=Gj5uopyMoKc&amp;list=PLrVGp617x0hC8WkPHtM3IjoOiiyJs-hHh&amp;index=3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Aula 4 - Aritmética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divisão Euclidiana e fenômenos periódicos.</a:t>
            </a:r>
          </a:p>
        </p:txBody>
      </p:sp>
    </p:spTree>
    <p:extLst>
      <p:ext uri="{BB962C8B-B14F-4D97-AF65-F5344CB8AC3E}">
        <p14:creationId xmlns:p14="http://schemas.microsoft.com/office/powerpoint/2010/main" val="31748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5: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Na divisão de dois números inteiros, o quociente é 16 e o resto é o maior possível. Se a soma do dividendo e do divisor é 125, determine o resto.</a:t>
            </a:r>
          </a:p>
        </p:txBody>
      </p:sp>
    </p:spTree>
    <p:extLst>
      <p:ext uri="{BB962C8B-B14F-4D97-AF65-F5344CB8AC3E}">
        <p14:creationId xmlns:p14="http://schemas.microsoft.com/office/powerpoint/2010/main" val="3769036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Vamos representar por a o dividendo e por b o divisor. Como o resto é o maior possível, então ele deve ser igual a b − 1, que é o maior número permitido para o resto de uma divisão por b. </a:t>
            </a:r>
          </a:p>
          <a:p>
            <a:pPr algn="just"/>
            <a:r>
              <a:rPr lang="pt-BR" dirty="0"/>
              <a:t>Daí obtemos a = 16b + (b − 1), ou seja, a = 17b − 1.</a:t>
            </a:r>
          </a:p>
          <a:p>
            <a:pPr algn="just"/>
            <a:r>
              <a:rPr lang="pt-BR" dirty="0"/>
              <a:t>Como a soma a + b = 125 obtemos (17b − 1) + b = 125 ⇒ 18b = 126 ⇒ b = 126 18 = 7.</a:t>
            </a:r>
          </a:p>
          <a:p>
            <a:pPr algn="just"/>
            <a:r>
              <a:rPr lang="pt-BR" dirty="0"/>
              <a:t>Portando o divisor é b = 7, o dividendo ´e a = 17b − 1 = 118, o quociente ´e 16 e o resto ´e 6.</a:t>
            </a:r>
          </a:p>
        </p:txBody>
      </p:sp>
    </p:spTree>
    <p:extLst>
      <p:ext uri="{BB962C8B-B14F-4D97-AF65-F5344CB8AC3E}">
        <p14:creationId xmlns:p14="http://schemas.microsoft.com/office/powerpoint/2010/main" val="384788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6: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/>
              <a:t>Pedro caminha ao redor de uma praça retangular onde estão dispostas 12 árvores, brincando de tocar cada árvore durante seu passeio. Se no início ele toca a árvore indicada na figura, e se ele anda no sentido da seta, indique que árvore ele estará tocando ao encostar em uma árvore pela centésima vez.</a:t>
            </a:r>
          </a:p>
          <a:p>
            <a:pPr algn="just"/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300" y="3159834"/>
            <a:ext cx="2468359" cy="139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Solução: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8803" y="1856631"/>
            <a:ext cx="8075354" cy="425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12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7: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Considere a seguinte sequência de números: 1, 2, 3, 4, 5, 4, 3, 2, 1, 2, 3, 4, 5, 4, 3, 2, 1, 2, 3, 4, 5 ... formada alternadamente pelos algarismos (1, 2, 3, 4, 5) e pelos algarismos (5, 4, 3, 2, 1). Qual algarismo aparece na posição 2015 nesta sequência? </a:t>
            </a:r>
          </a:p>
        </p:txBody>
      </p:sp>
    </p:spTree>
    <p:extLst>
      <p:ext uri="{BB962C8B-B14F-4D97-AF65-F5344CB8AC3E}">
        <p14:creationId xmlns:p14="http://schemas.microsoft.com/office/powerpoint/2010/main" val="4017344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Na sequência dada é importante observar que o bloco de algarismos 1, 2, 3, 4, 5, 4, 3, 2 fica se repetindo indefinidamente, como está ilustrado na figura a seguir: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Dividindo 2015 por 8 (que é a quantidade de algarismos do bloco que fica se repetindo), obtemos 2015 = 251 × 8 + 7. Daí, para se chegar até o algarismo da posição 2015, deve-se escrever 251 blocos de oito algarismos cada, e depois mais sete algarismos. Portanto o número que está na posição 2015 é o número da sétima posição dentro do bloco, ou seja, o número 3.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901" y="2636380"/>
            <a:ext cx="6061158" cy="6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0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8: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Qual é o algarismo da unidade de 2^</a:t>
            </a:r>
            <a:r>
              <a:rPr lang="pt-BR" dirty="0"/>
              <a:t>2015</a:t>
            </a:r>
            <a:r>
              <a:rPr lang="pt-BR" sz="28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871540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/>
              <a:t>Calculando as primeiras potências de 2 obtemos: 2^1 = 2, 2^2 = 4, 2 ^3 = 8, 2^ 4 = 16, 2^5 = 32, 2^6 = 64, 2^7 = 128, 2^8 = 256, 2^9 = 512 Observando esses números, vemos que os últimos algarismos formam uma sequência periódica: 2, 4, 8, 6, 2, 4, 8, 6, 2 etc., em que os quatro números 2, 4, 8, 6 ficam se repetindo infinitamente. Dividindo 2015 por 4 obtemos quociente 503 e resto 3, de modo que 2015 = 503 × 4 + 3. Na sequência acima, os expoentes que deixam resto 3 quando divididos por 4 definem potências de 2 com ´ultimo algarismo 8 (23 = 8, 27 = 128 etc.). Daí o algarismo da unidade de 2^2015 é 8.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56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9: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João decidiu nadar de três em três dias. O primeiro dia que ele nadou foi um sábado, o segundo dia foi uma terça-feira, o terceiro dia foi uma sexta-feira, e assim por diante. Em qual dia da semana João estará nadando pela centésima vez?</a:t>
            </a:r>
          </a:p>
        </p:txBody>
      </p:sp>
    </p:spTree>
    <p:extLst>
      <p:ext uri="{BB962C8B-B14F-4D97-AF65-F5344CB8AC3E}">
        <p14:creationId xmlns:p14="http://schemas.microsoft.com/office/powerpoint/2010/main" val="3119696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Na tabela a seguir, listamos os dias da semana que João está nadando pelas primeiras 21 vezes.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just"/>
            <a:r>
              <a:rPr lang="pt-BR" dirty="0"/>
              <a:t>Analisando a tabela vemos, por exemplo, que os múltiplos de 7 sempre estão na quarta-feira, que os números que deixam resto 1 quando divididos por 7 estão no sábado e que os números que deixam resto 2 quando divididos por 7 estão na terça-feira. Dividindo 100 por 7 obtemos quociente 14 e resto 2 (100 = 14 × 7 + 2). Daí concluímos que na centésima vez, João estará nadando em uma terça-feira.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711" y="2160104"/>
            <a:ext cx="4413537" cy="180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1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1: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cada caso calcule o quociente q e o resto r da divisão de a por b. Em seguida tire a prova, verificando a igualdade a = q · b + r.</a:t>
            </a:r>
          </a:p>
          <a:p>
            <a:r>
              <a:rPr lang="pt-BR" dirty="0"/>
              <a:t>a = 307 e b = 4.</a:t>
            </a:r>
          </a:p>
          <a:p>
            <a:r>
              <a:rPr lang="pt-BR" dirty="0"/>
              <a:t>a = 1933 e b = 6.</a:t>
            </a:r>
          </a:p>
          <a:p>
            <a:r>
              <a:rPr lang="pt-BR" dirty="0"/>
              <a:t>a = 879 e b = 7.</a:t>
            </a:r>
          </a:p>
          <a:p>
            <a:r>
              <a:rPr lang="pt-BR" dirty="0"/>
              <a:t>a = 1045 e b = 11.</a:t>
            </a:r>
          </a:p>
          <a:p>
            <a:r>
              <a:rPr lang="pt-BR" dirty="0"/>
              <a:t>a = 2351 e b = 12.</a:t>
            </a:r>
          </a:p>
        </p:txBody>
      </p:sp>
    </p:spTree>
    <p:extLst>
      <p:ext uri="{BB962C8B-B14F-4D97-AF65-F5344CB8AC3E}">
        <p14:creationId xmlns:p14="http://schemas.microsoft.com/office/powerpoint/2010/main" val="2799811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10: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O ano de 2014 começou em uma quarta-feira. Em que dia da semana cairá o último dia deste ano? </a:t>
            </a:r>
          </a:p>
        </p:txBody>
      </p:sp>
    </p:spTree>
    <p:extLst>
      <p:ext uri="{BB962C8B-B14F-4D97-AF65-F5344CB8AC3E}">
        <p14:creationId xmlns:p14="http://schemas.microsoft.com/office/powerpoint/2010/main" val="2902714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Solução: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5699" y="1918800"/>
            <a:ext cx="4881561" cy="32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73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11: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/>
              <a:t>Encontre o último algarismo do número 1989^1989 .</a:t>
            </a:r>
          </a:p>
        </p:txBody>
      </p:sp>
    </p:spTree>
    <p:extLst>
      <p:ext uri="{BB962C8B-B14F-4D97-AF65-F5344CB8AC3E}">
        <p14:creationId xmlns:p14="http://schemas.microsoft.com/office/powerpoint/2010/main" val="2062242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Para começar, note que o ´ultimo algarismo do número 1989^1989 ´e igual ao ´ultimo algarismo do número 9^1989. Escrevendo as primeiras potências de 9 obtemos: 9^1 = 9, 9^2 = 81, 9^3 = 729 etc. Daí observamos que os últimos algarismos destes números formam a sequência 9, 1, 9, 1 etc. Assim o ´ultimo algarismo de 9^n ´e 9 se n ´e ´ımpar e o ´ultimo algarismo de 9^n ´e 1 se n é par.</a:t>
            </a:r>
          </a:p>
          <a:p>
            <a:pPr algn="just"/>
            <a:r>
              <a:rPr lang="pt-BR" dirty="0"/>
              <a:t>Observamos que para resolver este tipo de problema, não é necessário calcular as potências de 9. Basta calcular o ´ultimo algarismo das potências de 9. Para fazer isso, começamos por 9^1 = 9. Multiplicando por 9, obtemos 9 × 9 = 81. Para calcular o ´ultimo algarismo de 93 , multiplicamos o último algarismo de 9^2 por 9, obtendo 1 × 9 = 9. Então o último algarismo de 9^3 é 9. E assim, por diante, vamos olhando sempre para o ultimo algarismo dos produtos, e efetuado o produto, consideramos somente o seu ´ultimo algarismo para fazer a próxima multiplicação. </a:t>
            </a:r>
          </a:p>
        </p:txBody>
      </p:sp>
    </p:spTree>
    <p:extLst>
      <p:ext uri="{BB962C8B-B14F-4D97-AF65-F5344CB8AC3E}">
        <p14:creationId xmlns:p14="http://schemas.microsoft.com/office/powerpoint/2010/main" val="1772109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12: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/>
              <a:t>Encontre o último algarismo do número 777^777.</a:t>
            </a:r>
          </a:p>
        </p:txBody>
      </p:sp>
    </p:spTree>
    <p:extLst>
      <p:ext uri="{BB962C8B-B14F-4D97-AF65-F5344CB8AC3E}">
        <p14:creationId xmlns:p14="http://schemas.microsoft.com/office/powerpoint/2010/main" val="4067223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Para começar, note que o ultimo algarismo do número 777^777 é igual ao ultimo algarismo do número 7^777. Procedendo como explicado no exercício anterior, podemos calcular o ultimo algarismo das primeiras potências de 7.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Daí vemos que o ciclo 7, 9, 3, 1 se repete infinitamente. Dividindo 777 por 4 (que é o tamanho do ciclo), obtemos quociente 194 e resto 1. Daí o último algarismo de 7^777 é igual ao ´ultimo algarismo de 71 , que é 7.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538" y="2823367"/>
            <a:ext cx="6587883" cy="10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19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13: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3600" dirty="0"/>
              <a:t>Qual é o resto da divisão de 2^56 por 7? E por 11?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4186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Solução: 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372" y="1737360"/>
            <a:ext cx="8338216" cy="45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42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14: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números de 0 a 2000 foram ligados por flechas. A figura dada mostra o começo do processo.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62" y="2596230"/>
            <a:ext cx="7938035" cy="252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89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Solução: 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352" y="1764681"/>
            <a:ext cx="7146255" cy="45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8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2: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3200" dirty="0"/>
              <a:t>Encontre o número natural que ao ser dividido por 7 resulta um quociente 4 e resto o maior possível.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3737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15: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Estrelix</a:t>
            </a:r>
            <a:r>
              <a:rPr lang="pt-BR" dirty="0"/>
              <a:t>, um habitante de </a:t>
            </a:r>
            <a:r>
              <a:rPr lang="pt-BR" dirty="0" err="1"/>
              <a:t>Geometrix</a:t>
            </a:r>
            <a:r>
              <a:rPr lang="pt-BR" dirty="0"/>
              <a:t>, decidiu colocar os inteiros positivos seguindo a disposição indicada na figura.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(a) Em quais estrelas aparece o número 2011?</a:t>
            </a:r>
          </a:p>
          <a:p>
            <a:r>
              <a:rPr lang="pt-BR" dirty="0"/>
              <a:t>(b) Posicione todos os números que aparecem nas referidas estrelas?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212" y="2376338"/>
            <a:ext cx="3810536" cy="14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48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Solução: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689" y="1790368"/>
            <a:ext cx="6539581" cy="446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89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2ª parte da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Seções 2.1, 2.2 e 2.3 da Apostila 1 do PIC da OBMEP, “Iniciação à Aritmética”, A. </a:t>
            </a:r>
            <a:r>
              <a:rPr lang="pt-BR" dirty="0" err="1"/>
              <a:t>Hefez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Problemas envolvendo o Sistema de Numeração Decimal encontram-se na seção 1.2 e envolvendo Critérios de Divisibilidade são encontrados na seção 2.6 da Apostila do PIC da OBMEP “Encontros de Aritmética”, L. </a:t>
            </a:r>
            <a:r>
              <a:rPr lang="pt-BR" dirty="0" err="1"/>
              <a:t>Cadar</a:t>
            </a:r>
            <a:r>
              <a:rPr lang="pt-BR" dirty="0"/>
              <a:t>. e F. </a:t>
            </a:r>
            <a:r>
              <a:rPr lang="pt-BR" dirty="0" err="1"/>
              <a:t>Dutenhefner</a:t>
            </a:r>
            <a:endParaRPr lang="pt-BR" dirty="0"/>
          </a:p>
          <a:p>
            <a:pPr algn="just"/>
            <a:r>
              <a:rPr lang="pt-BR" dirty="0"/>
              <a:t>Deverá ser abordado pelo menos 8 problemas durante o encontro.</a:t>
            </a:r>
          </a:p>
          <a:p>
            <a:pPr algn="just"/>
            <a:r>
              <a:rPr lang="pt-BR" dirty="0"/>
              <a:t>Para exemplificar, iremos indicar três problemas e convidamos o professor a selecionar o restante: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164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Problema 8, Capítulo 0, autor </a:t>
            </a:r>
            <a:r>
              <a:rPr lang="pt-BR" dirty="0" err="1"/>
              <a:t>Dimitri</a:t>
            </a:r>
            <a:r>
              <a:rPr lang="pt-BR" dirty="0"/>
              <a:t> </a:t>
            </a:r>
            <a:r>
              <a:rPr lang="pt-BR" dirty="0" err="1"/>
              <a:t>Fomin</a:t>
            </a:r>
            <a:r>
              <a:rPr lang="pt-BR" dirty="0"/>
              <a:t> e outros, página 2.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3200" dirty="0"/>
              <a:t>Retire 10 dígitos do número 1234512345123451234512345 de modo que o número remanescente seja o maior possível?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7355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Gostaríamos de ter o maior número possível de algarismos iguais a 5 à esquerda. Para isso podemos tirar a sequência inicial 1234, deixando um 5, depois retirar a próxima sequência 1234. É claro que se tivéssemos deixado um algarismo diferente de 5 à esquerda, o número seria menor. Entretanto, não podemos obter outro 5, já que só podemos retirar mais dois algarismos. Então, retiramos os dois próximos pequenos: 1 e 2. Não é difícil ver que o resultado, 553451234512345, é o maior possível. </a:t>
            </a:r>
          </a:p>
        </p:txBody>
      </p:sp>
    </p:spTree>
    <p:extLst>
      <p:ext uri="{BB962C8B-B14F-4D97-AF65-F5344CB8AC3E}">
        <p14:creationId xmlns:p14="http://schemas.microsoft.com/office/powerpoint/2010/main" val="1849486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Problema 16.1. Conjunto de Problemas 16, autor S. </a:t>
            </a:r>
            <a:r>
              <a:rPr lang="pt-BR" dirty="0" err="1"/>
              <a:t>Dorichenko</a:t>
            </a:r>
            <a:r>
              <a:rPr lang="pt-BR" dirty="0"/>
              <a:t>, página 36.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Coloque algarismos no lugar dos asteriscos de modo que o número 32*35717* seja divisível por 72.</a:t>
            </a:r>
          </a:p>
        </p:txBody>
      </p:sp>
    </p:spTree>
    <p:extLst>
      <p:ext uri="{BB962C8B-B14F-4D97-AF65-F5344CB8AC3E}">
        <p14:creationId xmlns:p14="http://schemas.microsoft.com/office/powerpoint/2010/main" val="3917113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Um número é divisível por 72 se for divisível por 8 e por 9. Pelo critério de divisibilidade por 8, o número 17* tem que ser divisível por 8. Você pode verificar facilmente que o único algarismo que funciona é 6. De acordo com o critério de divisibilidade por 9, a soma dos algarismos do número 32*357176 tem que ser divisível por 9, logo o último algarismo que faltava é 2. A resposta é 322357176.</a:t>
            </a:r>
          </a:p>
          <a:p>
            <a:r>
              <a:rPr lang="pt-BR" dirty="0"/>
              <a:t>(Observação: Ver problema 15.2. da página 34 para ver o critério de divisibilidade por 8.)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9499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Questão 120 - Página 54 – OBMEP2010 Amigos do século XX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Dois amigos nasceram no mesmo mês e ano do século XX, com uma semana de intervalo. Escrevendo as datas dos dois aniversários da esquerda para a direita, começando com o (ou os) algarismo(s) do dia, depois o (ou os) algarismo(s) do mês e, por último, os dois últimos algarismos do ano, obtermos dois números. Não colocando o algarismo 0 na frente dos nove primeiros dias do mês nem dos nove primeiros meses do ano e sabendo que um desses números é o sêxtuplo do outro, qual é a data de nascimento do amigo mais velho?</a:t>
            </a:r>
          </a:p>
        </p:txBody>
      </p:sp>
    </p:spTree>
    <p:extLst>
      <p:ext uri="{BB962C8B-B14F-4D97-AF65-F5344CB8AC3E}">
        <p14:creationId xmlns:p14="http://schemas.microsoft.com/office/powerpoint/2010/main" val="2167720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Solução: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2829" y="2081435"/>
            <a:ext cx="6266667" cy="3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80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Vídeo-aulas do Portal da Matemática: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https://www.youtube.com/watch?v=kyJpP_-_L_k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307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Primeiramente, temos que usar a lógica para descobrir o maior resto possível. O resto NUNCA será maior ou igual ao divisor, portanto, o maior resto possível é 6. </a:t>
            </a:r>
            <a:br>
              <a:rPr lang="pt-BR" dirty="0"/>
            </a:br>
            <a:r>
              <a:rPr lang="pt-BR" dirty="0"/>
              <a:t>O inverso da divisão é a multiplicação. 4 * 7 = 28 </a:t>
            </a:r>
            <a:br>
              <a:rPr lang="pt-BR" dirty="0"/>
            </a:br>
            <a:r>
              <a:rPr lang="pt-BR" dirty="0"/>
              <a:t>Agora basta somar ao resto. 28 + 6 = 34 </a:t>
            </a:r>
          </a:p>
        </p:txBody>
      </p:sp>
    </p:spTree>
    <p:extLst>
      <p:ext uri="{BB962C8B-B14F-4D97-AF65-F5344CB8AC3E}">
        <p14:creationId xmlns:p14="http://schemas.microsoft.com/office/powerpoint/2010/main" val="1446944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Vídeo-aulas no canal PIC-OBMEP no </a:t>
            </a:r>
            <a:r>
              <a:rPr lang="pt-BR" sz="4000" dirty="0" err="1"/>
              <a:t>Youtube</a:t>
            </a:r>
            <a:r>
              <a:rPr lang="pt-BR" sz="4000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https://www.youtube.com/watch?v=Gj5uopyMoKc&amp;list=PLrVGp617x0hC8WkPHtM3IjoOiiyJs-hHh&amp;index=37</a:t>
            </a:r>
            <a:endParaRPr lang="pt-BR" dirty="0"/>
          </a:p>
          <a:p>
            <a:r>
              <a:rPr lang="pt-BR" dirty="0">
                <a:hlinkClick r:id="rId3"/>
              </a:rPr>
              <a:t>https://www.youtube.com/watch?v=nEIoSK0VhEM&amp;list=PLrVGp617x0hC8WkPHtM3IjoOiiyJs-hHh&amp;index=39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867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3: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Encontre os números naturais que, quando divididos por 8 deixam o resto igual ao dobro do quociente. </a:t>
            </a:r>
          </a:p>
        </p:txBody>
      </p:sp>
    </p:spTree>
    <p:extLst>
      <p:ext uri="{BB962C8B-B14F-4D97-AF65-F5344CB8AC3E}">
        <p14:creationId xmlns:p14="http://schemas.microsoft.com/office/powerpoint/2010/main" val="351144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n = número </a:t>
            </a:r>
            <a:br>
              <a:rPr lang="pt-BR" dirty="0"/>
            </a:br>
            <a:r>
              <a:rPr lang="pt-BR" dirty="0"/>
              <a:t>q = quociente </a:t>
            </a:r>
            <a:br>
              <a:rPr lang="pt-BR" dirty="0"/>
            </a:br>
            <a:r>
              <a:rPr lang="pt-BR" dirty="0"/>
              <a:t>r = resto </a:t>
            </a:r>
            <a:br>
              <a:rPr lang="pt-BR" dirty="0"/>
            </a:br>
            <a:br>
              <a:rPr lang="pt-BR" dirty="0"/>
            </a:br>
            <a:r>
              <a:rPr lang="pt-BR" dirty="0"/>
              <a:t>Sabemos que o resto não pode ser maior que o divisor (no caso 8), pois se fosse, ele seria divisível e acrescentaria a parte do quociente. Portanto, 0 &lt; r &lt; 8 </a:t>
            </a:r>
            <a:br>
              <a:rPr lang="pt-BR" dirty="0"/>
            </a:br>
            <a:br>
              <a:rPr lang="pt-BR" dirty="0"/>
            </a:br>
            <a:r>
              <a:rPr lang="pt-BR" dirty="0"/>
              <a:t>8q = n - r </a:t>
            </a:r>
            <a:br>
              <a:rPr lang="pt-BR" dirty="0"/>
            </a:br>
            <a:r>
              <a:rPr lang="pt-BR" dirty="0" err="1"/>
              <a:t>r</a:t>
            </a:r>
            <a:r>
              <a:rPr lang="pt-BR" dirty="0"/>
              <a:t> = 2q </a:t>
            </a:r>
            <a:br>
              <a:rPr lang="pt-BR" dirty="0"/>
            </a:br>
            <a:br>
              <a:rPr lang="pt-BR" dirty="0"/>
            </a:br>
            <a:r>
              <a:rPr lang="pt-BR" dirty="0"/>
              <a:t>8q = n -2q </a:t>
            </a:r>
            <a:br>
              <a:rPr lang="pt-BR" dirty="0"/>
            </a:br>
            <a:r>
              <a:rPr lang="pt-BR" dirty="0"/>
              <a:t>n = 10q </a:t>
            </a:r>
            <a:br>
              <a:rPr lang="pt-BR" dirty="0"/>
            </a:br>
            <a:br>
              <a:rPr lang="pt-BR" dirty="0"/>
            </a:br>
            <a:r>
              <a:rPr lang="pt-BR" dirty="0"/>
              <a:t>0 &lt; r &lt; 8 </a:t>
            </a:r>
            <a:br>
              <a:rPr lang="pt-BR" dirty="0"/>
            </a:br>
            <a:r>
              <a:rPr lang="pt-BR" dirty="0"/>
              <a:t>0 &lt; 2q &lt; 8 </a:t>
            </a:r>
            <a:br>
              <a:rPr lang="pt-BR" dirty="0"/>
            </a:br>
            <a:r>
              <a:rPr lang="pt-BR" dirty="0"/>
              <a:t>0 &lt; q &lt; 4 </a:t>
            </a:r>
            <a:br>
              <a:rPr lang="pt-BR" dirty="0"/>
            </a:br>
            <a:br>
              <a:rPr lang="pt-BR" dirty="0"/>
            </a:br>
            <a:r>
              <a:rPr lang="pt-BR" dirty="0"/>
              <a:t>Resposta: Qualquer número natural maior que 0 e menor que 4, multiplicado por 10. </a:t>
            </a:r>
            <a:br>
              <a:rPr lang="pt-BR" dirty="0"/>
            </a:br>
            <a:r>
              <a:rPr lang="pt-BR" dirty="0"/>
              <a:t>Ou seja: 10, 20 e 30.</a:t>
            </a:r>
          </a:p>
        </p:txBody>
      </p:sp>
    </p:spTree>
    <p:extLst>
      <p:ext uri="{BB962C8B-B14F-4D97-AF65-F5344CB8AC3E}">
        <p14:creationId xmlns:p14="http://schemas.microsoft.com/office/powerpoint/2010/main" val="152346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4: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086678"/>
            <a:ext cx="10058400" cy="4782416"/>
          </a:xfrm>
        </p:spPr>
        <p:txBody>
          <a:bodyPr>
            <a:normAutofit fontScale="85000" lnSpcReduction="10000"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A figura abaixo representa o traçado de uma pista de corrida. Os postos A, B, C e D são usados para partidas e chegadas de todas as corridas. As distâncias entre postos vizinhos, em quilômetros, estão indicadas na figura e as corridas são realizadas no sentido indicado pela flecha. Por exemplo, uma corrida de 17 quilômetros pode ser realizada com partida em D e chegada em A.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(a) Quais são os postos de partida e chegada de uma corrida de 14 quilômetros?</a:t>
            </a:r>
          </a:p>
          <a:p>
            <a:r>
              <a:rPr lang="pt-BR" dirty="0"/>
              <a:t>(b) E para uma corrida de 100 quilômetros, quais são estes postos?</a:t>
            </a:r>
          </a:p>
          <a:p>
            <a:r>
              <a:rPr lang="pt-BR" dirty="0"/>
              <a:t>(c) Mostre que é possível realizar corridas com extensão igual a qualquer número inteiro de quilômetros.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888" y="2802478"/>
            <a:ext cx="2159184" cy="157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8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Solução: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2685" y="1880302"/>
            <a:ext cx="7487589" cy="40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84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0342" y="850470"/>
            <a:ext cx="6352276" cy="527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315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TM02900769[[fn=Retrospectiva]]</Template>
  <TotalTime>108</TotalTime>
  <Words>2039</Words>
  <Application>Microsoft Office PowerPoint</Application>
  <PresentationFormat>Widescreen</PresentationFormat>
  <Paragraphs>113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3" baseType="lpstr">
      <vt:lpstr>Calibri</vt:lpstr>
      <vt:lpstr>Calibri Light</vt:lpstr>
      <vt:lpstr>Retrospectiva</vt:lpstr>
      <vt:lpstr>Aula 4 - Aritmética</vt:lpstr>
      <vt:lpstr>Exercício 1:</vt:lpstr>
      <vt:lpstr>Exercício 2:</vt:lpstr>
      <vt:lpstr>Solução:</vt:lpstr>
      <vt:lpstr>Exercício 3:</vt:lpstr>
      <vt:lpstr>Solução</vt:lpstr>
      <vt:lpstr>Exercício 4:</vt:lpstr>
      <vt:lpstr>Solução:</vt:lpstr>
      <vt:lpstr>Apresentação do PowerPoint</vt:lpstr>
      <vt:lpstr>Exercício 5:</vt:lpstr>
      <vt:lpstr>Solução:</vt:lpstr>
      <vt:lpstr>Exercício 6: </vt:lpstr>
      <vt:lpstr>Solução:</vt:lpstr>
      <vt:lpstr>Exercício 7:</vt:lpstr>
      <vt:lpstr>Solução:</vt:lpstr>
      <vt:lpstr>Exercício 8:</vt:lpstr>
      <vt:lpstr>Solução:</vt:lpstr>
      <vt:lpstr>Exercício 9:</vt:lpstr>
      <vt:lpstr>Solução:</vt:lpstr>
      <vt:lpstr>Exercício 10:</vt:lpstr>
      <vt:lpstr>Solução:</vt:lpstr>
      <vt:lpstr>Exercício 11:</vt:lpstr>
      <vt:lpstr>Solução: </vt:lpstr>
      <vt:lpstr>Exercício 12: </vt:lpstr>
      <vt:lpstr>Solução:</vt:lpstr>
      <vt:lpstr>Exercício 13: </vt:lpstr>
      <vt:lpstr>Solução: </vt:lpstr>
      <vt:lpstr>Exercício 14:</vt:lpstr>
      <vt:lpstr>Solução: </vt:lpstr>
      <vt:lpstr>Exercício 15: </vt:lpstr>
      <vt:lpstr>Solução:</vt:lpstr>
      <vt:lpstr>2ª parte da aula</vt:lpstr>
      <vt:lpstr>Problema 8, Capítulo 0, autor Dimitri Fomin e outros, página 2.</vt:lpstr>
      <vt:lpstr>Solução:</vt:lpstr>
      <vt:lpstr>Problema 16.1. Conjunto de Problemas 16, autor S. Dorichenko, página 36.</vt:lpstr>
      <vt:lpstr>Solução:</vt:lpstr>
      <vt:lpstr>Questão 120 - Página 54 – OBMEP2010 Amigos do século XX</vt:lpstr>
      <vt:lpstr>Solução:</vt:lpstr>
      <vt:lpstr>Vídeo-aulas do Portal da Matemática:</vt:lpstr>
      <vt:lpstr>Vídeo-aulas no canal PIC-OBMEP no Youtube: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Aritmética</dc:title>
  <dc:creator>Tiago Sousa Carmo</dc:creator>
  <cp:lastModifiedBy>Tiago Sousa Carmo</cp:lastModifiedBy>
  <cp:revision>12</cp:revision>
  <dcterms:created xsi:type="dcterms:W3CDTF">2016-07-15T19:53:31Z</dcterms:created>
  <dcterms:modified xsi:type="dcterms:W3CDTF">2016-07-15T23:56:45Z</dcterms:modified>
</cp:coreProperties>
</file>