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2" r:id="rId9"/>
    <p:sldId id="284" r:id="rId10"/>
    <p:sldId id="285" r:id="rId11"/>
    <p:sldId id="286" r:id="rId12"/>
    <p:sldId id="287" r:id="rId13"/>
    <p:sldId id="288" r:id="rId14"/>
    <p:sldId id="28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:p15="http://schemas.microsoft.com/office/powerpoint/2012/main" xmlns="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Contagem – Probabilidade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- 2017</a:t>
            </a:r>
            <a:endParaRPr lang="pt-BR" sz="2400" dirty="0"/>
          </a:p>
        </p:txBody>
      </p:sp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2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  <p:pic>
        <p:nvPicPr>
          <p:cNvPr id="7" name="Picture 2" descr="Image result for obmep 2017"/>
          <p:cNvPicPr>
            <a:picLocks noChangeAspect="1" noChangeArrowheads="1"/>
          </p:cNvPicPr>
          <p:nvPr/>
        </p:nvPicPr>
        <p:blipFill>
          <a:blip r:embed="rId4"/>
          <a:srcRect l="12670" r="10748"/>
          <a:stretch>
            <a:fillRect/>
          </a:stretch>
        </p:blipFill>
        <p:spPr bwMode="auto">
          <a:xfrm>
            <a:off x="9063317" y="1597887"/>
            <a:ext cx="766483" cy="995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Exercício 4: </a:t>
            </a:r>
            <a:r>
              <a:rPr lang="pt-BR" dirty="0" smtClean="0"/>
              <a:t>Palíndromos são números inteiros que são lidos da mesma forma, tanto da esquerda para a direita, como vice-versa.</a:t>
            </a:r>
          </a:p>
          <a:p>
            <a:pPr algn="ctr">
              <a:buNone/>
            </a:pPr>
            <a:r>
              <a:rPr lang="pt-BR" b="1" dirty="0" smtClean="0"/>
              <a:t>    Exemplo: 8143418, 34211243, 787, 444.</a:t>
            </a:r>
          </a:p>
          <a:p>
            <a:pPr algn="just">
              <a:buNone/>
            </a:pPr>
            <a:r>
              <a:rPr lang="pt-BR" b="1" dirty="0" smtClean="0"/>
              <a:t>    </a:t>
            </a:r>
            <a:r>
              <a:rPr lang="pt-BR" dirty="0" smtClean="0"/>
              <a:t>Qual a probabilidade de se obter um palíndromo, sorteando um número de:</a:t>
            </a:r>
          </a:p>
          <a:p>
            <a:pPr algn="just">
              <a:buNone/>
            </a:pPr>
            <a:r>
              <a:rPr lang="pt-BR" b="1" dirty="0" smtClean="0"/>
              <a:t>    </a:t>
            </a:r>
            <a:r>
              <a:rPr lang="pt-BR" dirty="0" smtClean="0"/>
              <a:t>a) 4 algarismos ?</a:t>
            </a:r>
          </a:p>
          <a:p>
            <a:pPr algn="just">
              <a:buNone/>
            </a:pPr>
            <a:r>
              <a:rPr lang="pt-BR" dirty="0" smtClean="0"/>
              <a:t>    b) 5 algarismos ?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Exercício 5: </a:t>
            </a:r>
            <a:r>
              <a:rPr lang="pt-BR" dirty="0" smtClean="0"/>
              <a:t>Na lista de chamada de uma turma, os 30 alunos são numerados de 1 a 30.  Em certo dia, quando faltaram os alunos de número 11 e 26, o professor sorteou um aluno para resolver uma atividade na lousa.  Qual a probabilidade do número sorteado ser: </a:t>
            </a:r>
          </a:p>
          <a:p>
            <a:pPr algn="just">
              <a:buNone/>
            </a:pPr>
            <a:r>
              <a:rPr lang="pt-BR" dirty="0" smtClean="0"/>
              <a:t>    a) Par?                                  b) menor que 9 ?                          c) múltiplo de 4         </a:t>
            </a:r>
          </a:p>
          <a:p>
            <a:pPr algn="just">
              <a:buNone/>
            </a:pPr>
            <a:r>
              <a:rPr lang="pt-BR" dirty="0" smtClean="0"/>
              <a:t>    d) primo                               e) maior do que 10 e menor do que 27?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Exercício 6: </a:t>
            </a:r>
            <a:r>
              <a:rPr lang="pt-BR" dirty="0" smtClean="0"/>
              <a:t>Duas pessoas vão disputar uma partida de par ou ímpar. Elas não gostam do zero e, assim, cada uma coloca 1, 2, 3, 4 ou 5 dedos com igual probabilidade. Qual a probabilidade de que a pessoa que escolheu par ganhe?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Exercício 7: </a:t>
            </a:r>
            <a:r>
              <a:rPr lang="pt-BR" dirty="0" smtClean="0"/>
              <a:t>Três amigas estudantes possuem, cada uma, três blusas de seus uniformes escolares: uma amarela, uma branca e uma preta. Se cada amiga escolher ao acaso uma de suas blusas para ir para a escola, qual é a probabilidade de que as cores das blusas escolhidas sejam todas diferentes?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074" name="Picture 2" descr="Image result for disputa de par ou imp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227" y="2399848"/>
            <a:ext cx="2940322" cy="1352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5000" b="1" dirty="0" smtClean="0"/>
              <a:t>Exercício 8: </a:t>
            </a:r>
            <a:r>
              <a:rPr lang="pt-BR" sz="5000" dirty="0" smtClean="0"/>
              <a:t>De um baralho comum de 52 cartas (13 de cada naipe), uma é extraída ao acaso. Qual a probabilidade de? </a:t>
            </a:r>
          </a:p>
          <a:p>
            <a:pPr algn="just">
              <a:buNone/>
            </a:pPr>
            <a:r>
              <a:rPr lang="pt-BR" sz="5000" dirty="0" smtClean="0"/>
              <a:t>     a) Ocorrer dama de copas?                       b) Ocorrer dama?   </a:t>
            </a:r>
          </a:p>
          <a:p>
            <a:pPr algn="just">
              <a:buNone/>
            </a:pPr>
            <a:r>
              <a:rPr lang="pt-BR" sz="5000" dirty="0" smtClean="0"/>
              <a:t>     c) Ocorrer carta de naipe paus?                d) Ocorrer dama ou rei ou valete?</a:t>
            </a:r>
          </a:p>
          <a:p>
            <a:pPr algn="just">
              <a:buNone/>
            </a:pPr>
            <a:r>
              <a:rPr lang="pt-BR" sz="5000" dirty="0" smtClean="0"/>
              <a:t>     e) Ocorrer uma carta que não é um rei?</a:t>
            </a:r>
          </a:p>
          <a:p>
            <a:pPr algn="just">
              <a:buNone/>
            </a:pPr>
            <a:endParaRPr lang="pt-BR" sz="50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5000" dirty="0" smtClean="0"/>
              <a:t> </a:t>
            </a:r>
            <a:r>
              <a:rPr lang="pt-BR" sz="5000" b="1" dirty="0" smtClean="0"/>
              <a:t>Exercício 9:</a:t>
            </a:r>
            <a:r>
              <a:rPr lang="pt-BR" sz="5000" dirty="0" smtClean="0"/>
              <a:t> O jogo de xadrez é formado por dois grupos de peças,divididas em duas cores: brancas e pretas. Cada cor possui 16 peças no início da partida sendo elas: 8 peões,      2 torres, 2 cavalos, 2 bispos, 1 dama e 1 rei. Sabendo que uma partida só pode ser iniciada pelas peças brancas, alternando-se então os lances entre pretas e brancas e que o primeiro lance de cada cor só pode ser dado por um dos peões ou um dos cavalos e supondo que um jogador tenha igual probabilidade de mexer qualquer uma destas peças, qual a probabilidade de uma abertura de partida ser efetuada da seguinte forma:</a:t>
            </a:r>
            <a:br>
              <a:rPr lang="pt-BR" sz="5000" dirty="0" smtClean="0"/>
            </a:br>
            <a:r>
              <a:rPr lang="pt-BR" sz="5000" dirty="0" smtClean="0"/>
              <a:t>=&gt; Brancas movem um dos cavalos e pretas movem um dos cavalos?</a:t>
            </a:r>
            <a:br>
              <a:rPr lang="pt-BR" sz="5000" dirty="0" smtClean="0"/>
            </a:b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A) 40%;                          B) 20%;                             C) 10%;                        D) 4%.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Exercício 10:</a:t>
            </a:r>
            <a:r>
              <a:rPr lang="pt-BR" dirty="0" smtClean="0"/>
              <a:t> Na figura abaixo tem-se um octógono regular inscrito em uma circunferência Selecionando-se aleatoriamente três vértices desse octógono, a probabilidade de que eles determinem um triângulo retângulo é </a:t>
            </a:r>
          </a:p>
          <a:p>
            <a:pPr algn="just">
              <a:buNone/>
            </a:pPr>
            <a:r>
              <a:rPr lang="pt-BR" dirty="0" smtClean="0"/>
              <a:t>   a) 9/14    b) 4/7     c) 3/7    d) 3/14     e) 1/7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Exercício 11: </a:t>
            </a:r>
            <a:r>
              <a:rPr lang="pt-BR" dirty="0" smtClean="0"/>
              <a:t>Uma urna contém 4 bolas brancas e 5 bolas pretas. Duas bolas, escolhidas ao acaso, são sacadas dessa urna, sucessivamente e sem reposição. A probabilidade de que ambas sejam brancas vale: </a:t>
            </a:r>
          </a:p>
          <a:p>
            <a:pPr algn="just">
              <a:buNone/>
            </a:pPr>
            <a:r>
              <a:rPr lang="pt-BR" dirty="0" smtClean="0"/>
              <a:t>    a) 1/6             b) 2/9                    c) 4/9              d) 16/81            e) 20/81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4114" t="26786" r="29220" b="43036"/>
          <a:stretch>
            <a:fillRect/>
          </a:stretch>
        </p:blipFill>
        <p:spPr bwMode="auto">
          <a:xfrm>
            <a:off x="8143966" y="2091509"/>
            <a:ext cx="2168434" cy="220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3" y="957339"/>
            <a:ext cx="10829108" cy="5093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4818" name="Picture 2" descr="Image result for frases probabilidade de vencer na vida"/>
          <p:cNvPicPr>
            <a:picLocks noChangeAspect="1" noChangeArrowheads="1"/>
          </p:cNvPicPr>
          <p:nvPr/>
        </p:nvPicPr>
        <p:blipFill>
          <a:blip r:embed="rId2"/>
          <a:srcRect l="6083" t="20295" r="6372" b="21905"/>
          <a:stretch>
            <a:fillRect/>
          </a:stretch>
        </p:blipFill>
        <p:spPr bwMode="auto">
          <a:xfrm>
            <a:off x="718458" y="757644"/>
            <a:ext cx="6348548" cy="2612573"/>
          </a:xfrm>
          <a:prstGeom prst="rect">
            <a:avLst/>
          </a:prstGeom>
          <a:noFill/>
        </p:spPr>
      </p:pic>
      <p:pic>
        <p:nvPicPr>
          <p:cNvPr id="34820" name="Picture 4" descr="Image result for frases de persist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2765" y="770709"/>
            <a:ext cx="4520928" cy="5460273"/>
          </a:xfrm>
          <a:prstGeom prst="rect">
            <a:avLst/>
          </a:prstGeom>
          <a:noFill/>
        </p:spPr>
      </p:pic>
      <p:pic>
        <p:nvPicPr>
          <p:cNvPr id="34822" name="Picture 6" descr="Image result for e por hoje é só pesso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467" y="3375618"/>
            <a:ext cx="3737156" cy="2805796"/>
          </a:xfrm>
          <a:prstGeom prst="rect">
            <a:avLst/>
          </a:prstGeom>
          <a:noFill/>
        </p:spPr>
      </p:pic>
      <p:pic>
        <p:nvPicPr>
          <p:cNvPr id="34824" name="Picture 8" descr="Image result for e por hoje é só pessoal pica p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277" y="3383280"/>
            <a:ext cx="1790791" cy="2818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Cap.2 – Conceitos Básicos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Introdução 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Experimento aleatório: </a:t>
            </a:r>
            <a:r>
              <a:rPr lang="pt-BR" dirty="0" smtClean="0"/>
              <a:t>é qualquer experimento cujo resultado não se consegue prever.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Exemplos: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Lançar uma moeda e observar sua face virada para cima.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Lançar um dado e observar sua face virada para cima.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Sortear uma carta de baralho e observar o seu naipe.</a:t>
            </a:r>
            <a:endParaRPr lang="pt-BR" b="1" dirty="0"/>
          </a:p>
        </p:txBody>
      </p:sp>
      <p:pic>
        <p:nvPicPr>
          <p:cNvPr id="4" name="Picture 2" descr="Nai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9190" y="4357189"/>
            <a:ext cx="1888353" cy="1888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Espaço amostral </a:t>
            </a:r>
            <a:r>
              <a:rPr lang="pt-BR" sz="1600" b="1" dirty="0" smtClean="0"/>
              <a:t>=&gt; Representado pela letra grega</a:t>
            </a:r>
            <a:r>
              <a:rPr lang="pt-BR" dirty="0" smtClean="0"/>
              <a:t> </a:t>
            </a:r>
            <a:r>
              <a:rPr lang="el-GR" b="1" dirty="0" smtClean="0"/>
              <a:t>Ω</a:t>
            </a:r>
            <a:r>
              <a:rPr lang="el-GR" sz="1600" b="1" dirty="0" smtClean="0"/>
              <a:t> (</a:t>
            </a:r>
            <a:r>
              <a:rPr lang="pt-BR" sz="1600" b="1" dirty="0" smtClean="0"/>
              <a:t>lê-se ômega)</a:t>
            </a:r>
            <a:r>
              <a:rPr lang="pt-BR" sz="1600" dirty="0" smtClean="0"/>
              <a:t> </a:t>
            </a:r>
            <a:r>
              <a:rPr lang="pt-BR" b="1" dirty="0" smtClean="0"/>
              <a:t>: </a:t>
            </a:r>
            <a:r>
              <a:rPr lang="pt-BR" dirty="0" smtClean="0"/>
              <a:t>é o conjunto de todos os resultados possíveis de um experimento aleatório.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Exemplos: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Ω = {K, C} como espaço amostral relativo ao experimento aleatório de lançamento de uma moeda: Aqui usamos K para representar ‘Cara’, e C representar ‘Coroa’.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Ω = {1, 2, 3, 4, 5, 6} como espaço amostral para o lançamento de um dado de seis faces.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Ω = {Ouros, Copas, Espadas, Paus} como espaço amostral relativo ao sorteio de uma carta de baralho. </a:t>
            </a:r>
            <a:endParaRPr lang="pt-BR" b="1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Char char="•"/>
            </a:pPr>
            <a:r>
              <a:rPr lang="pt-BR" b="1" dirty="0" smtClean="0"/>
              <a:t> Evento: </a:t>
            </a:r>
            <a:r>
              <a:rPr lang="pt-BR" dirty="0" smtClean="0"/>
              <a:t>é um subconjunto qualquer do espaço amostral.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Exemplos:</a:t>
            </a: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Em relação ao lançamento da moeda, o evento ‘ocorrer cara’ corresponde ao conjunto {K}.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Em relação ao lançamento de um dado de seis faces, o evento ‘ocorrer um número primo’ corresponde ao conjunto {2, 3, 5}.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Em relação sorteio de um a carta de baralho, o evento ‘ocorrer um naipe vermelho’ corresponde ao conjunto {Ouros, Copas}.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b="1" dirty="0" err="1" smtClean="0"/>
              <a:t>Obs</a:t>
            </a:r>
            <a:r>
              <a:rPr lang="pt-BR" b="1" dirty="0" smtClean="0"/>
              <a:t>: </a:t>
            </a:r>
            <a:r>
              <a:rPr lang="pt-BR" dirty="0" smtClean="0"/>
              <a:t>Evento simples (ou unitário, ou elementar) é um evento formado por um único elemento do espaço amostral.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Probabilidade: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Devemos atentar aos seguintes critérios:</a:t>
            </a:r>
          </a:p>
          <a:p>
            <a:pPr marL="457200" indent="-457200">
              <a:buAutoNum type="alphaLcParenBoth"/>
            </a:pPr>
            <a:r>
              <a:rPr lang="pt-BR" dirty="0" err="1" smtClean="0"/>
              <a:t>Pr</a:t>
            </a:r>
            <a:r>
              <a:rPr lang="pt-BR" dirty="0" smtClean="0"/>
              <a:t>(∅) = 0;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0 ≤ </a:t>
            </a:r>
            <a:r>
              <a:rPr lang="pt-BR" dirty="0" err="1" smtClean="0"/>
              <a:t>Pr</a:t>
            </a:r>
            <a:r>
              <a:rPr lang="pt-BR" dirty="0" smtClean="0"/>
              <a:t>(E) ≤ 1, para todo E ∈ Ω; </a:t>
            </a:r>
          </a:p>
          <a:p>
            <a:pPr marL="457200" indent="-457200">
              <a:buAutoNum type="alphaLcParenBoth"/>
            </a:pPr>
            <a:r>
              <a:rPr lang="pt-BR" dirty="0" err="1" smtClean="0"/>
              <a:t>Pr</a:t>
            </a:r>
            <a:r>
              <a:rPr lang="pt-BR" dirty="0" smtClean="0"/>
              <a:t>(E1) + </a:t>
            </a:r>
            <a:r>
              <a:rPr lang="pt-BR" dirty="0" err="1" smtClean="0"/>
              <a:t>Pr</a:t>
            </a:r>
            <a:r>
              <a:rPr lang="pt-BR" dirty="0" smtClean="0"/>
              <a:t>(E2) + · · · + </a:t>
            </a:r>
            <a:r>
              <a:rPr lang="pt-BR" dirty="0" err="1" smtClean="0"/>
              <a:t>Pr</a:t>
            </a:r>
            <a:r>
              <a:rPr lang="pt-BR" dirty="0" smtClean="0"/>
              <a:t>(</a:t>
            </a:r>
            <a:r>
              <a:rPr lang="pt-BR" dirty="0" err="1" smtClean="0"/>
              <a:t>Ek</a:t>
            </a:r>
            <a:r>
              <a:rPr lang="pt-BR" dirty="0" smtClean="0"/>
              <a:t>) = 1.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7" t="75357" r="55524" b="16429"/>
          <a:stretch>
            <a:fillRect/>
          </a:stretch>
        </p:blipFill>
        <p:spPr bwMode="auto">
          <a:xfrm>
            <a:off x="2873828" y="1331355"/>
            <a:ext cx="5852161" cy="135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39722"/>
            <a:ext cx="9601196" cy="5474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Char char="•"/>
            </a:pPr>
            <a:r>
              <a:rPr lang="pt-BR" b="1" dirty="0" smtClean="0"/>
              <a:t> Exemplo: 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 </a:t>
            </a:r>
            <a:r>
              <a:rPr lang="pt-BR" dirty="0" smtClean="0"/>
              <a:t>Qual é a probabilidade de se obter um resultado maior que 4 ao se lançar um dado honesto?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Ao lançar um dado duas vezes, qual é a probabilidade de se obter soma 5?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Em uma urna há 5 bolas vermelhas e 4 pretas, todas de mesmo tamanho e feitas do mesmo material. Retiramos duas bolas sucessivamente da urna, sem repô-las. Qual é a probabilidade de que sejam retiradas duas bolas vermelhas?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dirty="0" smtClean="0"/>
              <a:t> Um problema clássico, que tem origem em autores do século XV e que despertou o interesse de autores como Pascal e </a:t>
            </a:r>
            <a:r>
              <a:rPr lang="pt-BR" dirty="0" err="1" smtClean="0"/>
              <a:t>Fermat</a:t>
            </a:r>
            <a:r>
              <a:rPr lang="pt-BR" dirty="0" smtClean="0"/>
              <a:t>, é o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Problema dos pontos: </a:t>
            </a:r>
            <a:r>
              <a:rPr lang="pt-BR" dirty="0" smtClean="0"/>
              <a:t>Dois jogadores apostaram R$ 10,00 cada um em um jogo de cara-e-coroa, combinando que o primeiro a conseguir 6 vitórias ficaria com o dinheiro da aposta. O jogo, no entanto, precisa ser interrompido quando um dos jogadores tem 5 vitórias e o outro tem 3. Qual é a divisão justa da quantia apostada?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 </a:t>
            </a:r>
            <a:r>
              <a:rPr lang="pt-BR" dirty="0" smtClean="0"/>
              <a:t>O jogador I tem 5 vitórias, faltando apenas uma para vencer o jogo. O jogador II tem apenas 3 vitórias, necessitando de mais 3 para vencer. Portanto, para que II vença, ele tem que vencer três partidas seguidas. Há 2 × 2 × 2 = 8 possibilidades para os resultados dessas partidas, e apenas um destes é favorável à vitória de II. Logo, II vence com probabilidade 1/8, enquanto a probabilidade de vitória de I é 7/8. Logo, I deve ficar com        R$ 17,50 e II com R$ 2,50.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b="1" dirty="0" smtClean="0">
                <a:latin typeface="Lucida Handwriting" pitchFamily="66" charset="0"/>
              </a:rPr>
              <a:t>Exercícios 1</a:t>
            </a:r>
            <a:r>
              <a:rPr lang="pt-BR" b="1" dirty="0" smtClean="0">
                <a:latin typeface="+mj-lt"/>
              </a:rPr>
              <a:t>:</a:t>
            </a:r>
            <a:r>
              <a:rPr lang="pt-BR" b="1" dirty="0" smtClean="0">
                <a:latin typeface="Lucida Handwriting" pitchFamily="66" charset="0"/>
              </a:rPr>
              <a:t> </a:t>
            </a:r>
            <a:r>
              <a:rPr lang="pt-BR" b="1" dirty="0" smtClean="0"/>
              <a:t>Um casal decidiu que vai ter 4 filhos. O que é mais provável: que tenham dois casais ou três filhos de um sexo e um de outro? 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b="1" dirty="0" smtClean="0">
                <a:latin typeface="Lucida Handwriting" pitchFamily="66" charset="0"/>
              </a:rPr>
              <a:t>Exercícios 2</a:t>
            </a:r>
            <a:r>
              <a:rPr lang="pt-BR" b="1" dirty="0" smtClean="0"/>
              <a:t>: Duas peças de um dominó comum são </a:t>
            </a:r>
          </a:p>
          <a:p>
            <a:pPr algn="just">
              <a:buNone/>
            </a:pPr>
            <a:r>
              <a:rPr lang="pt-BR" b="1" dirty="0" smtClean="0"/>
              <a:t>sorteadas. Qual é a probabilidade de que tenham um </a:t>
            </a:r>
          </a:p>
          <a:p>
            <a:pPr algn="just">
              <a:buNone/>
            </a:pPr>
            <a:r>
              <a:rPr lang="pt-BR" b="1" dirty="0" smtClean="0"/>
              <a:t>número em comum?</a:t>
            </a:r>
          </a:p>
          <a:p>
            <a:pPr algn="just">
              <a:buNone/>
            </a:pPr>
            <a:endParaRPr lang="pt-BR" b="1" dirty="0" smtClean="0"/>
          </a:p>
        </p:txBody>
      </p:sp>
      <p:pic>
        <p:nvPicPr>
          <p:cNvPr id="8194" name="Picture 2" descr="Image result for domino"/>
          <p:cNvPicPr>
            <a:picLocks noChangeAspect="1" noChangeArrowheads="1"/>
          </p:cNvPicPr>
          <p:nvPr/>
        </p:nvPicPr>
        <p:blipFill>
          <a:blip r:embed="rId2"/>
          <a:srcRect l="12641" t="19546" r="13135" b="16980"/>
          <a:stretch>
            <a:fillRect/>
          </a:stretch>
        </p:blipFill>
        <p:spPr bwMode="auto">
          <a:xfrm>
            <a:off x="9108534" y="4376057"/>
            <a:ext cx="1878694" cy="1606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Solução 1: </a:t>
            </a:r>
            <a:r>
              <a:rPr lang="pt-BR" dirty="0" smtClean="0"/>
              <a:t>São 2×2×2×2=16 possíveis sequências para os sexos das crianças, todas equiprováveis. Em 6 delas há 2 casais (HMHM, MHMH, HHMM, MMHH, MHHM, HMMH). Em 8 delas há 3 filhos de um sexo e um de outro (MHHH, HMHH, HHMH, HHHM, MMMH, MMHM, MHMM, HMMM). Logo, é mais provável ter três filhos de um sexo e um de outro. 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Solução 2: </a:t>
            </a:r>
            <a:r>
              <a:rPr lang="pt-BR" dirty="0" smtClean="0"/>
              <a:t>Um dominó tem 28 peças, como vimos no Capítulo 1. Logo, podemos selecionar duas peças, uma de cada vez, de 28 × 27 modos. Se a primeira peça é uma das 7 que são duplas, há 6 modos de escolher a segunda de modo a conter o mesmo número (há, no total, 7 peças em que esse número aparece). Se a primeira peça é uma das 21 que têm dois números, a segunda pode ser escolhida de 12 modos (6 para cada). Logo, a probabilidade é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Solução 2: </a:t>
            </a:r>
            <a:endParaRPr lang="pt-BR" dirty="0" smtClean="0"/>
          </a:p>
          <a:p>
            <a:pPr algn="ctr">
              <a:buNone/>
            </a:pPr>
            <a:r>
              <a:rPr lang="pt-BR" sz="3600" b="1" dirty="0" smtClean="0"/>
              <a:t>7 x 6 + 21 x 12  = 7</a:t>
            </a:r>
          </a:p>
          <a:p>
            <a:pPr algn="ctr">
              <a:buNone/>
            </a:pPr>
            <a:r>
              <a:rPr lang="pt-BR" sz="3600" b="1" dirty="0" smtClean="0"/>
              <a:t>      28  x   27         18</a:t>
            </a:r>
          </a:p>
          <a:p>
            <a:pPr algn="ctr">
              <a:buNone/>
            </a:pPr>
            <a:endParaRPr lang="pt-BR" sz="36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Exercício 3: </a:t>
            </a:r>
            <a:r>
              <a:rPr lang="pt-BR" dirty="0" smtClean="0"/>
              <a:t>Suponhamos que você tenha duas escolhas para apostar na Sena. Na primeira escolha aposta nas dezenas </a:t>
            </a:r>
            <a:r>
              <a:rPr lang="pt-BR" b="1" dirty="0" smtClean="0"/>
              <a:t>1 − 3 − 5 − 7 − 9 − 11</a:t>
            </a:r>
            <a:r>
              <a:rPr lang="pt-BR" dirty="0" smtClean="0"/>
              <a:t>, e na segunda escolha nas dezenas </a:t>
            </a:r>
            <a:r>
              <a:rPr lang="pt-BR" b="1" dirty="0" smtClean="0"/>
              <a:t>8 − 17 − 31 − 45 − 49 − 55</a:t>
            </a:r>
            <a:r>
              <a:rPr lang="pt-BR" dirty="0" smtClean="0"/>
              <a:t>. Qual você acha que tem maiores chances de ser vitoriosa?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4219302" y="2129246"/>
            <a:ext cx="28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7519851" y="2103120"/>
            <a:ext cx="526869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3362</TotalTime>
  <Words>1359</Words>
  <Application>Microsoft Office PowerPoint</Application>
  <PresentationFormat>Personalizar</PresentationFormat>
  <Paragraphs>92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Orgânico</vt:lpstr>
      <vt:lpstr>Contagem – Probabilidade</vt:lpstr>
      <vt:lpstr> Cap.2 – Conceitos Básicos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143</cp:revision>
  <dcterms:created xsi:type="dcterms:W3CDTF">2015-01-13T23:40:40Z</dcterms:created>
  <dcterms:modified xsi:type="dcterms:W3CDTF">2017-04-29T13:55:28Z</dcterms:modified>
</cp:coreProperties>
</file>