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96" r:id="rId3"/>
    <p:sldId id="281" r:id="rId4"/>
    <p:sldId id="275" r:id="rId5"/>
    <p:sldId id="291" r:id="rId6"/>
    <p:sldId id="292" r:id="rId7"/>
    <p:sldId id="293" r:id="rId8"/>
    <p:sldId id="294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Teorema de Tales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 Razão de segmentos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i="1" dirty="0" smtClean="0"/>
              <a:t>Considere um segmento AB de tamanho 10.</a:t>
            </a:r>
          </a:p>
          <a:p>
            <a:pPr>
              <a:buFont typeface="Wingdings" pitchFamily="2" charset="2"/>
              <a:buChar char="ü"/>
            </a:pPr>
            <a:r>
              <a:rPr lang="pt-BR" i="1" dirty="0" smtClean="0"/>
              <a:t>Se quisermos achar um ponto P, interno ao segmento </a:t>
            </a:r>
            <a:r>
              <a:rPr lang="pt-BR" dirty="0" smtClean="0"/>
              <a:t>AB </a:t>
            </a:r>
          </a:p>
          <a:p>
            <a:pPr>
              <a:buNone/>
            </a:pPr>
            <a:r>
              <a:rPr lang="pt-BR" i="1" dirty="0" smtClean="0"/>
              <a:t>e que o divida na razão 3 : 2 a partir de A?</a:t>
            </a:r>
          </a:p>
          <a:p>
            <a:pPr>
              <a:buFont typeface="Wingdings" pitchFamily="2" charset="2"/>
              <a:buChar char="ü"/>
            </a:pPr>
            <a:r>
              <a:rPr lang="pt-BR" i="1" dirty="0" smtClean="0"/>
              <a:t>Divida um segmento AB, que mede 8cm, </a:t>
            </a:r>
          </a:p>
          <a:p>
            <a:pPr>
              <a:buNone/>
            </a:pPr>
            <a:r>
              <a:rPr lang="pt-BR" i="1" dirty="0" smtClean="0"/>
              <a:t>na  razão 1 : √2 a partir de A.                   =&gt;</a:t>
            </a: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5562" t="33280" r="48963" b="59371"/>
          <a:stretch>
            <a:fillRect/>
          </a:stretch>
        </p:blipFill>
        <p:spPr bwMode="auto">
          <a:xfrm>
            <a:off x="5995853" y="2455817"/>
            <a:ext cx="2690947" cy="50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544" t="59222" r="49157" b="26956"/>
          <a:stretch>
            <a:fillRect/>
          </a:stretch>
        </p:blipFill>
        <p:spPr bwMode="auto">
          <a:xfrm>
            <a:off x="7524205" y="2986351"/>
            <a:ext cx="3618411" cy="85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34897" t="55763" r="57519" b="34898"/>
          <a:stretch>
            <a:fillRect/>
          </a:stretch>
        </p:blipFill>
        <p:spPr bwMode="auto">
          <a:xfrm>
            <a:off x="5094514" y="5047288"/>
            <a:ext cx="822960" cy="5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 l="56871" t="24979" r="12404" b="35244"/>
          <a:stretch>
            <a:fillRect/>
          </a:stretch>
        </p:blipFill>
        <p:spPr bwMode="auto">
          <a:xfrm>
            <a:off x="6635931" y="3997235"/>
            <a:ext cx="4885509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v"/>
            </a:pPr>
            <a:r>
              <a:rPr lang="pt-BR" b="1" dirty="0" smtClean="0"/>
              <a:t> </a:t>
            </a:r>
            <a:r>
              <a:rPr lang="pt-BR" sz="3600" b="1" dirty="0" smtClean="0"/>
              <a:t>O teorema de Tales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7227" t="33036" r="8437" b="37321"/>
          <a:stretch>
            <a:fillRect/>
          </a:stretch>
        </p:blipFill>
        <p:spPr bwMode="auto">
          <a:xfrm>
            <a:off x="1632857" y="1698171"/>
            <a:ext cx="5695406" cy="382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24231" t="27768" r="46854" b="33125"/>
          <a:stretch>
            <a:fillRect/>
          </a:stretch>
        </p:blipFill>
        <p:spPr bwMode="auto">
          <a:xfrm>
            <a:off x="7445829" y="1789611"/>
            <a:ext cx="3762103" cy="28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b="1" dirty="0" smtClean="0"/>
              <a:t>Ex.: </a:t>
            </a:r>
            <a:r>
              <a:rPr lang="pt-BR" i="1" dirty="0" smtClean="0"/>
              <a:t>Na figura abaixo, os segmentos BC e DE são paralelos, AB = 15cm, AD = 5cm e AE = 6cm. Calcule a medida em centímetros do segmento CE.</a:t>
            </a:r>
          </a:p>
          <a:p>
            <a:pPr>
              <a:buFont typeface="Courier New" pitchFamily="49" charset="0"/>
              <a:buChar char="o"/>
            </a:pPr>
            <a:r>
              <a:rPr lang="pt-BR" i="1" dirty="0" smtClean="0"/>
              <a:t> </a:t>
            </a:r>
            <a:r>
              <a:rPr lang="pt-BR" b="1" i="1" dirty="0" smtClean="0"/>
              <a:t>Solução: </a:t>
            </a:r>
          </a:p>
          <a:p>
            <a:pPr>
              <a:buFont typeface="Courier New" pitchFamily="49" charset="0"/>
              <a:buChar char="o"/>
            </a:pPr>
            <a:endParaRPr lang="pt-BR" b="1" i="1" dirty="0" smtClean="0"/>
          </a:p>
          <a:p>
            <a:pPr>
              <a:buFont typeface="Courier New" pitchFamily="49" charset="0"/>
              <a:buChar char="o"/>
            </a:pPr>
            <a:endParaRPr lang="pt-BR" b="1" i="1" dirty="0" smtClean="0"/>
          </a:p>
          <a:p>
            <a:pPr>
              <a:buFont typeface="Courier New" pitchFamily="49" charset="0"/>
              <a:buChar char="o"/>
            </a:pPr>
            <a:endParaRPr lang="pt-BR" b="1" i="1" dirty="0" smtClean="0"/>
          </a:p>
          <a:p>
            <a:r>
              <a:rPr lang="pt-BR" b="1" i="1" dirty="0" smtClean="0"/>
              <a:t> </a:t>
            </a:r>
            <a:r>
              <a:rPr lang="pt-BR" b="1" dirty="0" smtClean="0"/>
              <a:t>Ex.: </a:t>
            </a:r>
            <a:r>
              <a:rPr lang="pt-BR" i="1" dirty="0" smtClean="0"/>
              <a:t>Três terrenos têm frente para a rua A e para a rua B, como na figura abaixo. As divisas laterais são perpendiculares à rua A. Qual a medida de frente de cada lote para a rua B, sabendo que a frente total para essa rua tem 180m?</a:t>
            </a:r>
          </a:p>
          <a:p>
            <a:pPr>
              <a:buNone/>
            </a:pPr>
            <a:endParaRPr lang="pt-BR" dirty="0" smtClean="0"/>
          </a:p>
          <a:p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 indent="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7710" t="64107" r="53817" b="17679"/>
          <a:stretch>
            <a:fillRect/>
          </a:stretch>
        </p:blipFill>
        <p:spPr bwMode="auto">
          <a:xfrm>
            <a:off x="2952207" y="1867989"/>
            <a:ext cx="3652476" cy="202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1284" t="26071" r="48664" b="42441"/>
          <a:stretch>
            <a:fillRect/>
          </a:stretch>
        </p:blipFill>
        <p:spPr bwMode="auto">
          <a:xfrm>
            <a:off x="7271658" y="1772195"/>
            <a:ext cx="3400696" cy="200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57764" t="14018" r="8000" b="62768"/>
          <a:stretch>
            <a:fillRect/>
          </a:stretch>
        </p:blipFill>
        <p:spPr bwMode="auto">
          <a:xfrm>
            <a:off x="7641773" y="4598125"/>
            <a:ext cx="3866606" cy="14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52785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b="1" dirty="0" smtClean="0"/>
              <a:t>Solução:</a:t>
            </a:r>
            <a:r>
              <a:rPr lang="pt-BR" dirty="0" smtClean="0"/>
              <a:t> Como o teorema de Tales garante a proporcionalidade entre as medidas de segmentos determinados por paralelas em transversais, podemos representar as medidas das frentes para a rua B por 4k, 3k e 2k. </a:t>
            </a:r>
          </a:p>
          <a:p>
            <a:pPr algn="just">
              <a:buNone/>
            </a:pPr>
            <a:r>
              <a:rPr lang="pt-BR" dirty="0" smtClean="0"/>
              <a:t>    Assim, </a:t>
            </a:r>
            <a:r>
              <a:rPr lang="nn-NO" b="1" dirty="0" smtClean="0"/>
              <a:t>4k + 3k + 2k = 180 ⇔ 9k = 180 </a:t>
            </a:r>
            <a:r>
              <a:rPr lang="pt-BR" b="1" dirty="0" smtClean="0"/>
              <a:t>⇔ k = 20.</a:t>
            </a:r>
          </a:p>
          <a:p>
            <a:pPr algn="just">
              <a:buNone/>
            </a:pPr>
            <a:r>
              <a:rPr lang="pt-BR" dirty="0" smtClean="0"/>
              <a:t>    Portanto, as medidas das frentes do lotes para a rua B são 80m, 60m e 40m.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Ex.: </a:t>
            </a:r>
            <a:r>
              <a:rPr lang="pt-BR" i="1" dirty="0" smtClean="0"/>
              <a:t>Seja ABCD um trapézio de bases AD e BC. Seja I a interseção das diagonais AC e BD. Nas notações da figura a seguir, se o segmento PQ é paralelo às bases do trapézio e passa por I, mostre que PI = QI.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Solução: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             ;                  ;                =&gt;               =&gt; 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095" t="26964" r="45786" b="46072"/>
          <a:stretch>
            <a:fillRect/>
          </a:stretch>
        </p:blipFill>
        <p:spPr bwMode="auto">
          <a:xfrm>
            <a:off x="8255727" y="4180114"/>
            <a:ext cx="3265715" cy="197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34472" t="68303" r="57898" b="24554"/>
          <a:stretch>
            <a:fillRect/>
          </a:stretch>
        </p:blipFill>
        <p:spPr bwMode="auto">
          <a:xfrm>
            <a:off x="5904412" y="5003075"/>
            <a:ext cx="992777" cy="67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29653" t="75327" r="64290" b="20268"/>
          <a:stretch>
            <a:fillRect/>
          </a:stretch>
        </p:blipFill>
        <p:spPr bwMode="auto">
          <a:xfrm>
            <a:off x="7471954" y="5027444"/>
            <a:ext cx="1058680" cy="43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30523" t="54718" r="63166" b="41934"/>
          <a:stretch>
            <a:fillRect/>
          </a:stretch>
        </p:blipFill>
        <p:spPr bwMode="auto">
          <a:xfrm>
            <a:off x="1449977" y="5003075"/>
            <a:ext cx="1045029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30858" t="57768" r="63018" b="38125"/>
          <a:stretch>
            <a:fillRect/>
          </a:stretch>
        </p:blipFill>
        <p:spPr bwMode="auto">
          <a:xfrm>
            <a:off x="2978331" y="5003075"/>
            <a:ext cx="1108640" cy="69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45047" t="60863" r="48829" b="35030"/>
          <a:stretch>
            <a:fillRect/>
          </a:stretch>
        </p:blipFill>
        <p:spPr bwMode="auto">
          <a:xfrm>
            <a:off x="4389120" y="4924696"/>
            <a:ext cx="940526" cy="7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Exercícios 1: (Banco de Questões 2010 – Nível 3)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9918" t="43393" r="26509" b="36786"/>
          <a:stretch>
            <a:fillRect/>
          </a:stretch>
        </p:blipFill>
        <p:spPr bwMode="auto">
          <a:xfrm>
            <a:off x="1737361" y="1254035"/>
            <a:ext cx="7694022" cy="17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9954" t="35446" r="26497" b="42954"/>
          <a:stretch>
            <a:fillRect/>
          </a:stretch>
        </p:blipFill>
        <p:spPr bwMode="auto">
          <a:xfrm>
            <a:off x="1410788" y="3291842"/>
            <a:ext cx="9875519" cy="289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29787" t="58363" r="26373" b="12589"/>
          <a:stretch>
            <a:fillRect/>
          </a:stretch>
        </p:blipFill>
        <p:spPr bwMode="auto">
          <a:xfrm>
            <a:off x="1397726" y="1345473"/>
            <a:ext cx="10028956" cy="373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0840" t="43393" r="26509" b="36461"/>
          <a:stretch>
            <a:fillRect/>
          </a:stretch>
        </p:blipFill>
        <p:spPr bwMode="auto">
          <a:xfrm>
            <a:off x="9170125" y="1737360"/>
            <a:ext cx="2233749" cy="180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Exercícios 2: (Prova 1ª Fase 2009 – Nível 3)</a:t>
            </a:r>
          </a:p>
          <a:p>
            <a:pPr>
              <a:buNone/>
            </a:pPr>
            <a:r>
              <a:rPr lang="pt-BR" dirty="0" smtClean="0"/>
              <a:t>    Os seis triângulos da figura são retângulos e seus ângulos com vértice no ponto A são iguais. Além disso, AB = 24 cm e AC = 54 cm. Qual é o comprimento de AD?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49596" t="51607" r="23899" b="32857"/>
          <a:stretch>
            <a:fillRect/>
          </a:stretch>
        </p:blipFill>
        <p:spPr bwMode="auto">
          <a:xfrm>
            <a:off x="1632857" y="2534194"/>
            <a:ext cx="6230983" cy="20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5401" t="26048" r="26609" b="40000"/>
          <a:stretch>
            <a:fillRect/>
          </a:stretch>
        </p:blipFill>
        <p:spPr bwMode="auto">
          <a:xfrm>
            <a:off x="1358536" y="1384663"/>
            <a:ext cx="10016489" cy="39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5362" name="Picture 2" descr="Image result for até a proxima"/>
          <p:cNvPicPr>
            <a:picLocks noChangeAspect="1" noChangeArrowheads="1"/>
          </p:cNvPicPr>
          <p:nvPr/>
        </p:nvPicPr>
        <p:blipFill>
          <a:blip r:embed="rId2"/>
          <a:srcRect l="29782" t="34330" r="29339" b="3629"/>
          <a:stretch>
            <a:fillRect/>
          </a:stretch>
        </p:blipFill>
        <p:spPr bwMode="auto">
          <a:xfrm>
            <a:off x="8621485" y="757644"/>
            <a:ext cx="2834640" cy="3226526"/>
          </a:xfrm>
          <a:prstGeom prst="rect">
            <a:avLst/>
          </a:prstGeom>
          <a:noFill/>
        </p:spPr>
      </p:pic>
      <p:pic>
        <p:nvPicPr>
          <p:cNvPr id="15364" name="Picture 4" descr="Image result for para vencer"/>
          <p:cNvPicPr>
            <a:picLocks noChangeAspect="1" noChangeArrowheads="1"/>
          </p:cNvPicPr>
          <p:nvPr/>
        </p:nvPicPr>
        <p:blipFill>
          <a:blip r:embed="rId3"/>
          <a:srcRect l="8978" t="9999" b="-342"/>
          <a:stretch>
            <a:fillRect/>
          </a:stretch>
        </p:blipFill>
        <p:spPr bwMode="auto">
          <a:xfrm>
            <a:off x="744583" y="888276"/>
            <a:ext cx="6273410" cy="509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3127</TotalTime>
  <Words>368</Words>
  <Application>Microsoft Office PowerPoint</Application>
  <PresentationFormat>Personalizar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Orgânico</vt:lpstr>
      <vt:lpstr>  Teorema de Tales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146</cp:revision>
  <dcterms:created xsi:type="dcterms:W3CDTF">2015-01-13T23:40:40Z</dcterms:created>
  <dcterms:modified xsi:type="dcterms:W3CDTF">2016-10-04T23:23:56Z</dcterms:modified>
</cp:coreProperties>
</file>