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474" r:id="rId2"/>
    <p:sldId id="473" r:id="rId3"/>
    <p:sldId id="495" r:id="rId4"/>
    <p:sldId id="496" r:id="rId5"/>
    <p:sldId id="475" r:id="rId6"/>
    <p:sldId id="508" r:id="rId7"/>
    <p:sldId id="476" r:id="rId8"/>
    <p:sldId id="497" r:id="rId9"/>
    <p:sldId id="477" r:id="rId10"/>
    <p:sldId id="498" r:id="rId11"/>
    <p:sldId id="499" r:id="rId12"/>
    <p:sldId id="479" r:id="rId13"/>
    <p:sldId id="500" r:id="rId14"/>
    <p:sldId id="480" r:id="rId15"/>
    <p:sldId id="481" r:id="rId16"/>
    <p:sldId id="482" r:id="rId17"/>
    <p:sldId id="486" r:id="rId18"/>
    <p:sldId id="501" r:id="rId19"/>
    <p:sldId id="488" r:id="rId20"/>
    <p:sldId id="489" r:id="rId21"/>
    <p:sldId id="502" r:id="rId22"/>
    <p:sldId id="503" r:id="rId23"/>
    <p:sldId id="504" r:id="rId24"/>
    <p:sldId id="505" r:id="rId25"/>
    <p:sldId id="506" r:id="rId26"/>
    <p:sldId id="507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29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2BEE5D-752D-4756-A78C-B2263B8C789B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B27FFF-C172-43C4-92B2-601959ECBA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607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772B-6C95-4A84-A1C0-545AD65833DF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3571-692E-45E1-ABC6-34720ACEFF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EF5D-235A-44F1-B4A0-4A56251742DA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7FAC-F3F3-407A-AA92-46C99F31C4C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434E-B998-479B-B682-7E1F25626047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8F98-81BB-4202-8473-27E253D2E18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553C-06BF-4E1A-A1A1-7343CEB46469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4D188-D431-40A6-B564-4EAB9DC569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2D8E-58A8-4C40-A2DD-B41B376B4E5C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C315-090B-47B5-8F34-2FE3CE799C4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6C09-CD25-4AC2-A88D-CC0339EE3DEC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E45D-0326-4BC8-94B6-5C5D43E440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00875-7EE2-42B7-AC86-A532E2CE4A90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5F37-86F5-4351-BDA3-3FD762113D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B3B0-AD56-4DB2-9ACA-69DCCCE161D5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3D22-688B-4482-80E8-543AC23643F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0976-CC06-41B1-BF87-CFD4A897546F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B91B-9E55-425E-AA4A-F3C8CE0B2B4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CFBF-B0BB-4771-B03D-0682E4C6B8E6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37EF-C7C9-4C2B-82BA-F12EB85D493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0CD1-6621-42C3-842F-FF0E0A0796BC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4F68-D66F-476E-BD62-F0F9BAC3F6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CF3823-8756-4D7C-81DE-E43A668AFC61}" type="datetimeFigureOut">
              <a:rPr lang="pt-BR"/>
              <a:pPr>
                <a:defRPr/>
              </a:pPr>
              <a:t>05/08/2016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E7663-8FC9-42E9-984D-1C5EF7A8C79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031" name="Imagem 6"/>
          <p:cNvPicPr>
            <a:picLocks noChangeAspect="1"/>
          </p:cNvPicPr>
          <p:nvPr/>
        </p:nvPicPr>
        <p:blipFill>
          <a:blip r:embed="rId13" cstate="print"/>
          <a:srcRect l="11507" t="22366" r="10811" b="14252"/>
          <a:stretch>
            <a:fillRect/>
          </a:stretch>
        </p:blipFill>
        <p:spPr bwMode="auto">
          <a:xfrm>
            <a:off x="0" y="92075"/>
            <a:ext cx="3194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/>
          <p:cNvCxnSpPr/>
          <p:nvPr/>
        </p:nvCxnSpPr>
        <p:spPr>
          <a:xfrm>
            <a:off x="3194050" y="450850"/>
            <a:ext cx="5949950" cy="0"/>
          </a:xfrm>
          <a:prstGeom prst="line">
            <a:avLst/>
          </a:prstGeom>
          <a:ln w="111125" cmpd="thinThick">
            <a:solidFill>
              <a:srgbClr val="82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82737"/>
          </a:xfrm>
        </p:spPr>
        <p:txBody>
          <a:bodyPr/>
          <a:lstStyle/>
          <a:p>
            <a:r>
              <a:rPr lang="pt-BR" b="1" dirty="0" smtClean="0"/>
              <a:t>Aula 2 – 2º Encontro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378200"/>
            <a:ext cx="6858000" cy="2108200"/>
          </a:xfrm>
        </p:spPr>
        <p:txBody>
          <a:bodyPr/>
          <a:lstStyle/>
          <a:p>
            <a:r>
              <a:rPr lang="pt-BR" b="1" dirty="0" smtClean="0"/>
              <a:t>Princípio Multiplicativo – parte 2 </a:t>
            </a:r>
          </a:p>
          <a:p>
            <a:r>
              <a:rPr lang="pt-BR" b="1" dirty="0" smtClean="0"/>
              <a:t>06/08/2016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173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16000"/>
                <a:ext cx="7886700" cy="5160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dirty="0" smtClean="0"/>
                  <a:t>Vamos considerar 2 casos: o que os quadrantes 1 e 3 tem a mesma cor e o que os quadrantes 1 e 3 tem cores diferentes:</a:t>
                </a:r>
              </a:p>
              <a:p>
                <a:pPr marL="0" indent="0">
                  <a:buNone/>
                </a:pPr>
                <a:r>
                  <a:rPr lang="pt-BR" sz="2000" b="1" dirty="0" smtClean="0"/>
                  <a:t>1º Caso: </a:t>
                </a:r>
                <a:r>
                  <a:rPr lang="pt-BR" sz="2000" dirty="0" smtClean="0"/>
                  <a:t>os quadrantes 1 e 3 tem cores iguais.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Temos:</a:t>
                </a:r>
              </a:p>
              <a:p>
                <a:r>
                  <a:rPr lang="pt-BR" sz="2000" dirty="0" smtClean="0"/>
                  <a:t>5 possibilidades para o 1º quadrante;</a:t>
                </a:r>
              </a:p>
              <a:p>
                <a:r>
                  <a:rPr lang="pt-BR" sz="2000" dirty="0" smtClean="0"/>
                  <a:t>4 possibilidades para o 2º quadrante (não pode ser a mesma cor do 1º);</a:t>
                </a:r>
              </a:p>
              <a:p>
                <a:r>
                  <a:rPr lang="pt-BR" sz="2000" dirty="0" smtClean="0"/>
                  <a:t>1 possibilidade para o 3º quadrante (mesma cor do 1º);</a:t>
                </a:r>
              </a:p>
              <a:p>
                <a:r>
                  <a:rPr lang="pt-BR" sz="2000" dirty="0" smtClean="0"/>
                  <a:t>4 possibilidades para o 4º quadrante (não pode ser a mesma cor do 1º).</a:t>
                </a: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Logo temos</a:t>
                </a:r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5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×4×1×4=80</m:t>
                    </m:r>
                  </m:oMath>
                </a14:m>
                <a:r>
                  <a:rPr lang="pt-BR" sz="2000" dirty="0" smtClean="0"/>
                  <a:t> possibilidades</a:t>
                </a:r>
              </a:p>
              <a:p>
                <a:pPr marL="0" indent="0">
                  <a:buNone/>
                </a:pPr>
                <a:endParaRPr lang="pt-BR" sz="2000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16000"/>
                <a:ext cx="7886700" cy="5160963"/>
              </a:xfrm>
              <a:blipFill rotWithShape="1">
                <a:blip r:embed="rId2"/>
                <a:stretch>
                  <a:fillRect l="-773" t="-1182" r="-7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D:\Desktop\4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3374"/>
            <a:ext cx="1554163" cy="15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8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41400"/>
                <a:ext cx="78867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/>
                  <a:t>2º </a:t>
                </a:r>
                <a:r>
                  <a:rPr lang="pt-BR" sz="2000" b="1" dirty="0"/>
                  <a:t>Caso: </a:t>
                </a:r>
                <a:r>
                  <a:rPr lang="pt-BR" sz="2000" dirty="0"/>
                  <a:t>os quadrantes 1 e 3 tem cores </a:t>
                </a:r>
                <a:r>
                  <a:rPr lang="pt-BR" sz="2000" dirty="0" smtClean="0"/>
                  <a:t>diferentes.</a:t>
                </a:r>
                <a:endParaRPr lang="pt-BR" sz="2000" dirty="0"/>
              </a:p>
              <a:p>
                <a:pPr marL="0" indent="0">
                  <a:buNone/>
                </a:pPr>
                <a:r>
                  <a:rPr lang="pt-BR" sz="2000" dirty="0"/>
                  <a:t>Temos</a:t>
                </a:r>
                <a:r>
                  <a:rPr lang="pt-BR" sz="2000" dirty="0" smtClean="0"/>
                  <a:t>:</a:t>
                </a:r>
              </a:p>
              <a:p>
                <a:pPr marL="0" indent="0">
                  <a:buNone/>
                </a:pPr>
                <a:endParaRPr lang="pt-BR" sz="2000" dirty="0"/>
              </a:p>
              <a:p>
                <a:r>
                  <a:rPr lang="pt-BR" sz="2000" dirty="0"/>
                  <a:t>5 possibilidades para o 1º quadrante;</a:t>
                </a:r>
              </a:p>
              <a:p>
                <a:r>
                  <a:rPr lang="pt-BR" sz="2000" dirty="0"/>
                  <a:t>4 possibilidades para o 2º quadrante (não pode ser a mesma cor do 1º);</a:t>
                </a:r>
              </a:p>
              <a:p>
                <a:r>
                  <a:rPr lang="pt-BR" sz="2000" dirty="0" smtClean="0"/>
                  <a:t>3 possibilidades </a:t>
                </a:r>
                <a:r>
                  <a:rPr lang="pt-BR" sz="2000" dirty="0"/>
                  <a:t>para o 3º quadrante </a:t>
                </a:r>
                <a:r>
                  <a:rPr lang="pt-BR" sz="2000" dirty="0" smtClean="0"/>
                  <a:t>(não pode ser a mesma </a:t>
                </a:r>
                <a:r>
                  <a:rPr lang="pt-BR" sz="2000" dirty="0"/>
                  <a:t>cor do </a:t>
                </a:r>
                <a:r>
                  <a:rPr lang="pt-BR" sz="2000" dirty="0" smtClean="0"/>
                  <a:t>1º, nem do 2º);</a:t>
                </a:r>
                <a:endParaRPr lang="pt-BR" sz="2000" dirty="0"/>
              </a:p>
              <a:p>
                <a:r>
                  <a:rPr lang="pt-BR" sz="2000" dirty="0" smtClean="0"/>
                  <a:t>3 </a:t>
                </a:r>
                <a:r>
                  <a:rPr lang="pt-BR" sz="2000" dirty="0"/>
                  <a:t>possibilidades para o 4º quadrante (não pode ser a mesma cor do </a:t>
                </a:r>
                <a:r>
                  <a:rPr lang="pt-BR" sz="2000" dirty="0" smtClean="0"/>
                  <a:t>1º e nem do 3º).</a:t>
                </a:r>
                <a:endParaRPr lang="pt-BR" sz="2000" dirty="0"/>
              </a:p>
              <a:p>
                <a:pPr marL="0" indent="0">
                  <a:buNone/>
                </a:pPr>
                <a:r>
                  <a:rPr lang="pt-BR" sz="2000" dirty="0" smtClean="0"/>
                  <a:t>Logo </a:t>
                </a:r>
                <a:r>
                  <a:rPr lang="pt-BR" sz="2000" dirty="0"/>
                  <a:t>temos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</a:rPr>
                      <m:t>𝟓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𝟏𝟖𝟎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000" dirty="0" smtClean="0"/>
                  <a:t>possibilidades</a:t>
                </a:r>
              </a:p>
              <a:p>
                <a:pPr marL="0" indent="0" algn="ctr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Somando os casos temos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</a:rPr>
                      <m:t>𝟖𝟎</m:t>
                    </m:r>
                    <m:r>
                      <a:rPr lang="pt-BR" sz="2000" b="1" i="1" smtClean="0">
                        <a:latin typeface="Cambria Math"/>
                      </a:rPr>
                      <m:t>+</m:t>
                    </m:r>
                    <m:r>
                      <a:rPr lang="pt-BR" sz="2000" b="1" i="1" smtClean="0">
                        <a:latin typeface="Cambria Math"/>
                      </a:rPr>
                      <m:t>𝟏𝟖𝟎</m:t>
                    </m:r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𝟐𝟔𝟎</m:t>
                    </m:r>
                    <m:r>
                      <a:rPr lang="pt-B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 smtClean="0"/>
                  <a:t>modos de colorir o circulo.</a:t>
                </a:r>
              </a:p>
              <a:p>
                <a:pPr marL="0" indent="0" algn="ctr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41400"/>
                <a:ext cx="7886700" cy="5135563"/>
              </a:xfrm>
              <a:blipFill rotWithShape="1">
                <a:blip r:embed="rId2"/>
                <a:stretch>
                  <a:fillRect l="-773" t="-1188" r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D:\Desktop\4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2" y="849313"/>
            <a:ext cx="1934440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9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14400"/>
                <a:ext cx="7886700" cy="526256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b="1" dirty="0" smtClean="0"/>
                  <a:t>5) </a:t>
                </a:r>
                <a:r>
                  <a:rPr lang="pt-BR" sz="2000" dirty="0" smtClean="0"/>
                  <a:t>Observe que há 5 alternativas em cada uma das 10 questões: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𝐴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 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𝐵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 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𝐶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 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𝐷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 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pt-BR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Então há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</a:rPr>
                      <m:t>𝟓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pt-BR" sz="2000" dirty="0" smtClean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gabaritos possíveis.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Para ter 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000" dirty="0" smtClean="0"/>
                  <a:t> aparecendo exatamente uma vez, devemos escolher a questão em que ela aparece (note que ela pode aparecer uma vez em cada questão), ou seja, 10 possibilidades.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Tirando a questão q já saiu 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  <m:r>
                      <a:rPr lang="pt-BR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/>
                  <a:t> temos 4 alternativas para cada questão, isto é: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𝑨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pt-BR" sz="20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Portanto, o número total de possibilidades de gabaritos  para 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000" dirty="0" smtClean="0"/>
                  <a:t> aparecendo somente uma vez é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𝟏𝟎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pt-BR" sz="2000" b="1" dirty="0" smtClean="0"/>
              </a:p>
              <a:p>
                <a:pPr marL="0" indent="0" algn="ctr">
                  <a:buNone/>
                </a:pPr>
                <a:endParaRPr lang="pt-BR" sz="2000" b="1" dirty="0" smtClean="0"/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14400"/>
                <a:ext cx="7886700" cy="5262563"/>
              </a:xfrm>
              <a:blipFill rotWithShape="1">
                <a:blip r:embed="rId2"/>
                <a:stretch>
                  <a:fillRect l="-773" t="-5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49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65200"/>
                <a:ext cx="7886700" cy="5211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dirty="0" smtClean="0"/>
                  <a:t>Se 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  <m:r>
                      <a:rPr lang="pt-B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 smtClean="0"/>
                  <a:t>não aparece, temos somente 4 alternativas para cada questão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𝐵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 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𝐶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 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𝐷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 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Isto é,</a:t>
                </a: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𝟒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pt-BR" sz="2000" b="1" dirty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65200"/>
                <a:ext cx="7886700" cy="5211763"/>
              </a:xfrm>
              <a:blipFill rotWithShape="1">
                <a:blip r:embed="rId2"/>
                <a:stretch>
                  <a:fillRect l="-773" t="-1170" r="-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10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52500"/>
                <a:ext cx="7886700" cy="52244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t-BR" sz="2000" b="1" dirty="0" smtClean="0"/>
                  <a:t>6) </a:t>
                </a:r>
                <a:r>
                  <a:rPr lang="pt-BR" sz="2000" dirty="0" smtClean="0"/>
                  <a:t>Os subconjuntos do conjunto</a:t>
                </a:r>
                <a:r>
                  <a:rPr lang="pt-BR" sz="20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1,2,3</m:t>
                        </m:r>
                      </m:e>
                    </m:d>
                  </m:oMath>
                </a14:m>
                <a:r>
                  <a:rPr lang="pt-BR" sz="2000" dirty="0" smtClean="0"/>
                  <a:t> são: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  <a:ea typeface="Cambria Math"/>
                      </a:rPr>
                      <m:t>∅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1,2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1,3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2,3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1,2,3</m:t>
                        </m:r>
                      </m:e>
                    </m:d>
                  </m:oMath>
                </a14:m>
                <a:r>
                  <a:rPr lang="pt-BR" sz="2000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t-BR" sz="2000" dirty="0" smtClean="0"/>
                  <a:t>Os subconjuntos de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1,2,3</m:t>
                        </m:r>
                      </m:e>
                    </m:d>
                  </m:oMath>
                </a14:m>
                <a:r>
                  <a:rPr lang="pt-BR" sz="2000" dirty="0" smtClean="0"/>
                  <a:t> são 8, isto é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pt-BR" sz="2000" b="1" i="1" smtClean="0">
                          <a:latin typeface="Cambria Math"/>
                        </a:rPr>
                        <m:t>=</m:t>
                      </m:r>
                      <m:r>
                        <a:rPr lang="pt-BR" sz="20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pt-BR" sz="2000" b="1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t-BR" sz="2000" dirty="0" smtClean="0"/>
                  <a:t>De um modo geral, um subconjunto de um conjunto de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sz="2000" dirty="0" smtClean="0"/>
                  <a:t> elementos é formado decidindo se cada elemento entra ou não no subconjunto. Para cada elemento há 2 possibilidades.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t-BR" sz="2000" dirty="0" smtClean="0"/>
                  <a:t>Portanto o número total de possibilidades é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pt-BR" sz="2000" b="1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52500"/>
                <a:ext cx="7886700" cy="5224463"/>
              </a:xfrm>
              <a:blipFill rotWithShape="1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03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41350" y="876300"/>
                <a:ext cx="7886700" cy="5511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/>
                  <a:t>7) </a:t>
                </a:r>
                <a:endParaRPr lang="pt-BR" sz="2000" dirty="0" smtClean="0"/>
              </a:p>
              <a:p>
                <a:r>
                  <a:rPr lang="pt-BR" sz="2000" dirty="0" smtClean="0"/>
                  <a:t>A primeira pessoa pode escolher sua cadeira de 5 modos;</a:t>
                </a:r>
              </a:p>
              <a:p>
                <a:r>
                  <a:rPr lang="pt-BR" sz="2000" dirty="0" smtClean="0"/>
                  <a:t>A segunda pessoa pode escolher sua cadeira de 4 modos;</a:t>
                </a:r>
              </a:p>
              <a:p>
                <a:r>
                  <a:rPr lang="pt-BR" sz="2000" dirty="0" smtClean="0"/>
                  <a:t>E a terceira pessoa pode escolher sua cadeira de 3 modos.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Logo temos</a:t>
                </a:r>
              </a:p>
              <a:p>
                <a:pPr marL="0" indent="0">
                  <a:buNone/>
                </a:pPr>
                <a:endParaRPr lang="pt-BR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𝟓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𝟔𝟎</m:t>
                      </m:r>
                    </m:oMath>
                  </m:oMathPara>
                </a14:m>
                <a:endParaRPr lang="pt-BR" sz="2000" b="1" dirty="0" smtClean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/>
                  <a:t>m</a:t>
                </a:r>
                <a:r>
                  <a:rPr lang="pt-BR" sz="2000" dirty="0" smtClean="0"/>
                  <a:t>odos para 3 pessoas sentarem em 5 cadeiras. </a:t>
                </a: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350" y="876300"/>
                <a:ext cx="7886700" cy="5511800"/>
              </a:xfrm>
              <a:blipFill rotWithShape="1">
                <a:blip r:embed="rId2"/>
                <a:stretch>
                  <a:fillRect l="-773" t="-11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00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00100"/>
                <a:ext cx="7886700" cy="537686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t-BR" sz="2000" b="1" dirty="0" smtClean="0"/>
                  <a:t>8) </a:t>
                </a:r>
                <a:r>
                  <a:rPr lang="pt-BR" sz="2000" dirty="0" smtClean="0"/>
                  <a:t>Temos 5 homens e 5 mulheres e 5 bancos de dois lugares cada.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t-BR" sz="2000" dirty="0"/>
                  <a:t>a</a:t>
                </a:r>
                <a:r>
                  <a:rPr lang="pt-BR" sz="2000" dirty="0" smtClean="0"/>
                  <a:t> primeira mulher pode escolher sua posição de 10 modos;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t-BR" sz="2000" dirty="0"/>
                  <a:t>a</a:t>
                </a:r>
                <a:r>
                  <a:rPr lang="pt-BR" sz="2000" dirty="0" smtClean="0"/>
                  <a:t> segunda de 8 modos (do lado da primeira deve ter um homem);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t-BR" sz="2000" dirty="0"/>
                  <a:t>a</a:t>
                </a:r>
                <a:r>
                  <a:rPr lang="pt-BR" sz="2000" dirty="0" smtClean="0"/>
                  <a:t> terceira de 6 modos;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t-BR" sz="2000" dirty="0"/>
                  <a:t>a</a:t>
                </a:r>
                <a:r>
                  <a:rPr lang="pt-BR" sz="2000" dirty="0" smtClean="0"/>
                  <a:t> quarta de 4 modos;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t-BR" sz="2000" dirty="0" smtClean="0"/>
                  <a:t>E a quinta de 2 modos.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>
                    <a:ea typeface="Cambria Math"/>
                  </a:rPr>
                  <a:t>Tendo todas as mulheres sentadas: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t-BR" sz="2000" dirty="0">
                    <a:ea typeface="Cambria Math"/>
                  </a:rPr>
                  <a:t>o</a:t>
                </a:r>
                <a:r>
                  <a:rPr lang="pt-BR" sz="2000" dirty="0" smtClean="0">
                    <a:ea typeface="Cambria Math"/>
                  </a:rPr>
                  <a:t> primeiro homem pode se sentar de 5 modos;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t-BR" sz="2000" dirty="0">
                    <a:ea typeface="Cambria Math"/>
                  </a:rPr>
                  <a:t>o</a:t>
                </a:r>
                <a:r>
                  <a:rPr lang="pt-BR" sz="2000" dirty="0" smtClean="0">
                    <a:ea typeface="Cambria Math"/>
                  </a:rPr>
                  <a:t> segundo de 4 modos;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t-BR" sz="2000" dirty="0">
                    <a:ea typeface="Cambria Math"/>
                  </a:rPr>
                  <a:t>o</a:t>
                </a:r>
                <a:r>
                  <a:rPr lang="pt-BR" sz="2000" dirty="0" smtClean="0">
                    <a:ea typeface="Cambria Math"/>
                  </a:rPr>
                  <a:t> terceiro de 3 modos;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t-BR" sz="2000" dirty="0">
                    <a:ea typeface="Cambria Math"/>
                  </a:rPr>
                  <a:t>o</a:t>
                </a:r>
                <a:r>
                  <a:rPr lang="pt-BR" sz="2000" dirty="0" smtClean="0">
                    <a:ea typeface="Cambria Math"/>
                  </a:rPr>
                  <a:t> quarto de 2 modos;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t-BR" sz="2000" dirty="0" smtClean="0">
                    <a:ea typeface="Cambria Math"/>
                  </a:rPr>
                  <a:t>E o ultimo de 1 modo.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>
                    <a:ea typeface="Cambria Math"/>
                  </a:rPr>
                  <a:t>Assim temos: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pt-BR" sz="2000" dirty="0" smtClean="0">
                  <a:ea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𝟒𝟔𝟎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𝟖𝟎𝟎</m:t>
                      </m:r>
                    </m:oMath>
                  </m:oMathPara>
                </a14:m>
                <a:endParaRPr lang="pt-BR" sz="2000" b="1" dirty="0" smtClean="0">
                  <a:ea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pt-BR" sz="2000" b="1" dirty="0" smtClean="0">
                  <a:ea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t-BR" sz="2000" dirty="0">
                    <a:ea typeface="Cambria Math"/>
                  </a:rPr>
                  <a:t>m</a:t>
                </a:r>
                <a:r>
                  <a:rPr lang="pt-BR" sz="2000" dirty="0" smtClean="0">
                    <a:ea typeface="Cambria Math"/>
                  </a:rPr>
                  <a:t>odos para sentar os 5 homens e as 5 mulheres nos 5 bancos de 2 lugares cada.</a:t>
                </a:r>
              </a:p>
              <a:p>
                <a:pPr marL="0" indent="0">
                  <a:buNone/>
                </a:pPr>
                <a:endParaRPr lang="pt-BR" sz="2000" dirty="0" smtClean="0">
                  <a:ea typeface="Cambria Math"/>
                </a:endParaRPr>
              </a:p>
              <a:p>
                <a:endParaRPr lang="pt-BR" sz="20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endParaRPr lang="pt-BR" sz="20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00100"/>
                <a:ext cx="7886700" cy="5376863"/>
              </a:xfrm>
              <a:blipFill rotWithShape="1">
                <a:blip r:embed="rId2"/>
                <a:stretch>
                  <a:fillRect l="-773" t="-567" r="-1082" b="-57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49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39800"/>
                <a:ext cx="7886700" cy="523716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pt-BR" sz="2000" b="1" dirty="0" smtClean="0"/>
                  <a:t>13</a:t>
                </a:r>
                <a:r>
                  <a:rPr lang="pt-BR" sz="2000" b="1" dirty="0" smtClean="0"/>
                  <a:t>) </a:t>
                </a:r>
                <a:r>
                  <a:rPr lang="pt-BR" sz="2000" dirty="0" smtClean="0"/>
                  <a:t>Note que no caso que são permitidas repetições, a condição de 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000" dirty="0" smtClean="0"/>
                  <a:t> figurar na palavra é extremamente difícil de trabalhar, pois ela pode figurar apenas uma vez, ou duas, ou três etc...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pt-BR" sz="2000" dirty="0" smtClean="0"/>
                  <a:t>Por isso a melhor forma é contar todas as palavras do alfabeto e subtrair as que não tem 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000" dirty="0" smtClean="0"/>
                  <a:t> e as que começam pela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  <m:r>
                      <a:rPr lang="pt-BR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pt-BR" sz="2000" dirty="0" smtClean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pt-BR" sz="2000" dirty="0" smtClean="0"/>
                  <a:t>Todas as palavras possíveis são:</a:t>
                </a:r>
                <a:endParaRPr lang="pt-BR" sz="2000" b="1" i="1" dirty="0" smtClean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𝟐𝟔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pt-BR" sz="2000" b="1" dirty="0" smtClean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pt-BR" sz="2000" dirty="0" smtClean="0"/>
                  <a:t>As palavras que se iniciam pela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000" dirty="0" smtClean="0"/>
                  <a:t> são:</a:t>
                </a:r>
                <a:endParaRPr lang="pt-BR" sz="2000" b="1" dirty="0" smtClean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𝑨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𝟐𝟔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pt-BR" sz="2000" b="1" dirty="0" smtClean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pt-BR" sz="2000" dirty="0" smtClean="0"/>
                  <a:t>As palavras que não tem 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000" dirty="0" smtClean="0"/>
                  <a:t> são: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25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pt-BR" sz="2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pt-BR" sz="2000" dirty="0" smtClean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pt-BR" sz="20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39800"/>
                <a:ext cx="7886700" cy="5237163"/>
              </a:xfrm>
              <a:blipFill rotWithShape="1">
                <a:blip r:embed="rId2"/>
                <a:stretch>
                  <a:fillRect l="-773" t="-582" r="-5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to 3"/>
          <p:cNvCxnSpPr/>
          <p:nvPr/>
        </p:nvCxnSpPr>
        <p:spPr>
          <a:xfrm>
            <a:off x="2781300" y="36195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3378200" y="36195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4000500" y="36195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597400" y="36068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207000" y="36068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137150" y="45212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540250" y="45212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930650" y="45212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378200" y="45212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2781300" y="45212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207000" y="54229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4597400" y="54229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006850" y="54229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403600" y="54229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774950" y="5422900"/>
            <a:ext cx="419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65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7900"/>
                <a:ext cx="7886700" cy="519906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Portanto, podemos formar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</a:rPr>
                            <m:t>𝟐𝟔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pt-BR" sz="20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</a:rPr>
                            <m:t>𝟐𝟔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pt-BR" sz="20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pt-BR" sz="2000" b="1" i="1" smtClean="0">
                          <a:latin typeface="Cambria Math"/>
                        </a:rPr>
                        <m:t>=</m:t>
                      </m:r>
                      <m:r>
                        <a:rPr lang="pt-BR" sz="2000" b="1" i="1" smtClean="0">
                          <a:latin typeface="Cambria Math"/>
                        </a:rPr>
                        <m:t>𝟏</m:t>
                      </m:r>
                      <m:r>
                        <a:rPr lang="pt-BR" sz="2000" b="1" i="1" smtClean="0">
                          <a:latin typeface="Cambria Math"/>
                        </a:rPr>
                        <m:t> </m:t>
                      </m:r>
                      <m:r>
                        <a:rPr lang="pt-BR" sz="2000" b="1" i="1" smtClean="0">
                          <a:latin typeface="Cambria Math"/>
                        </a:rPr>
                        <m:t>𝟔𝟓𝟖</m:t>
                      </m:r>
                      <m:r>
                        <a:rPr lang="pt-BR" sz="2000" b="1" i="1" smtClean="0">
                          <a:latin typeface="Cambria Math"/>
                        </a:rPr>
                        <m:t> </m:t>
                      </m:r>
                      <m:r>
                        <a:rPr lang="pt-BR" sz="2000" b="1" i="1" smtClean="0">
                          <a:latin typeface="Cambria Math"/>
                        </a:rPr>
                        <m:t>𝟕𝟕𝟓</m:t>
                      </m:r>
                    </m:oMath>
                  </m:oMathPara>
                </a14:m>
                <a:endParaRPr lang="pt-BR" sz="20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palavras com 5 letras com 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000" dirty="0" smtClean="0"/>
                  <a:t> figurada na palavra, não sendo a primeira letra.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No caso das letras serem distintas, não teremos repetição, então podemos contar diretamente: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há 4 modos de escolher a posição da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000" dirty="0" smtClean="0"/>
                  <a:t> (não pode ser na primeira casa); 25 modos de escolher a letra para a primeira casa; 24 modos para a segunda casa etc...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Logo temos:</a:t>
                </a:r>
                <a:endParaRPr lang="pt-BR" sz="20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𝟒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𝟐𝟒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𝟐𝟑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𝟐𝟐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𝟐𝟏𝟒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𝟒𝟎𝟎</m:t>
                      </m:r>
                    </m:oMath>
                  </m:oMathPara>
                </a14:m>
                <a:endParaRPr lang="pt-BR" sz="20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palavras com 5 letras com a letra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000" dirty="0" smtClean="0"/>
                  <a:t> figurada na palavra, mas não na primeira casa com todas as letras distintas.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7900"/>
                <a:ext cx="7886700" cy="5199063"/>
              </a:xfrm>
              <a:blipFill rotWithShape="1">
                <a:blip r:embed="rId2"/>
                <a:stretch>
                  <a:fillRect l="-773" t="-586" r="-12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59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01700"/>
                <a:ext cx="7886700" cy="52752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/>
                  <a:t>10) </a:t>
                </a:r>
                <a:r>
                  <a:rPr lang="pt-BR" sz="2000" dirty="0" smtClean="0"/>
                  <a:t>Lembre-se de que nas placas de carro, as letras e números podem se repetir, isto é, temos 26 letras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𝑏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𝑐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,…,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 smtClean="0"/>
                  <a:t>e 10 números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0,1,2,…,9</m:t>
                        </m:r>
                      </m:e>
                    </m:d>
                  </m:oMath>
                </a14:m>
                <a:r>
                  <a:rPr lang="pt-BR" sz="2000" dirty="0" smtClean="0"/>
                  <a:t> a considerar.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Logo,</a:t>
                </a:r>
              </a:p>
              <a:p>
                <a:pPr marL="0" indent="0">
                  <a:buNone/>
                </a:pPr>
                <a:endParaRPr lang="pt-BR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𝟐𝟔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B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𝟏𝟕𝟓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𝟕𝟔𝟎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𝟎𝟎𝟎</m:t>
                      </m:r>
                    </m:oMath>
                  </m:oMathPara>
                </a14:m>
                <a:endParaRPr lang="pt-BR" sz="2000" b="1" dirty="0" smtClean="0"/>
              </a:p>
              <a:p>
                <a:pPr marL="0" indent="0">
                  <a:buNone/>
                </a:pPr>
                <a:endParaRPr lang="pt-BR" sz="2000" b="1" dirty="0"/>
              </a:p>
              <a:p>
                <a:pPr marL="0" indent="0">
                  <a:buNone/>
                </a:pPr>
                <a:r>
                  <a:rPr lang="pt-BR" sz="2000" dirty="0" smtClean="0"/>
                  <a:t>Portanto poderão ser formadas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175 760 000</m:t>
                    </m:r>
                  </m:oMath>
                </a14:m>
                <a:r>
                  <a:rPr lang="pt-BR" sz="2000" dirty="0" smtClean="0"/>
                  <a:t> placas de carro.</a:t>
                </a:r>
                <a:endParaRPr lang="pt-BR" sz="2000" dirty="0"/>
              </a:p>
              <a:p>
                <a:pPr marL="0" indent="0">
                  <a:buNone/>
                </a:pPr>
                <a:endParaRPr lang="pt-BR" sz="2000" b="1" dirty="0"/>
              </a:p>
              <a:p>
                <a:pPr marL="0" indent="0">
                  <a:buNone/>
                </a:pPr>
                <a:endParaRPr lang="pt-BR" sz="2000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01700"/>
                <a:ext cx="7886700" cy="5275263"/>
              </a:xfrm>
              <a:blipFill rotWithShape="1">
                <a:blip r:embed="rId2"/>
                <a:stretch>
                  <a:fillRect l="-773" t="-11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85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27100"/>
                <a:ext cx="7886700" cy="524986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pt-BR" sz="2000" b="1" dirty="0" smtClean="0"/>
                  <a:t>1)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pt-BR" sz="2000" b="1" dirty="0" smtClean="0"/>
                  <a:t>a) </a:t>
                </a:r>
                <a:r>
                  <a:rPr lang="pt-BR" sz="2000" dirty="0" smtClean="0"/>
                  <a:t>Como há 3 opções de salada, 3 de sopas e 4 de pratos principais, temos: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pt-BR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Salada verde            </a:t>
                </a:r>
                <a:r>
                  <a:rPr lang="pt-BR" sz="24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caldo verde            </a:t>
                </a:r>
                <a:r>
                  <a:rPr lang="pt-BR" sz="2400" b="1" dirty="0" smtClean="0">
                    <a:solidFill>
                      <a:srgbClr val="FF0000"/>
                    </a:solidFill>
                  </a:rPr>
                  <a:t>bife com fritas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pt-BR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Salada russa             </a:t>
                </a:r>
                <a:r>
                  <a:rPr lang="pt-BR" sz="24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canja </a:t>
                </a:r>
                <a:r>
                  <a:rPr lang="pt-BR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               </a:t>
                </a:r>
                <a:r>
                  <a:rPr lang="pt-BR" sz="2400" b="1" dirty="0" smtClean="0">
                    <a:solidFill>
                      <a:srgbClr val="FF0000"/>
                    </a:solidFill>
                  </a:rPr>
                  <a:t>peixe com purê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pt-BR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Salpicão                     </a:t>
                </a:r>
                <a:r>
                  <a:rPr lang="pt-BR" sz="24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legumes</a:t>
                </a:r>
                <a:r>
                  <a:rPr lang="pt-BR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          </a:t>
                </a:r>
                <a:r>
                  <a:rPr lang="pt-BR" sz="2400" b="1" dirty="0" smtClean="0">
                    <a:solidFill>
                      <a:srgbClr val="FF0000"/>
                    </a:solidFill>
                  </a:rPr>
                  <a:t>frango com legumes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pt-BR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pt-BR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                                                             </a:t>
                </a:r>
                <a:r>
                  <a:rPr lang="pt-BR" sz="2400" b="1" dirty="0" smtClean="0">
                    <a:solidFill>
                      <a:srgbClr val="FF0000"/>
                    </a:solidFill>
                  </a:rPr>
                  <a:t>lasanha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pt-BR" sz="24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𝟑</m:t>
                      </m:r>
                      <m:r>
                        <a:rPr lang="pt-BR" sz="2400" b="1" i="1" smtClean="0">
                          <a:latin typeface="Cambria Math"/>
                        </a:rPr>
                        <m:t>+</m:t>
                      </m:r>
                      <m:r>
                        <a:rPr lang="pt-BR" sz="2400" b="1" i="1" smtClean="0">
                          <a:latin typeface="Cambria Math"/>
                        </a:rPr>
                        <m:t>𝟑</m:t>
                      </m:r>
                      <m:r>
                        <a:rPr lang="pt-BR" sz="2400" b="1" i="1" smtClean="0">
                          <a:latin typeface="Cambria Math"/>
                        </a:rPr>
                        <m:t>+</m:t>
                      </m:r>
                      <m:r>
                        <a:rPr lang="pt-BR" sz="2400" b="1" i="1" smtClean="0">
                          <a:latin typeface="Cambria Math"/>
                        </a:rPr>
                        <m:t>𝟒</m:t>
                      </m:r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pt-BR" sz="2400" b="1" dirty="0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pt-BR" sz="2000" dirty="0"/>
                  <a:t>m</a:t>
                </a:r>
                <a:r>
                  <a:rPr lang="pt-BR" sz="2000" dirty="0" smtClean="0"/>
                  <a:t>odos de escolher um prato do cardápio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pt-BR" sz="2000" dirty="0" smtClean="0"/>
                  <a:t> </a:t>
                </a:r>
                <a:endParaRPr lang="pt-BR" sz="2000" b="0" dirty="0" smtClean="0"/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lphaLcParenR"/>
                </a:pPr>
                <a:endParaRPr lang="pt-BR" sz="2000" dirty="0"/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lphaLcParenR"/>
                </a:pPr>
                <a:endParaRPr lang="pt-BR" sz="2000" dirty="0" smtClean="0"/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lphaLcParenR"/>
                </a:pPr>
                <a:endParaRPr lang="pt-BR" sz="2000" dirty="0" smtClean="0"/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lphaLcParenR"/>
                </a:pPr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 </a:t>
                </a:r>
                <a:r>
                  <a:rPr lang="pt-BR" sz="2000" b="1" dirty="0" smtClean="0"/>
                  <a:t> </a:t>
                </a:r>
                <a:endParaRPr lang="pt-BR" sz="2000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27100"/>
                <a:ext cx="7886700" cy="5249863"/>
              </a:xfrm>
              <a:blipFill rotWithShape="1">
                <a:blip r:embed="rId2"/>
                <a:stretch>
                  <a:fillRect l="-1159" t="-581" r="-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52500"/>
                <a:ext cx="7886700" cy="52244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/>
                  <a:t>14) </a:t>
                </a:r>
                <a:r>
                  <a:rPr lang="pt-BR" sz="2000" dirty="0" smtClean="0"/>
                  <a:t>Considere os inteiros de 1 até 2222</a:t>
                </a:r>
              </a:p>
              <a:p>
                <a:pPr marL="0" indent="0">
                  <a:buNone/>
                </a:pPr>
                <a:r>
                  <a:rPr lang="pt-BR" sz="2000" b="1" dirty="0" smtClean="0"/>
                  <a:t>a) </a:t>
                </a:r>
                <a:endParaRPr lang="pt-BR" sz="2000" dirty="0"/>
              </a:p>
              <a:p>
                <a:r>
                  <a:rPr lang="pt-BR" sz="2000" dirty="0" smtClean="0"/>
                  <a:t>de 10 a 100 aparece na casa das unidades 10 vezes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,2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,3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,4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,5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,6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,7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,8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,9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,10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Logo, o zero aparece nas casas das unidades 222 vezes nos números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dirty="0" smtClean="0">
                          <a:latin typeface="Cambria Math"/>
                        </a:rPr>
                        <m:t>1</m:t>
                      </m:r>
                      <m:r>
                        <a:rPr lang="pt-BR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BR" sz="2000" i="1" dirty="0" smtClean="0">
                          <a:latin typeface="Cambria Math"/>
                        </a:rPr>
                        <m:t>,2</m:t>
                      </m:r>
                      <m:r>
                        <a:rPr lang="pt-BR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BR" sz="2000" i="1" dirty="0" smtClean="0">
                          <a:latin typeface="Cambria Math"/>
                        </a:rPr>
                        <m:t>,3</m:t>
                      </m:r>
                      <m:r>
                        <a:rPr lang="pt-BR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BR" sz="2000" i="1" dirty="0" smtClean="0">
                          <a:latin typeface="Cambria Math"/>
                        </a:rPr>
                        <m:t>,…,22</m:t>
                      </m:r>
                      <m:r>
                        <a:rPr lang="pt-BR" sz="2000" b="0" i="1" dirty="0" smtClean="0">
                          <a:latin typeface="Cambria Math"/>
                        </a:rPr>
                        <m:t>2</m:t>
                      </m:r>
                      <m:r>
                        <a:rPr lang="pt-BR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pt-BR" sz="2000" dirty="0" smtClean="0">
                  <a:solidFill>
                    <a:srgbClr val="FF0000"/>
                  </a:solidFill>
                </a:endParaRPr>
              </a:p>
              <a:p>
                <a:r>
                  <a:rPr lang="pt-BR" sz="2000" dirty="0" smtClean="0"/>
                  <a:t>De 100 a 199 aparece na casa das dezenas 10 vezes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0,1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1,1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2,1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3,1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4,1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5,1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6,1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7,1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8,1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Logo, o zero aparece na casa das dezenas  220 vezes  nos números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1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BR" sz="2000" b="0" i="1" smtClean="0">
                          <a:latin typeface="Cambria Math"/>
                        </a:rPr>
                        <m:t>0,1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BR" sz="2000" b="0" i="1" smtClean="0">
                          <a:latin typeface="Cambria Math"/>
                        </a:rPr>
                        <m:t>1,1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BR" sz="2000" b="0" i="1" smtClean="0">
                          <a:latin typeface="Cambria Math"/>
                        </a:rPr>
                        <m:t>2,…, 22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pt-BR" sz="2000" dirty="0"/>
              </a:p>
              <a:p>
                <a:r>
                  <a:rPr lang="pt-BR" sz="2000" dirty="0" smtClean="0"/>
                  <a:t>De 1000 a 1099 aparece na casa das centenas 100 vezes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00,1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01,1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02,…1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99</m:t>
                          </m:r>
                        </m:e>
                      </m:d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:r>
                  <a:rPr lang="pt-BR" sz="2000" dirty="0" smtClean="0"/>
                  <a:t>Logo, o zero aparece na casa das centenas 200 vezes nos números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1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BR" sz="2000" b="0" i="1" smtClean="0">
                          <a:latin typeface="Cambria Math"/>
                        </a:rPr>
                        <m:t>00,1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BR" sz="2000" b="0" i="1" smtClean="0">
                          <a:latin typeface="Cambria Math"/>
                        </a:rPr>
                        <m:t>01,1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BR" sz="2000" b="0" i="1" smtClean="0">
                          <a:latin typeface="Cambria Math"/>
                        </a:rPr>
                        <m:t>02,…, 2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BR" sz="2000" b="0" i="1" smtClean="0">
                          <a:latin typeface="Cambria Math"/>
                        </a:rPr>
                        <m:t>99</m:t>
                      </m:r>
                    </m:oMath>
                  </m:oMathPara>
                </a14:m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Portanto o zero aparece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</a:rPr>
                      <m:t>𝟐𝟐𝟐</m:t>
                    </m:r>
                    <m:r>
                      <a:rPr lang="pt-BR" sz="2000" b="1" i="1" smtClean="0">
                        <a:latin typeface="Cambria Math"/>
                      </a:rPr>
                      <m:t>+</m:t>
                    </m:r>
                    <m:r>
                      <a:rPr lang="pt-BR" sz="2000" b="1" i="1" smtClean="0">
                        <a:latin typeface="Cambria Math"/>
                      </a:rPr>
                      <m:t>𝟐𝟐𝟎</m:t>
                    </m:r>
                    <m:r>
                      <a:rPr lang="pt-BR" sz="2000" b="1" i="1" smtClean="0">
                        <a:latin typeface="Cambria Math"/>
                      </a:rPr>
                      <m:t>+</m:t>
                    </m:r>
                    <m:r>
                      <a:rPr lang="pt-BR" sz="2000" b="1" i="1" smtClean="0">
                        <a:latin typeface="Cambria Math"/>
                      </a:rPr>
                      <m:t>𝟐𝟎𝟎</m:t>
                    </m:r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𝟔𝟒𝟐</m:t>
                    </m:r>
                  </m:oMath>
                </a14:m>
                <a:r>
                  <a:rPr lang="pt-BR" sz="2000" b="1" dirty="0" smtClean="0"/>
                  <a:t> </a:t>
                </a:r>
                <a:r>
                  <a:rPr lang="pt-BR" sz="2000" dirty="0" smtClean="0"/>
                  <a:t> vezes.</a:t>
                </a:r>
                <a:endParaRPr lang="pt-BR" sz="2000" b="1" dirty="0" smtClean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52500"/>
                <a:ext cx="7886700" cy="5224463"/>
              </a:xfrm>
              <a:blipFill rotWithShape="1">
                <a:blip r:embed="rId2"/>
                <a:stretch>
                  <a:fillRect l="-773" t="-1167" b="-21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74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7900"/>
                <a:ext cx="7886700" cy="51990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/>
                  <a:t>b) </a:t>
                </a:r>
                <a:r>
                  <a:rPr lang="pt-BR" sz="2000" dirty="0" smtClean="0"/>
                  <a:t>O zero aparece na casa das unidades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222</m:t>
                    </m:r>
                  </m:oMath>
                </a14:m>
                <a:r>
                  <a:rPr lang="pt-BR" sz="2000" b="1" dirty="0" smtClean="0"/>
                  <a:t> </a:t>
                </a:r>
                <a:r>
                  <a:rPr lang="pt-BR" sz="2000" dirty="0" smtClean="0"/>
                  <a:t>vezes nos números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10, 20, 30, …, 2220</m:t>
                    </m:r>
                    <m:r>
                      <a:rPr lang="pt-BR" sz="2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pt-BR" sz="2000" dirty="0" smtClean="0"/>
                  <a:t> Das 220 vezes que aparece na casa das dezenas, devemos descontar o total dos números do conjunto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>
                            <a:latin typeface="Cambria Math"/>
                          </a:rPr>
                          <m:t>10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000" b="0" i="1">
                            <a:latin typeface="Cambria Math"/>
                          </a:rPr>
                          <m:t>,20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000" b="0" i="1">
                            <a:latin typeface="Cambria Math"/>
                          </a:rPr>
                          <m:t>,30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000" b="0" i="1">
                            <a:latin typeface="Cambria Math"/>
                          </a:rPr>
                          <m:t>,…, 220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000" b="0" i="1" smtClean="0">
                            <a:latin typeface="Cambria Math"/>
                          </a:rPr>
                          <m:t>;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000" b="0" i="1" smtClean="0">
                            <a:latin typeface="Cambria Math"/>
                          </a:rPr>
                          <m:t>=0</m:t>
                        </m:r>
                      </m:e>
                    </m:d>
                  </m:oMath>
                </a14:m>
                <a:r>
                  <a:rPr lang="pt-BR" sz="2000" dirty="0" smtClean="0"/>
                  <a:t>,</a:t>
                </a:r>
              </a:p>
              <a:p>
                <a:pPr marL="0" indent="0">
                  <a:buNone/>
                </a:pPr>
                <a:r>
                  <a:rPr lang="pt-BR" sz="2000" dirty="0"/>
                  <a:t>q</a:t>
                </a:r>
                <a:r>
                  <a:rPr lang="pt-BR" sz="2000" dirty="0" smtClean="0"/>
                  <a:t>ue é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22</m:t>
                    </m:r>
                  </m:oMath>
                </a14:m>
                <a:r>
                  <a:rPr lang="pt-BR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Das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200</m:t>
                    </m:r>
                  </m:oMath>
                </a14:m>
                <a:r>
                  <a:rPr lang="pt-BR" sz="2000" dirty="0" smtClean="0"/>
                  <a:t> vezes em que aparece na casa das centenas, devemos descontar o total dos números do conjunto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10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𝑥𝑦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,20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𝑥𝑦</m:t>
                        </m:r>
                        <m:r>
                          <a:rPr lang="pt-BR" sz="2000" b="0" i="1" smtClean="0">
                            <a:latin typeface="Cambria Math"/>
                          </a:rPr>
                          <m:t>;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000" b="0" i="1" smtClean="0">
                            <a:latin typeface="Cambria Math"/>
                          </a:rPr>
                          <m:t>=0 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𝑜𝑢</m:t>
                        </m:r>
                        <m:r>
                          <a:rPr lang="pt-BR" sz="20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  <m:r>
                          <a:rPr lang="pt-BR" sz="2000" b="0" i="1" smtClean="0">
                            <a:latin typeface="Cambria Math"/>
                          </a:rPr>
                          <m:t>=0</m:t>
                        </m:r>
                      </m:e>
                    </m:d>
                  </m:oMath>
                </a14:m>
                <a:r>
                  <a:rPr lang="pt-BR" sz="2000" dirty="0" smtClean="0"/>
                  <a:t>,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Observe:</a:t>
                </a:r>
              </a:p>
              <a:p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1000,1001,…,1009 </m:t>
                    </m:r>
                  </m:oMath>
                </a14:m>
                <a:r>
                  <a:rPr lang="pt-BR" sz="2000" dirty="0" smtClean="0"/>
                  <a:t>tem 10 números;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b="0" i="1" smtClean="0">
                        <a:latin typeface="Cambria Math"/>
                      </a:rPr>
                      <m:t>=0 </m:t>
                    </m:r>
                    <m:r>
                      <a:rPr lang="pt-BR" sz="2000" b="0" i="1" smtClean="0">
                        <a:latin typeface="Cambria Math"/>
                      </a:rPr>
                      <m:t>𝑒</m:t>
                    </m:r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𝑦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pt-BR" sz="2000" dirty="0" smtClean="0"/>
              </a:p>
              <a:p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1010,1020,…, 2000 </m:t>
                    </m:r>
                  </m:oMath>
                </a14:m>
                <a:r>
                  <a:rPr lang="pt-BR" sz="2000" dirty="0" smtClean="0"/>
                  <a:t>tem 10 números;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≠0 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000" dirty="0" smtClean="0"/>
              </a:p>
              <a:p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2001, 2002,…, 2009 </m:t>
                    </m:r>
                  </m:oMath>
                </a14:m>
                <a:r>
                  <a:rPr lang="pt-BR" sz="2000" dirty="0" smtClean="0"/>
                  <a:t>tem 9 números;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b="0" i="1" smtClean="0">
                        <a:latin typeface="Cambria Math"/>
                      </a:rPr>
                      <m:t>=0 </m:t>
                    </m:r>
                    <m:r>
                      <a:rPr lang="pt-BR" sz="2000" b="0" i="1" smtClean="0">
                        <a:latin typeface="Cambria Math"/>
                      </a:rPr>
                      <m:t>𝑒</m:t>
                    </m:r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𝑦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pt-BR" sz="2000" dirty="0" smtClean="0"/>
              </a:p>
              <a:p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2010, 2020,…,2090 </m:t>
                    </m:r>
                  </m:oMath>
                </a14:m>
                <a:r>
                  <a:rPr lang="pt-BR" sz="2000" dirty="0" smtClean="0"/>
                  <a:t>tem 9 números;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≠0 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Sendo assim devemos descontar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38</m:t>
                    </m:r>
                  </m:oMath>
                </a14:m>
                <a:r>
                  <a:rPr lang="pt-BR" sz="2000" dirty="0" smtClean="0"/>
                  <a:t> números deste conjunto</a:t>
                </a:r>
              </a:p>
              <a:p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7900"/>
                <a:ext cx="7886700" cy="5199063"/>
              </a:xfrm>
              <a:blipFill rotWithShape="1">
                <a:blip r:embed="rId2"/>
                <a:stretch>
                  <a:fillRect l="-773" t="-1172" b="-21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203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90600"/>
                <a:ext cx="7886700" cy="51863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Portanto o número total de algarismos entre 1 e 2222 que possuem zero é</a:t>
                </a:r>
              </a:p>
              <a:p>
                <a:pPr marL="0" indent="0">
                  <a:buNone/>
                </a:pPr>
                <a:endParaRPr lang="pt-BR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pt-BR" sz="20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222+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220−22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200−38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0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=222+198+162=</m:t>
                      </m:r>
                    </m:oMath>
                  </m:oMathPara>
                </a14:m>
                <a:endParaRPr lang="pt-BR" sz="20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=582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90600"/>
                <a:ext cx="7886700" cy="5186363"/>
              </a:xfrm>
              <a:blipFill rotWithShape="1">
                <a:blip r:embed="rId2"/>
                <a:stretch>
                  <a:fillRect l="-773" r="-1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865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16000"/>
                <a:ext cx="8197850" cy="5160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/>
                  <a:t>15) </a:t>
                </a:r>
                <a:r>
                  <a:rPr lang="pt-BR" sz="2000" dirty="0" smtClean="0"/>
                  <a:t>Os inteiros positivos de 4 algarismos são os números de 1000 até 9999.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Para encontrar aqueles em que o 5 figura é mais conveniente encontrar os que o 5 não figura e subtraí-los, isto é,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O conjunto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1000,1001,…, 9999</m:t>
                        </m:r>
                      </m:e>
                    </m:d>
                  </m:oMath>
                </a14:m>
                <a:r>
                  <a:rPr lang="pt-BR" sz="2000" dirty="0" smtClean="0"/>
                  <a:t> possui 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9999−999=9000</m:t>
                    </m:r>
                  </m:oMath>
                </a14:m>
                <a:r>
                  <a:rPr lang="pt-BR" sz="2000" dirty="0" smtClean="0"/>
                  <a:t> números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Observe:</a:t>
                </a:r>
              </a:p>
              <a:p>
                <a:r>
                  <a:rPr lang="pt-BR" sz="2000" dirty="0" smtClean="0"/>
                  <a:t>O número 5 e o 0 não podem estar na casa do milhar, logo temos 8 possibilidades;</a:t>
                </a:r>
              </a:p>
              <a:p>
                <a:r>
                  <a:rPr lang="pt-BR" sz="2000" dirty="0" smtClean="0"/>
                  <a:t>Nas demais casas podemos colocar qualquer número menos o 5, logo temos 9 possibilidades;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Assim, o número de elementos que o número 5 não figura é: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𝟖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𝟖𝟑𝟐</m:t>
                      </m:r>
                    </m:oMath>
                  </m:oMathPara>
                </a14:m>
                <a:endParaRPr lang="pt-BR" sz="2000" b="1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Logo, os inteiros de 4 algarismos em que o 5 figura são:</a:t>
                </a: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𝟗𝟎𝟎𝟎</m:t>
                      </m:r>
                      <m:r>
                        <a:rPr lang="pt-BR" sz="2000" b="1" i="1" smtClean="0">
                          <a:latin typeface="Cambria Math"/>
                        </a:rPr>
                        <m:t>−</m:t>
                      </m:r>
                      <m:r>
                        <a:rPr lang="pt-BR" sz="2000" b="1" i="1" smtClean="0">
                          <a:latin typeface="Cambria Math"/>
                        </a:rPr>
                        <m:t>𝟓𝟖𝟑𝟐</m:t>
                      </m:r>
                      <m:r>
                        <a:rPr lang="pt-BR" sz="2000" b="1" i="1" smtClean="0">
                          <a:latin typeface="Cambria Math"/>
                        </a:rPr>
                        <m:t>=</m:t>
                      </m:r>
                      <m:r>
                        <a:rPr lang="pt-BR" sz="2000" b="1" i="1" smtClean="0">
                          <a:latin typeface="Cambria Math"/>
                        </a:rPr>
                        <m:t>𝟑</m:t>
                      </m:r>
                      <m:r>
                        <a:rPr lang="pt-BR" sz="2000" b="1" i="1" smtClean="0">
                          <a:latin typeface="Cambria Math"/>
                        </a:rPr>
                        <m:t> </m:t>
                      </m:r>
                      <m:r>
                        <a:rPr lang="pt-BR" sz="2000" b="1" i="1" smtClean="0">
                          <a:latin typeface="Cambria Math"/>
                        </a:rPr>
                        <m:t>𝟏𝟔𝟖</m:t>
                      </m:r>
                    </m:oMath>
                  </m:oMathPara>
                </a14:m>
                <a:endParaRPr lang="pt-BR" sz="2000" b="1" dirty="0" smtClean="0"/>
              </a:p>
              <a:p>
                <a:pPr marL="0" indent="0">
                  <a:buNone/>
                </a:pPr>
                <a:endParaRPr lang="pt-BR" sz="2000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16000"/>
                <a:ext cx="8197850" cy="5160963"/>
              </a:xfrm>
              <a:blipFill rotWithShape="1">
                <a:blip r:embed="rId2"/>
                <a:stretch>
                  <a:fillRect l="-743" t="-1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/>
          <p:cNvCxnSpPr/>
          <p:nvPr/>
        </p:nvCxnSpPr>
        <p:spPr>
          <a:xfrm>
            <a:off x="3429000" y="4838700"/>
            <a:ext cx="279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3886200" y="4838700"/>
            <a:ext cx="279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30700" y="4838700"/>
            <a:ext cx="279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762500" y="4838700"/>
            <a:ext cx="279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73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14400"/>
                <a:ext cx="7886700" cy="526256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b="1" dirty="0" smtClean="0"/>
                  <a:t>10)</a:t>
                </a:r>
                <a:endParaRPr lang="pt-BR" sz="20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A solução está errada.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É possível que a mesma cor tenha sido escolhida para as faixas extremas.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Neste caso, o número de possibilidades de escolha para a cor da faixa central é 3, e não 2. Logo, para esta ordem de pintura não é possível aplicar diretamente o Princípio Multiplicativo.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A solução correta seria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4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×3×4=48</m:t>
                    </m:r>
                  </m:oMath>
                </a14:m>
                <a:endParaRPr lang="pt-BR" sz="20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14400"/>
                <a:ext cx="7886700" cy="5262563"/>
              </a:xfrm>
              <a:blipFill rotWithShape="1">
                <a:blip r:embed="rId2"/>
                <a:stretch>
                  <a:fillRect l="-773" t="-5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:\Desktop\3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1978025"/>
            <a:ext cx="33337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55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14400"/>
                <a:ext cx="7886700" cy="5262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/>
                  <a:t>11) </a:t>
                </a:r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Nesta solução o casal João e Maria foi considerado diferente do casal Maria e João. Isso é devido ao fato de termos trabalhado com o conceito de primeira pessoal do casal. 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Por isso a resposta encontrada é o dobro da resposta do casal.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A resposta correta seria: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Temos 5 mulheres para formar um casal e 5 homens, isto é,</a:t>
                </a: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5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×5=25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14400"/>
                <a:ext cx="7886700" cy="5262563"/>
              </a:xfrm>
              <a:blipFill rotWithShape="1">
                <a:blip r:embed="rId2"/>
                <a:stretch>
                  <a:fillRect l="-773" t="-11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23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03300"/>
                <a:ext cx="7886700" cy="51736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/>
                  <a:t>12) </a:t>
                </a:r>
                <a:r>
                  <a:rPr lang="pt-BR" sz="2000" dirty="0" smtClean="0"/>
                  <a:t>Há dois tipos de peças: as formadas por números iguais e as formadas por um par de números distintos:</a:t>
                </a:r>
              </a:p>
              <a:p>
                <a:pPr marL="0" indent="0">
                  <a:buNone/>
                </a:pPr>
                <a:endParaRPr lang="pt-BR" sz="2000" b="1" dirty="0"/>
              </a:p>
              <a:p>
                <a:pPr marL="0" indent="0">
                  <a:buNone/>
                </a:pPr>
                <a:endParaRPr lang="pt-BR" sz="2000" b="1" dirty="0" smtClean="0"/>
              </a:p>
              <a:p>
                <a:pPr marL="0" indent="0">
                  <a:buNone/>
                </a:pPr>
                <a:endParaRPr lang="pt-BR" sz="2000" b="1" dirty="0"/>
              </a:p>
              <a:p>
                <a:pPr marL="0" indent="0">
                  <a:buNone/>
                </a:pPr>
                <a:endParaRPr lang="pt-BR" sz="2000" b="1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pt-BR" sz="2000" dirty="0" smtClean="0"/>
                  <a:t>As formadas por números iguais são 7 (0-0,...,6-6);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pt-BR" sz="2000" dirty="0" smtClean="0"/>
                  <a:t>As formadas por números distintos são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7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pt-BR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pt-BR" sz="2000" b="0" i="1" smtClean="0">
                        <a:latin typeface="Cambria Math"/>
                        <a:ea typeface="Cambria Math"/>
                      </a:rPr>
                      <m:t>=21</m:t>
                    </m:r>
                  </m:oMath>
                </a14:m>
                <a:r>
                  <a:rPr lang="pt-BR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Portanto o número total de peças é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7+21=28</m:t>
                    </m:r>
                  </m:oMath>
                </a14:m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Se os números forem até 8, teremos:</a:t>
                </a: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9+9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=45</m:t>
                      </m:r>
                    </m:oMath>
                  </m:oMathPara>
                </a14:m>
                <a:endParaRPr lang="pt-BR" sz="2000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03300"/>
                <a:ext cx="7886700" cy="5173663"/>
              </a:xfrm>
              <a:blipFill rotWithShape="1">
                <a:blip r:embed="rId2"/>
                <a:stretch>
                  <a:fillRect l="-773" t="-1179" r="-2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D:\Desktop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587500"/>
            <a:ext cx="1376363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15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54" y="1587500"/>
            <a:ext cx="1358796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5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876300"/>
            <a:ext cx="7886700" cy="5300663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 smtClean="0"/>
              <a:t>b)</a:t>
            </a:r>
          </a:p>
        </p:txBody>
      </p:sp>
      <p:pic>
        <p:nvPicPr>
          <p:cNvPr id="1026" name="Picture 2" descr="D:\Desktop\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68" y="762000"/>
            <a:ext cx="561820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39800"/>
                <a:ext cx="7886700" cy="523716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Observe que no diagrama de flechas são todas iguais as sequencias das flechas, logo devemos usar o principio multiplicativo, isto é,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O número possíveis de refeições é: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𝑠𝑎𝑙𝑎𝑑𝑎𝑠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×3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𝑠𝑜𝑝𝑎𝑠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×4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𝑝𝑟𝑎𝑡𝑜𝑠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𝑝𝑟𝑖𝑛𝑐𝑖𝑝𝑎𝑖𝑠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=36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39800"/>
                <a:ext cx="7886700" cy="5237163"/>
              </a:xfrm>
              <a:blipFill rotWithShape="1">
                <a:blip r:embed="rId2"/>
                <a:stretch>
                  <a:fillRect l="-773" t="-5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00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730250"/>
                <a:ext cx="7886700" cy="5524500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b="1" dirty="0" smtClean="0"/>
                  <a:t>2)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b="1" dirty="0" smtClean="0"/>
                  <a:t>a) </a:t>
                </a:r>
                <a:r>
                  <a:rPr lang="pt-BR" sz="2000" dirty="0" smtClean="0"/>
                  <a:t>Cada um dos jogadores pode obter qualquer dos números de 1 a 6.</a:t>
                </a:r>
                <a:endParaRPr lang="pt-BR" sz="2000" b="1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b="1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           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                       6 resultados                     x                   6 resultados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 smtClean="0"/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Logo o número possível de combinações é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6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×6=36</m:t>
                    </m:r>
                  </m:oMath>
                </a14:m>
                <a:r>
                  <a:rPr lang="pt-BR" sz="2000" dirty="0" smtClean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30250"/>
                <a:ext cx="7886700" cy="5524500"/>
              </a:xfrm>
              <a:blipFill rotWithShape="1">
                <a:blip r:embed="rId2"/>
                <a:stretch>
                  <a:fillRect l="-773" t="-5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D:\Desktop\dado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87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dado vermel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875807"/>
            <a:ext cx="1231899" cy="122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20700" y="977900"/>
                <a:ext cx="8623300" cy="519906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b="1" dirty="0" smtClean="0"/>
                  <a:t>b) </a:t>
                </a:r>
                <a:r>
                  <a:rPr lang="pt-BR" sz="2000" dirty="0"/>
                  <a:t>As somas possíveis são: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1+1=</m:t>
                    </m:r>
                    <m:r>
                      <a:rPr lang="pt-BR" sz="200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pt-BR" sz="2000" dirty="0"/>
                  <a:t>   </a:t>
                </a:r>
                <a:r>
                  <a:rPr lang="pt-BR" sz="2000" dirty="0" smtClean="0"/>
                  <a:t>  </a:t>
                </a:r>
                <a14:m>
                  <m:oMath xmlns:m="http://schemas.openxmlformats.org/officeDocument/2006/math">
                    <m:r>
                      <a:rPr lang="pt-BR" sz="2000" i="1" dirty="0">
                        <a:latin typeface="Cambria Math"/>
                      </a:rPr>
                      <m:t>2+2=</m:t>
                    </m:r>
                    <m:r>
                      <a:rPr lang="pt-BR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pt-BR" sz="2000" dirty="0"/>
                  <a:t>    </a:t>
                </a:r>
                <a:r>
                  <a:rPr lang="pt-BR" sz="2000" dirty="0" smtClean="0"/>
                  <a:t>  </a:t>
                </a:r>
                <a14:m>
                  <m:oMath xmlns:m="http://schemas.openxmlformats.org/officeDocument/2006/math">
                    <m:r>
                      <a:rPr lang="pt-BR" sz="2000" i="1" dirty="0">
                        <a:latin typeface="Cambria Math"/>
                      </a:rPr>
                      <m:t>3+3=</m:t>
                    </m:r>
                    <m:r>
                      <a:rPr lang="pt-BR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pt-BR" sz="2000" dirty="0" smtClean="0"/>
                  <a:t>     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/>
                      </a:rPr>
                      <m:t>4+4=</m:t>
                    </m:r>
                    <m:r>
                      <a:rPr lang="pt-BR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8</m:t>
                    </m:r>
                  </m:oMath>
                </a14:m>
                <a:r>
                  <a:rPr lang="pt-BR" sz="2000" dirty="0" smtClean="0"/>
                  <a:t>     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/>
                      </a:rPr>
                      <m:t>5+5=</m:t>
                    </m:r>
                    <m:r>
                      <a:rPr lang="pt-BR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10</m:t>
                    </m:r>
                  </m:oMath>
                </a14:m>
                <a:r>
                  <a:rPr lang="pt-BR" sz="2000" dirty="0" smtClean="0"/>
                  <a:t>   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/>
                      </a:rPr>
                      <m:t>6+6=</m:t>
                    </m:r>
                    <m:r>
                      <a:rPr lang="pt-BR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12</m:t>
                    </m:r>
                  </m:oMath>
                </a14:m>
                <a:endParaRPr lang="pt-BR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1+2=</m:t>
                    </m:r>
                    <m:r>
                      <a:rPr lang="pt-BR" sz="200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pt-BR" sz="2000" dirty="0" smtClean="0"/>
                  <a:t>     </a:t>
                </a:r>
                <a14:m>
                  <m:oMath xmlns:m="http://schemas.openxmlformats.org/officeDocument/2006/math">
                    <m:r>
                      <a:rPr lang="pt-BR" sz="2000" i="1" dirty="0">
                        <a:latin typeface="Cambria Math"/>
                      </a:rPr>
                      <m:t>2+3=</m:t>
                    </m:r>
                    <m:r>
                      <a:rPr lang="pt-BR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pt-BR" sz="2000" dirty="0"/>
                  <a:t>   </a:t>
                </a:r>
                <a:r>
                  <a:rPr lang="pt-BR" sz="2000" dirty="0" smtClean="0"/>
                  <a:t>   </a:t>
                </a:r>
                <a14:m>
                  <m:oMath xmlns:m="http://schemas.openxmlformats.org/officeDocument/2006/math">
                    <m:r>
                      <a:rPr lang="pt-BR" sz="2000" i="1" dirty="0">
                        <a:latin typeface="Cambria Math"/>
                      </a:rPr>
                      <m:t>3+4=</m:t>
                    </m:r>
                    <m:r>
                      <a:rPr lang="pt-BR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pt-BR" sz="2000" dirty="0" smtClean="0"/>
                  <a:t>     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/>
                      </a:rPr>
                      <m:t>4+5=</m:t>
                    </m:r>
                    <m:r>
                      <a:rPr lang="pt-BR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9</m:t>
                    </m:r>
                    <m:r>
                      <a:rPr lang="pt-BR" sz="2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 smtClean="0"/>
                  <a:t>    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/>
                      </a:rPr>
                      <m:t>5+6=</m:t>
                    </m:r>
                    <m:r>
                      <a:rPr lang="pt-BR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11</m:t>
                    </m:r>
                  </m:oMath>
                </a14:m>
                <a:endParaRPr lang="pt-BR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1+3=</m:t>
                    </m:r>
                    <m:r>
                      <a:rPr lang="pt-BR" sz="2000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pt-BR" sz="2000" i="1">
                        <a:latin typeface="Cambria Math"/>
                      </a:rPr>
                      <m:t>   </m:t>
                    </m:r>
                  </m:oMath>
                </a14:m>
                <a:r>
                  <a:rPr lang="pt-BR" sz="2000" dirty="0" smtClean="0"/>
                  <a:t>  </a:t>
                </a:r>
                <a14:m>
                  <m:oMath xmlns:m="http://schemas.openxmlformats.org/officeDocument/2006/math">
                    <m:r>
                      <a:rPr lang="pt-BR" sz="2000" i="1" dirty="0">
                        <a:latin typeface="Cambria Math"/>
                      </a:rPr>
                      <m:t>2+4=</m:t>
                    </m:r>
                    <m:r>
                      <a:rPr lang="pt-BR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pt-BR" sz="2000" dirty="0"/>
                  <a:t>   </a:t>
                </a:r>
                <a:r>
                  <a:rPr lang="pt-BR" sz="2000" dirty="0" smtClean="0"/>
                  <a:t>   </a:t>
                </a:r>
                <a14:m>
                  <m:oMath xmlns:m="http://schemas.openxmlformats.org/officeDocument/2006/math">
                    <m:r>
                      <a:rPr lang="pt-BR" sz="2000" i="1" dirty="0">
                        <a:latin typeface="Cambria Math"/>
                      </a:rPr>
                      <m:t>3+5=</m:t>
                    </m:r>
                    <m:r>
                      <a:rPr lang="pt-BR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8</m:t>
                    </m:r>
                    <m:r>
                      <a:rPr lang="pt-BR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pt-BR" sz="2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 smtClean="0"/>
                  <a:t>   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/>
                      </a:rPr>
                      <m:t>4+6=</m:t>
                    </m:r>
                    <m:r>
                      <a:rPr lang="pt-BR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10</m:t>
                    </m:r>
                  </m:oMath>
                </a14:m>
                <a:r>
                  <a:rPr lang="pt-BR" sz="2000" dirty="0" smtClean="0"/>
                  <a:t>    </a:t>
                </a:r>
                <a:endParaRPr lang="pt-BR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1+4=</m:t>
                    </m:r>
                    <m:r>
                      <a:rPr lang="pt-BR" sz="2000" i="1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pt-BR" sz="2000" dirty="0"/>
                  <a:t>    </a:t>
                </a:r>
                <a14:m>
                  <m:oMath xmlns:m="http://schemas.openxmlformats.org/officeDocument/2006/math">
                    <m:r>
                      <a:rPr lang="pt-BR" sz="2000" dirty="0">
                        <a:latin typeface="Cambria Math"/>
                      </a:rPr>
                      <m:t> </m:t>
                    </m:r>
                    <m:r>
                      <a:rPr lang="pt-BR" sz="2000" i="1" dirty="0">
                        <a:latin typeface="Cambria Math"/>
                      </a:rPr>
                      <m:t>2+5=</m:t>
                    </m:r>
                    <m:r>
                      <a:rPr lang="pt-BR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pt-BR" sz="2000" dirty="0"/>
                  <a:t>   </a:t>
                </a:r>
                <a:r>
                  <a:rPr lang="pt-BR" sz="2000" dirty="0" smtClean="0"/>
                  <a:t>   </a:t>
                </a:r>
                <a14:m>
                  <m:oMath xmlns:m="http://schemas.openxmlformats.org/officeDocument/2006/math">
                    <m:r>
                      <a:rPr lang="pt-BR" sz="2000" i="1" dirty="0">
                        <a:latin typeface="Cambria Math"/>
                      </a:rPr>
                      <m:t>3+6=</m:t>
                    </m:r>
                    <m:r>
                      <a:rPr lang="pt-BR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9</m:t>
                    </m:r>
                  </m:oMath>
                </a14:m>
                <a:endParaRPr lang="pt-BR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1+5=</m:t>
                    </m:r>
                    <m:r>
                      <a:rPr lang="pt-BR" sz="2000" i="1" smtClean="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pt-BR" sz="2000" dirty="0"/>
                  <a:t>    </a:t>
                </a:r>
                <a:r>
                  <a:rPr lang="pt-BR" sz="2000" dirty="0" smtClean="0"/>
                  <a:t> </a:t>
                </a:r>
                <a14:m>
                  <m:oMath xmlns:m="http://schemas.openxmlformats.org/officeDocument/2006/math">
                    <m:r>
                      <a:rPr lang="pt-BR" sz="2000" i="1" dirty="0">
                        <a:latin typeface="Cambria Math"/>
                      </a:rPr>
                      <m:t>2+6=</m:t>
                    </m:r>
                    <m:r>
                      <a:rPr lang="pt-BR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8</m:t>
                    </m:r>
                  </m:oMath>
                </a14:m>
                <a:endParaRPr lang="pt-BR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1+6=</m:t>
                    </m:r>
                    <m:r>
                      <a:rPr lang="pt-BR" sz="2000" i="1" smtClean="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pt-BR" sz="2000" dirty="0"/>
                  <a:t> </a:t>
                </a:r>
                <a:endParaRPr lang="pt-BR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pt-BR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Logo a soma pode ser qualquer um dos inteiros: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2,3,4,5,6,7,8,9,10,11,12</m:t>
                        </m:r>
                      </m:e>
                    </m:d>
                  </m:oMath>
                </a14:m>
                <a:endParaRPr lang="pt-BR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Ou seja, há 11 </a:t>
                </a:r>
                <a:r>
                  <a:rPr lang="pt-BR" sz="2000" smtClean="0"/>
                  <a:t>somas possíveis</a:t>
                </a:r>
                <a:endParaRPr lang="pt-BR" sz="2000" dirty="0"/>
              </a:p>
              <a:p>
                <a:pPr marL="0" indent="0">
                  <a:buNone/>
                </a:pPr>
                <a:endParaRPr lang="pt-BR" sz="2000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700" y="977900"/>
                <a:ext cx="8623300" cy="5199063"/>
              </a:xfrm>
              <a:blipFill rotWithShape="1">
                <a:blip r:embed="rId2"/>
                <a:stretch>
                  <a:fillRect l="-707" t="-5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50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518636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b="1" dirty="0" smtClean="0"/>
              <a:t>3)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b="1" dirty="0" smtClean="0"/>
              <a:t>a) </a:t>
            </a:r>
            <a:r>
              <a:rPr lang="pt-BR" sz="2000" dirty="0" smtClean="0"/>
              <a:t>Observe que as cores adjacentes não podem ser pintadas da mesma cor, então somente a primeira e a ultima faixa podem ser pintadas da mesma cor.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b="1" dirty="0" smtClean="0"/>
              <a:t>Exemplo: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pt-B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pt-BR" sz="2000" dirty="0" smtClean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pt-B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pt-BR" sz="20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pt-BR" sz="20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pt-BR" sz="20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dirty="0" smtClean="0"/>
              <a:t>Portanto são necessárias pelo menos 3 cores.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pt-B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1026" name="Picture 2" descr="D:\Desktop\3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99" y="2663825"/>
            <a:ext cx="3325813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54100"/>
                <a:ext cx="7886700" cy="51228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/>
                  <a:t>b) </a:t>
                </a:r>
                <a:r>
                  <a:rPr lang="pt-BR" sz="2000" dirty="0" smtClean="0"/>
                  <a:t>A faixa vertical pode ser pintada de 6 modos.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Pintando a faixa vertical de cima para baixo, temos: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pt-BR" sz="2000" dirty="0" smtClean="0"/>
                  <a:t>a primeira pode ser pintada de 5 modos (não pode ser usada a cor que pintou a faixa vertical);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pt-BR" sz="2000" dirty="0" smtClean="0"/>
                  <a:t>a segunda de 4 modos (não pode usar a cor da faixa vertical e da primeira faixa);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pt-BR" sz="2000" dirty="0" smtClean="0"/>
                  <a:t>a terceira também de 4 modos (não pode ser usada a cor da faixa vertical e nem da segunda faixa horizontal).</a:t>
                </a: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Logo, o número total de bandeiras é</a:t>
                </a: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𝟔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𝟒𝟖𝟎</m:t>
                      </m:r>
                    </m:oMath>
                  </m:oMathPara>
                </a14:m>
                <a:endParaRPr lang="pt-BR" sz="2000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54100"/>
                <a:ext cx="7886700" cy="5122863"/>
              </a:xfrm>
              <a:blipFill rotWithShape="1">
                <a:blip r:embed="rId2"/>
                <a:stretch>
                  <a:fillRect l="-773" t="-11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82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965200"/>
            <a:ext cx="7886700" cy="52117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pt-BR" sz="2000" b="1" dirty="0" smtClean="0"/>
              <a:t>4) </a:t>
            </a:r>
            <a:r>
              <a:rPr lang="pt-BR" sz="2000" dirty="0" smtClean="0"/>
              <a:t>Temos 5 cores distintas.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000" dirty="0" smtClean="0">
                <a:ea typeface="Cambria Math"/>
              </a:rPr>
              <a:t>Observe como são dispostos os quadrantes de um círculo:</a:t>
            </a:r>
          </a:p>
          <a:p>
            <a:pPr marL="0" indent="0">
              <a:spcBef>
                <a:spcPts val="600"/>
              </a:spcBef>
              <a:buNone/>
            </a:pPr>
            <a:endParaRPr lang="pt-BR" sz="2000" dirty="0">
              <a:ea typeface="Cambria Math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2000" dirty="0" smtClean="0">
              <a:ea typeface="Cambria Math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2000" dirty="0">
              <a:ea typeface="Cambria Math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2000" dirty="0" smtClean="0">
              <a:ea typeface="Cambria Math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2000" dirty="0">
              <a:ea typeface="Cambria Math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2000" dirty="0" smtClean="0">
              <a:ea typeface="Cambria Math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2000" dirty="0">
              <a:ea typeface="Cambria Math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2000" dirty="0" smtClean="0">
              <a:ea typeface="Cambria Math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2000" dirty="0" smtClean="0">
              <a:ea typeface="Cambria Math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t-BR" sz="2000" dirty="0" smtClean="0">
                <a:ea typeface="Cambria Math"/>
              </a:rPr>
              <a:t>Observe que:</a:t>
            </a:r>
          </a:p>
          <a:p>
            <a:pPr>
              <a:spcBef>
                <a:spcPts val="600"/>
              </a:spcBef>
            </a:pPr>
            <a:r>
              <a:rPr lang="pt-BR" sz="2000" dirty="0" smtClean="0">
                <a:ea typeface="Cambria Math"/>
              </a:rPr>
              <a:t>O 1º e o 3º quadrante podem ter a mesma cor;</a:t>
            </a:r>
          </a:p>
          <a:p>
            <a:pPr>
              <a:spcBef>
                <a:spcPts val="600"/>
              </a:spcBef>
            </a:pPr>
            <a:r>
              <a:rPr lang="pt-BR" sz="2000" dirty="0" smtClean="0">
                <a:ea typeface="Cambria Math"/>
              </a:rPr>
              <a:t>O 2º e o 4 quadrante podem ter a mesma cor;</a:t>
            </a:r>
          </a:p>
          <a:p>
            <a:pPr marL="0" indent="0">
              <a:buNone/>
            </a:pPr>
            <a:endParaRPr lang="pt-BR" sz="2000" dirty="0" smtClean="0">
              <a:ea typeface="Cambria Math"/>
            </a:endParaRPr>
          </a:p>
          <a:p>
            <a:pPr marL="0" indent="0">
              <a:buNone/>
            </a:pPr>
            <a:endParaRPr lang="pt-BR" sz="2000" dirty="0">
              <a:ea typeface="Cambria Math"/>
            </a:endParaRPr>
          </a:p>
          <a:p>
            <a:pPr marL="0" indent="0">
              <a:buNone/>
            </a:pPr>
            <a:endParaRPr lang="pt-BR" sz="2000" b="0" dirty="0" smtClean="0">
              <a:ea typeface="Cambria Math"/>
            </a:endParaRPr>
          </a:p>
          <a:p>
            <a:pPr marL="0" indent="0">
              <a:buNone/>
            </a:pPr>
            <a:endParaRPr lang="pt-BR" sz="2000" dirty="0" smtClean="0">
              <a:ea typeface="Cambria Math"/>
            </a:endParaRPr>
          </a:p>
          <a:p>
            <a:pPr marL="0" indent="0">
              <a:buNone/>
            </a:pPr>
            <a:endParaRPr lang="pt-BR" sz="2000" b="0" dirty="0" smtClean="0">
              <a:ea typeface="Cambria Math"/>
            </a:endParaRPr>
          </a:p>
          <a:p>
            <a:pPr marL="0" indent="0">
              <a:buNone/>
            </a:pPr>
            <a:endParaRPr lang="pt-BR" sz="2000" dirty="0" smtClean="0"/>
          </a:p>
        </p:txBody>
      </p:sp>
      <p:pic>
        <p:nvPicPr>
          <p:cNvPr id="1027" name="Picture 3" descr="D: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690688"/>
            <a:ext cx="38385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02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7238</TotalTime>
  <Words>2089</Words>
  <Application>Microsoft Office PowerPoint</Application>
  <PresentationFormat>Apresentação na tela (4:3)</PresentationFormat>
  <Paragraphs>250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Aula 2 – 2º Encontro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anacmartins@hotmail.com</dc:creator>
  <cp:lastModifiedBy>Usuario</cp:lastModifiedBy>
  <cp:revision>490</cp:revision>
  <dcterms:created xsi:type="dcterms:W3CDTF">2015-04-21T19:02:49Z</dcterms:created>
  <dcterms:modified xsi:type="dcterms:W3CDTF">2016-08-05T23:18:07Z</dcterms:modified>
</cp:coreProperties>
</file>