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60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3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934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642E0-B765-41EB-9ABA-7FB0BD7CA195}" type="datetimeFigureOut">
              <a:rPr lang="pt-BR" smtClean="0"/>
              <a:pPr/>
              <a:t>14/07/2016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3C75B-0BC9-4C39-8261-28C0096542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2719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4DB449-754A-400D-AEEB-2E0657BF889F}" type="datetimeFigureOut">
              <a:rPr lang="pt-BR" smtClean="0"/>
              <a:pPr/>
              <a:t>14/07/2016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770028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1756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70373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65450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52554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14/07/2016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67381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14/07/2016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00143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56588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8053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4278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8337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2727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14/07/2016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5870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14/07/2016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7152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14/07/2016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8796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8417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DB449-754A-400D-AEEB-2E0657BF889F}" type="datetimeFigureOut">
              <a:rPr lang="pt-BR" smtClean="0"/>
              <a:pPr/>
              <a:t>14/07/2016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7985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4DB449-754A-400D-AEEB-2E0657BF889F}" type="datetimeFigureOut">
              <a:rPr lang="pt-BR" smtClean="0"/>
              <a:pPr/>
              <a:t>14/07/2016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17AECDD-BB58-42FB-B4E7-D7BF8619F54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9294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Geometria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Aula 3, ciclo 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03555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124091"/>
            <a:ext cx="10396882" cy="672743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/>
              <a:t>Solução</a:t>
            </a:r>
            <a:endParaRPr lang="pt-BR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976" y="705394"/>
            <a:ext cx="5776127" cy="243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2738" y="176349"/>
            <a:ext cx="10396882" cy="711925"/>
          </a:xfrm>
        </p:spPr>
        <p:txBody>
          <a:bodyPr>
            <a:normAutofit/>
          </a:bodyPr>
          <a:lstStyle/>
          <a:p>
            <a:r>
              <a:rPr lang="pt-BR" sz="2200" dirty="0" smtClean="0"/>
              <a:t>Solução</a:t>
            </a:r>
            <a:endParaRPr lang="pt-BR" sz="2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640078" y="809890"/>
            <a:ext cx="1030659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	</a:t>
            </a:r>
            <a:r>
              <a:rPr lang="pt-BR" sz="2400" dirty="0" smtClean="0"/>
              <a:t> </a:t>
            </a:r>
            <a:r>
              <a:rPr lang="pt-BR" sz="2200" dirty="0" smtClean="0"/>
              <a:t>Usando o lado L de um dos quadradinhos do quadriculado como unidade de comprimento, a contagem direta na figura nos dá as áreas e perímetros dos polígonos, conforme a tabela abaixo.</a:t>
            </a:r>
            <a:endParaRPr lang="pt-BR" sz="2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1157" y="1933297"/>
            <a:ext cx="4766856" cy="151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740226" y="3496483"/>
            <a:ext cx="103065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	 Deste modo, a correspondência que associa a cada polígono um par ordenado no plano cartesiano é I → (20, 25), II → (20, 22) e III → (30, 18). Os pontos correspondentes a I e II têm a mesma abscissa (perímetro) logo estão na mesma reta vertical no plano cartesiano</a:t>
            </a:r>
          </a:p>
          <a:p>
            <a:pPr algn="just"/>
            <a:r>
              <a:rPr lang="pt-BR" sz="2200" dirty="0" smtClean="0"/>
              <a:t>	Chegamos então a resposta:  </a:t>
            </a:r>
            <a:r>
              <a:rPr lang="pt-BR" sz="2200" dirty="0" smtClean="0">
                <a:solidFill>
                  <a:srgbClr val="FF0000"/>
                </a:solidFill>
              </a:rPr>
              <a:t>(e) I → C, II → A, III → B </a:t>
            </a:r>
          </a:p>
          <a:p>
            <a:pPr algn="just"/>
            <a:endParaRPr lang="pt-BR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53589" y="287379"/>
            <a:ext cx="10058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	 Exemplo 3: (OBMEP 2006 – N1Q1 – 2a fase) </a:t>
            </a:r>
            <a:r>
              <a:rPr lang="pt-BR" sz="2200" dirty="0" err="1" smtClean="0"/>
              <a:t>Miguilim</a:t>
            </a:r>
            <a:r>
              <a:rPr lang="pt-BR" sz="2200" dirty="0" smtClean="0"/>
              <a:t> brinca com dois triângulos iguais cujos lados medem 3 cm, 4 cm e 6 cm. Ele forma figuras planas unindo um lado de um triângulo com um lado do outro, sem que um triângulo fique sobre o outro. Abaixo vemos duas das figuras que ele fez.</a:t>
            </a:r>
          </a:p>
          <a:p>
            <a:pPr algn="just"/>
            <a:endParaRPr lang="pt-BR" sz="2200" dirty="0" smtClean="0"/>
          </a:p>
          <a:p>
            <a:pPr algn="just"/>
            <a:endParaRPr lang="pt-BR" sz="2200" dirty="0" smtClean="0"/>
          </a:p>
          <a:p>
            <a:pPr algn="just"/>
            <a:endParaRPr lang="pt-BR" sz="2200" dirty="0" smtClean="0"/>
          </a:p>
          <a:p>
            <a:pPr algn="just"/>
            <a:endParaRPr lang="pt-BR" sz="2200" dirty="0" smtClean="0"/>
          </a:p>
          <a:p>
            <a:pPr algn="just"/>
            <a:endParaRPr lang="pt-BR" sz="2200" dirty="0" smtClean="0"/>
          </a:p>
          <a:p>
            <a:pPr algn="just"/>
            <a:endParaRPr lang="pt-BR" sz="2200" dirty="0" smtClean="0"/>
          </a:p>
          <a:p>
            <a:pPr algn="just">
              <a:buFont typeface="Wingdings" pitchFamily="2" charset="2"/>
              <a:buChar char="Ø"/>
            </a:pPr>
            <a:r>
              <a:rPr lang="pt-BR" sz="2200" dirty="0" smtClean="0"/>
              <a:t>(A) Quais os comprimentos dos lados que foram unidos nas Figuras I e II? 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200" dirty="0" smtClean="0"/>
              <a:t>(B) Calcule os perímetros das Figuras I e II. 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200" dirty="0" smtClean="0"/>
              <a:t>(C) Qual o menor perímetro de uma figura que </a:t>
            </a:r>
            <a:r>
              <a:rPr lang="pt-BR" sz="2200" dirty="0" err="1" smtClean="0"/>
              <a:t>Miguilim</a:t>
            </a:r>
            <a:r>
              <a:rPr lang="pt-BR" sz="2200" dirty="0" smtClean="0"/>
              <a:t> pode formar? Desenhe duas figuras que ele pode formar com este perímetro. </a:t>
            </a:r>
            <a:endParaRPr lang="pt-BR" sz="2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216" y="1901871"/>
            <a:ext cx="6053069" cy="148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2738" y="71845"/>
            <a:ext cx="10396882" cy="711925"/>
          </a:xfrm>
        </p:spPr>
        <p:txBody>
          <a:bodyPr>
            <a:normAutofit/>
          </a:bodyPr>
          <a:lstStyle/>
          <a:p>
            <a:r>
              <a:rPr lang="pt-BR" sz="2200" dirty="0" smtClean="0"/>
              <a:t>Solução</a:t>
            </a:r>
            <a:endParaRPr lang="pt-BR" sz="2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40078" y="718449"/>
            <a:ext cx="1030659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(A) Na Figura I, verificamos que as medidas de dois lados que não foram unidos são 4 cm e 6 cm. Como os dois lados unidos são do mesmo tamanho, eles não podem medir nem 4 cm nem 6 cm, logo medem 3 cm. </a:t>
            </a:r>
          </a:p>
          <a:p>
            <a:pPr algn="just"/>
            <a:r>
              <a:rPr lang="pt-BR" sz="2200" dirty="0" smtClean="0"/>
              <a:t>Na Figura II, nota-se que ele uniu o lado de 6 cm do triângulo de baixo com o lado de 3 cm do de cima, já que o lado de 4 cm está livre e o outro lado mostra-se bem maior que o que foi unido.</a:t>
            </a:r>
          </a:p>
          <a:p>
            <a:pPr algn="just"/>
            <a:endParaRPr lang="pt-BR" sz="22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6914" y="3018724"/>
            <a:ext cx="9228977" cy="225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40078" y="640071"/>
            <a:ext cx="1030659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(B) Os lados de medida 3 cm não fazem parte do perímetro da Figura I. Logo o perímetro da Figura I é igual a 2 · (4 + 6) = 20 cm.</a:t>
            </a:r>
          </a:p>
          <a:p>
            <a:pPr algn="just"/>
            <a:r>
              <a:rPr lang="pt-BR" sz="2200" dirty="0" smtClean="0"/>
              <a:t>O lado de 3 cm de um triângulo e um pedaço de 3 cm do lado de 6 cm do outro triângulo não fazem parte do perímetro da Figura II. Logo, o perímetro da Figura II é igual a 6 + 4 + 3 + 4 + (6 − 3) = 20 cm.</a:t>
            </a:r>
            <a:endParaRPr lang="pt-BR" sz="2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4475" y="2978332"/>
            <a:ext cx="8860268" cy="216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40078" y="640071"/>
            <a:ext cx="1030659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(C) O perímetro de uma figura obtida quando se unem lados dos dois triângulos é igual à soma dos perímetros dos dois triângulos menos duas vezes o comprimento do menor dos lados que foram unidos. Assim, o perímetro da figura é o menor possível quando unirmos os dois lados de 6 cm; neste caso o perímetro é igual a 2 · (3 + 4 + 6) − 2 · 6 = 14 cm. As duas figuras abaixo têm perímetro mínimo.</a:t>
            </a:r>
            <a:endParaRPr lang="pt-BR" sz="22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3823" y="2901724"/>
            <a:ext cx="72390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 área de um triângulo retângulo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79266" y="3500836"/>
            <a:ext cx="103065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	Um triângulo retângulo de base b e de altura h é a metade de um retângulo de base b e de altura h. Como a área de um retângulo é igual ao produto da base pela altura, segue que a área de um triângulo retângulo é igual a metade da base vezes a altura, ou seja, a área do triângulo retângulo de base b e altura h é dada pela expressão </a:t>
            </a:r>
            <a:r>
              <a:rPr lang="pt-BR" sz="2200" dirty="0" smtClean="0">
                <a:solidFill>
                  <a:srgbClr val="FF0000"/>
                </a:solidFill>
              </a:rPr>
              <a:t>b.h/2</a:t>
            </a:r>
            <a:r>
              <a:rPr lang="pt-BR" sz="2200" dirty="0" smtClean="0"/>
              <a:t> .</a:t>
            </a:r>
            <a:endParaRPr lang="pt-BR" sz="22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9790" y="1571489"/>
            <a:ext cx="5876381" cy="185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Área do paralelogramo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66203" y="1645910"/>
            <a:ext cx="103065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	</a:t>
            </a:r>
            <a:r>
              <a:rPr lang="pt-BR" sz="2400" dirty="0" smtClean="0"/>
              <a:t> </a:t>
            </a:r>
            <a:r>
              <a:rPr lang="pt-BR" sz="2200" dirty="0" smtClean="0"/>
              <a:t>Sabemos que um paralelogramo é um quadrilátero com pares de lados opostos paralelos e de mesmo comprimento. A distância h entre dois lados opostos de um paralelogramo é chamada de altura em relação a estes lados, enquanto que estes dois lados são chamados de bases do paralelogramo.</a:t>
            </a:r>
            <a:endParaRPr lang="pt-BR" sz="2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6172" y="3305855"/>
            <a:ext cx="5557016" cy="214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53140" y="404940"/>
            <a:ext cx="103065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	 Um paralelogramo de base b e altura h pode ser transformado, sem alterar a sua área, em um retângulo também de base b e altura h. Como a área do retângulo é b.h, vemos que a área do paralelogramo também é dada por este produto </a:t>
            </a:r>
            <a:r>
              <a:rPr lang="pt-BR" sz="2200" dirty="0" smtClean="0">
                <a:solidFill>
                  <a:srgbClr val="FF0000"/>
                </a:solidFill>
              </a:rPr>
              <a:t>b.h</a:t>
            </a:r>
            <a:endParaRPr lang="pt-BR" sz="2200" dirty="0">
              <a:solidFill>
                <a:srgbClr val="FF000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2754" y="1777275"/>
            <a:ext cx="6374674" cy="345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53140" y="248184"/>
            <a:ext cx="103065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	</a:t>
            </a:r>
            <a:r>
              <a:rPr lang="pt-BR" sz="2200" dirty="0" smtClean="0">
                <a:solidFill>
                  <a:srgbClr val="FF0000"/>
                </a:solidFill>
              </a:rPr>
              <a:t>Assim, para quaisquer paralelogramos e retângulos, suas áreas são calculadas pela mesma expressão “base vezes altura”.</a:t>
            </a:r>
          </a:p>
          <a:p>
            <a:pPr algn="just"/>
            <a:endParaRPr lang="pt-BR" sz="2200" dirty="0" smtClean="0"/>
          </a:p>
          <a:p>
            <a:pPr algn="just"/>
            <a:r>
              <a:rPr lang="pt-BR" sz="2200" dirty="0" smtClean="0"/>
              <a:t>	</a:t>
            </a:r>
            <a:r>
              <a:rPr lang="pt-BR" sz="2200" dirty="0" err="1" smtClean="0">
                <a:solidFill>
                  <a:srgbClr val="FF0000"/>
                </a:solidFill>
              </a:rPr>
              <a:t>Obs</a:t>
            </a:r>
            <a:r>
              <a:rPr lang="pt-BR" sz="2200" dirty="0" smtClean="0">
                <a:solidFill>
                  <a:srgbClr val="FF0000"/>
                </a:solidFill>
              </a:rPr>
              <a:t>: </a:t>
            </a:r>
            <a:r>
              <a:rPr lang="pt-BR" sz="2200" dirty="0" smtClean="0"/>
              <a:t>Como a área de um paralelogramo é o produto da base vezes a altura, todos os paralelogramos de mesma base e mesma altura possuem áreas iguais. A figura a seguir ilustra, então, um retângulo e um paralelogramo com áreas iguais. </a:t>
            </a:r>
            <a:endParaRPr lang="pt-BR" sz="2200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7946" y="2707004"/>
            <a:ext cx="5058591" cy="237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>
                <a:cs typeface="Arial" pitchFamily="34" charset="0"/>
              </a:rPr>
              <a:t>Conceito e áreas do quadrado e do retângulo</a:t>
            </a:r>
            <a:endParaRPr lang="pt-BR" sz="4000" dirty="0"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05840" y="1867989"/>
            <a:ext cx="10058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	Dada uma figura no plano, vamos definir a área desta figura como o resultado da comparação da figura dada com uma certa unidade de medida. No caso do conceito de área de figuras planas, a unidade de medida utilizada é um quadrado de lado 1 (uma unidade de comprimento). Assim um quadrado de lado 1 tem, por definição, uma unidade de área. </a:t>
            </a:r>
            <a:endParaRPr lang="pt-BR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Área de um triângulo qualquer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53140" y="1920230"/>
            <a:ext cx="103065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	Considere um triângulo qualquer ABC. Seja b o comprimento do seu lado AC. A altura do triângulo em relação a base AC é o segmento que passa pelo vértice B e é perpendicular a reta AC. Chamaremos de h o comprimento desta altura.</a:t>
            </a:r>
            <a:endParaRPr lang="pt-BR" sz="2200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1275" y="3142571"/>
            <a:ext cx="4535263" cy="226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87825" y="287373"/>
            <a:ext cx="1030659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	Nas figuras a seguir vemos que com duas cópias de um triângulo de base b e altura h podemos montar um paralelogramo de base b e altura h. </a:t>
            </a:r>
          </a:p>
          <a:p>
            <a:pPr algn="just"/>
            <a:r>
              <a:rPr lang="pt-BR" sz="2200" dirty="0" smtClean="0"/>
              <a:t>	Assim o paralelogramo tem o dobro da área do triângulo. Como a área do paralelogramo é “base vezes altura”, a área do triângulo deve ser “base vezes altura dividido por dois”, uma vez que o triângulo tem metade da área do paralelogramo. </a:t>
            </a:r>
          </a:p>
          <a:p>
            <a:pPr algn="just"/>
            <a:endParaRPr lang="pt-BR" sz="2200" dirty="0" smtClean="0"/>
          </a:p>
          <a:p>
            <a:pPr algn="just"/>
            <a:endParaRPr lang="pt-BR" sz="2200" dirty="0" smtClean="0"/>
          </a:p>
          <a:p>
            <a:pPr algn="just"/>
            <a:endParaRPr lang="pt-BR" sz="2200" dirty="0" smtClean="0"/>
          </a:p>
          <a:p>
            <a:pPr algn="just"/>
            <a:endParaRPr lang="pt-BR" sz="2200" dirty="0" smtClean="0"/>
          </a:p>
          <a:p>
            <a:pPr algn="just"/>
            <a:endParaRPr lang="pt-BR" sz="2200" dirty="0" smtClean="0"/>
          </a:p>
          <a:p>
            <a:pPr algn="just"/>
            <a:endParaRPr lang="pt-BR" sz="2200" dirty="0" smtClean="0"/>
          </a:p>
          <a:p>
            <a:pPr algn="just"/>
            <a:endParaRPr lang="pt-BR" sz="2200" dirty="0" smtClean="0"/>
          </a:p>
          <a:p>
            <a:pPr algn="just"/>
            <a:endParaRPr lang="pt-BR" sz="2200" dirty="0" smtClean="0"/>
          </a:p>
          <a:p>
            <a:pPr algn="just"/>
            <a:endParaRPr lang="pt-BR" sz="2200" dirty="0" smtClean="0"/>
          </a:p>
          <a:p>
            <a:pPr algn="just"/>
            <a:r>
              <a:rPr lang="pt-BR" sz="2200" dirty="0" smtClean="0"/>
              <a:t>	Deste modo, a área do triângulo de base b e altura h é </a:t>
            </a:r>
            <a:r>
              <a:rPr lang="pt-BR" sz="2200" dirty="0" smtClean="0">
                <a:solidFill>
                  <a:srgbClr val="FF0000"/>
                </a:solidFill>
              </a:rPr>
              <a:t>b · h / 2 </a:t>
            </a:r>
            <a:r>
              <a:rPr lang="pt-BR" sz="2200" dirty="0" smtClean="0"/>
              <a:t>.</a:t>
            </a:r>
            <a:endParaRPr lang="pt-BR" sz="2200" dirty="0">
              <a:solidFill>
                <a:srgbClr val="FF0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1804" y="2586582"/>
            <a:ext cx="7489000" cy="233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A área do trapézio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48637" y="1685099"/>
            <a:ext cx="103065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	Considere um trapézio de lados paralelos de comprimentos b e B. Estes lados são chamados de bases do trapézio e um segmento perpendicular a estas bases é chamado de altura do trapézio.</a:t>
            </a:r>
          </a:p>
          <a:p>
            <a:pPr algn="just"/>
            <a:r>
              <a:rPr lang="pt-BR" sz="2400" dirty="0" smtClean="0"/>
              <a:t>	</a:t>
            </a:r>
            <a:endParaRPr lang="pt-BR" sz="2200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9983" y="2943089"/>
            <a:ext cx="3841160" cy="237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96385" y="365760"/>
            <a:ext cx="1030659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	</a:t>
            </a:r>
            <a:r>
              <a:rPr lang="pt-BR" sz="2200" dirty="0" smtClean="0"/>
              <a:t>Duas cópias do trapézio de bases b e B e de altura h pode-se construir um paralelogramo de base b + B e de atura h. Por isto, a área do trapézio de bases b e B e altura h é a metade da área do paralelogramo de base b + B e altura h. </a:t>
            </a:r>
          </a:p>
          <a:p>
            <a:pPr algn="just"/>
            <a:endParaRPr lang="pt-BR" sz="2200" dirty="0" smtClean="0"/>
          </a:p>
          <a:p>
            <a:pPr algn="just"/>
            <a:endParaRPr lang="pt-BR" sz="2200" dirty="0" smtClean="0"/>
          </a:p>
          <a:p>
            <a:pPr algn="just"/>
            <a:endParaRPr lang="pt-BR" sz="2200" dirty="0" smtClean="0"/>
          </a:p>
          <a:p>
            <a:pPr algn="just"/>
            <a:endParaRPr lang="pt-BR" sz="2200" dirty="0" smtClean="0"/>
          </a:p>
          <a:p>
            <a:pPr algn="just"/>
            <a:endParaRPr lang="pt-BR" sz="2200" dirty="0" smtClean="0"/>
          </a:p>
          <a:p>
            <a:pPr algn="just"/>
            <a:endParaRPr lang="pt-BR" sz="2200" dirty="0" smtClean="0"/>
          </a:p>
          <a:p>
            <a:pPr algn="just"/>
            <a:endParaRPr lang="pt-BR" sz="2200" dirty="0" smtClean="0"/>
          </a:p>
          <a:p>
            <a:pPr algn="just"/>
            <a:endParaRPr lang="pt-BR" sz="2200" dirty="0" smtClean="0"/>
          </a:p>
          <a:p>
            <a:pPr algn="just"/>
            <a:endParaRPr lang="pt-BR" sz="2200" dirty="0" smtClean="0"/>
          </a:p>
          <a:p>
            <a:pPr algn="just"/>
            <a:endParaRPr lang="pt-BR" sz="2200" dirty="0" smtClean="0"/>
          </a:p>
          <a:p>
            <a:pPr algn="ctr"/>
            <a:r>
              <a:rPr lang="pt-BR" sz="2200" dirty="0" smtClean="0"/>
              <a:t>	Logo a área deste trapézio é dada por </a:t>
            </a:r>
            <a:r>
              <a:rPr lang="pt-BR" sz="2200" dirty="0" smtClean="0">
                <a:solidFill>
                  <a:srgbClr val="FF0000"/>
                </a:solidFill>
              </a:rPr>
              <a:t>(b + B)h / 2</a:t>
            </a:r>
            <a:r>
              <a:rPr lang="pt-BR" sz="2200" dirty="0" smtClean="0"/>
              <a:t> .</a:t>
            </a:r>
          </a:p>
          <a:p>
            <a:pPr algn="ctr"/>
            <a:r>
              <a:rPr lang="pt-BR" sz="2200" dirty="0" smtClean="0"/>
              <a:t>	E  podemos ler como “base maior vezes base menor dividido por dois”</a:t>
            </a:r>
          </a:p>
          <a:p>
            <a:pPr algn="just"/>
            <a:endParaRPr lang="pt-BR" sz="2200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768" y="1867988"/>
            <a:ext cx="9386067" cy="239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57197" y="1711234"/>
            <a:ext cx="103065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	Decompondo em figuras geométricas mais simples, calcule a área de cada uma das seguintes figuras desenhadas em uma malha de quadrados de lado 1. </a:t>
            </a:r>
            <a:endParaRPr lang="pt-BR" sz="2200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8860" y="2539775"/>
            <a:ext cx="6096136" cy="290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124091"/>
            <a:ext cx="10396882" cy="672743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/>
              <a:t>Solução</a:t>
            </a:r>
            <a:endParaRPr lang="pt-BR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02" y="841604"/>
            <a:ext cx="4812335" cy="229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2738" y="71845"/>
            <a:ext cx="10396882" cy="711925"/>
          </a:xfrm>
        </p:spPr>
        <p:txBody>
          <a:bodyPr>
            <a:normAutofit/>
          </a:bodyPr>
          <a:lstStyle/>
          <a:p>
            <a:r>
              <a:rPr lang="pt-BR" sz="2200" dirty="0" smtClean="0"/>
              <a:t>Solução</a:t>
            </a:r>
            <a:endParaRPr lang="pt-BR" sz="2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40078" y="718449"/>
            <a:ext cx="10306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Na figura a seguir, apresentamos uma possível decomposição das figuras dadas em triângulos, retângulos e trapézios. </a:t>
            </a:r>
            <a:endParaRPr lang="pt-BR" sz="2200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335" y="1658978"/>
            <a:ext cx="5219526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5917474" y="1985554"/>
            <a:ext cx="555171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A figura da esquerda está decomposta em um retângulo A de lados 3 e 4; um triângulo retângulo B de catetos 6 e 4 e um trapézio C de bases 2 e 3 e de altura 2. Portanto, as áreas são:</a:t>
            </a:r>
            <a:endParaRPr lang="pt-BR" sz="2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692331" y="4075610"/>
            <a:ext cx="10698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Área (A) = 3 · 4 = 12,</a:t>
            </a:r>
          </a:p>
          <a:p>
            <a:r>
              <a:rPr lang="pt-BR" sz="2200" dirty="0" smtClean="0"/>
              <a:t>Área (B) = 6 · 4 / 2 = 12 e</a:t>
            </a:r>
          </a:p>
          <a:p>
            <a:r>
              <a:rPr lang="pt-BR" sz="2200" dirty="0" smtClean="0"/>
              <a:t>Área (C) = (2 + 3) · 2 /2 = 5. </a:t>
            </a:r>
          </a:p>
          <a:p>
            <a:r>
              <a:rPr lang="pt-BR" sz="2200" dirty="0" smtClean="0"/>
              <a:t>Deste modo, a área da figura da esquerda é </a:t>
            </a:r>
            <a:r>
              <a:rPr lang="pt-BR" sz="2200" dirty="0" smtClean="0">
                <a:solidFill>
                  <a:srgbClr val="FF0000"/>
                </a:solidFill>
              </a:rPr>
              <a:t>12 + 12 + 5 = 29.</a:t>
            </a:r>
            <a:endParaRPr lang="pt-BR" sz="2200" dirty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09897" y="3631474"/>
            <a:ext cx="2207623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72738" y="71845"/>
            <a:ext cx="10396882" cy="711925"/>
          </a:xfrm>
        </p:spPr>
        <p:txBody>
          <a:bodyPr>
            <a:normAutofit/>
          </a:bodyPr>
          <a:lstStyle/>
          <a:p>
            <a:r>
              <a:rPr lang="pt-BR" sz="2200" dirty="0" smtClean="0"/>
              <a:t>Solução</a:t>
            </a:r>
            <a:endParaRPr lang="pt-BR" sz="2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40078" y="718449"/>
            <a:ext cx="10306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Na figura a seguir, apresentamos uma possível decomposição das figuras dadas em triângulos, retângulos e trapézios. </a:t>
            </a:r>
            <a:endParaRPr lang="pt-BR" sz="2200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335" y="1658978"/>
            <a:ext cx="5219526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5917474" y="1985554"/>
            <a:ext cx="555171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A figura da direita está decomposta em um triângulo retângulo D de catetos 2 e 5; um trapézio E de bases 2 e 5 e de altura 3; e um trapézio F de bases 2 e 4 e de altura 2. As áreas destas figuras são:</a:t>
            </a:r>
            <a:endParaRPr lang="pt-BR" sz="2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692331" y="4075610"/>
            <a:ext cx="10698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smtClean="0"/>
              <a:t>Área (D) = 2 · 5 / 2 = 5,</a:t>
            </a:r>
          </a:p>
          <a:p>
            <a:r>
              <a:rPr lang="pt-BR" sz="2200" dirty="0" smtClean="0"/>
              <a:t>Área (E) = (2 + 5) · 3 / 2 = 10, 5 e </a:t>
            </a:r>
          </a:p>
          <a:p>
            <a:r>
              <a:rPr lang="pt-BR" sz="2200" dirty="0" smtClean="0"/>
              <a:t>Área (F) = (2 + 4) · 2 /2 = 6. </a:t>
            </a:r>
          </a:p>
          <a:p>
            <a:r>
              <a:rPr lang="pt-BR" sz="2200" dirty="0" smtClean="0"/>
              <a:t>Portanto, a área da figura da direita é igual a </a:t>
            </a:r>
            <a:r>
              <a:rPr lang="pt-BR" sz="2200" dirty="0" smtClean="0">
                <a:solidFill>
                  <a:srgbClr val="FF0000"/>
                </a:solidFill>
              </a:rPr>
              <a:t>5 + 10, 5 + 6 = 21, 5. </a:t>
            </a:r>
            <a:endParaRPr lang="pt-BR" sz="2200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553097" y="3631474"/>
            <a:ext cx="2207623" cy="27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18457" y="378823"/>
            <a:ext cx="104110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	Por definição o quadrado de lado 1 tem uma unidade de área. Como o quadrado de lado 2 pode ser dividido em 4 quadrados de lado 1, dizemos que o quadrado de lado 2 tem área igual a 4. Do mesmo modo, como o quadrado de lado 3 pode ser dividido em 9 quadrados de lado 1, dizemos que o quadrado de lado 3 tem área igual a 9. </a:t>
            </a:r>
            <a:endParaRPr lang="pt-BR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2995" y="1964055"/>
            <a:ext cx="5077233" cy="215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831669" y="4110446"/>
            <a:ext cx="104110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	Generalizando, se um quadrado tem lado n, em que n é um número inteiro positivo, então sua área é igual a </a:t>
            </a:r>
            <a:r>
              <a:rPr lang="pt-BR" sz="2200" dirty="0" err="1" smtClean="0">
                <a:solidFill>
                  <a:srgbClr val="FF0000"/>
                </a:solidFill>
              </a:rPr>
              <a:t>n²</a:t>
            </a:r>
            <a:r>
              <a:rPr lang="pt-BR" sz="2200" dirty="0" smtClean="0"/>
              <a:t> , pois dentro deste quadrado cabem exatamente </a:t>
            </a:r>
            <a:r>
              <a:rPr lang="pt-BR" sz="2200" dirty="0" err="1" smtClean="0"/>
              <a:t>n²</a:t>
            </a:r>
            <a:r>
              <a:rPr lang="pt-BR" sz="2200" dirty="0" smtClean="0"/>
              <a:t> quadrados de lado 1.</a:t>
            </a:r>
            <a:endParaRPr lang="pt-BR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92331" y="1149532"/>
            <a:ext cx="104110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200" dirty="0" smtClean="0"/>
              <a:t>Figuras iguais possuem a mesma área. </a:t>
            </a:r>
          </a:p>
          <a:p>
            <a:pPr algn="just">
              <a:buFont typeface="Wingdings" pitchFamily="2" charset="2"/>
              <a:buChar char="Ø"/>
            </a:pPr>
            <a:endParaRPr lang="pt-BR" sz="2200" dirty="0" smtClean="0"/>
          </a:p>
          <a:p>
            <a:pPr algn="just">
              <a:buFont typeface="Wingdings" pitchFamily="2" charset="2"/>
              <a:buChar char="Ø"/>
            </a:pPr>
            <a:r>
              <a:rPr lang="pt-BR" sz="2200" dirty="0" smtClean="0"/>
              <a:t>Se uma figura está dividida em duas figuras disjuntas, então a soma das áreas dessas duas figuras menores é igual à área da figura total.</a:t>
            </a:r>
            <a:endParaRPr lang="pt-BR" sz="22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85801" y="241658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cs typeface="Arial" pitchFamily="34" charset="0"/>
              </a:rPr>
              <a:t>Algumas propriedades</a:t>
            </a:r>
            <a:endParaRPr lang="pt-BR" sz="4000" dirty="0"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201783" y="2769315"/>
            <a:ext cx="1280160" cy="156754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pt-BR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481943" y="2769315"/>
            <a:ext cx="2403566" cy="15806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pt-BR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5743303" y="2778024"/>
            <a:ext cx="3683726" cy="1567543"/>
            <a:chOff x="5743303" y="3731623"/>
            <a:chExt cx="3683726" cy="1567543"/>
          </a:xfrm>
        </p:grpSpPr>
        <p:sp>
          <p:nvSpPr>
            <p:cNvPr id="8" name="Retângulo 7"/>
            <p:cNvSpPr/>
            <p:nvPr/>
          </p:nvSpPr>
          <p:spPr>
            <a:xfrm>
              <a:off x="5743303" y="3731623"/>
              <a:ext cx="1280160" cy="156754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5747657" y="3731623"/>
              <a:ext cx="3679372" cy="15544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40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A+B</a:t>
              </a:r>
              <a:endParaRPr lang="pt-BR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888274" y="4506684"/>
            <a:ext cx="97579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Se  a área do retângulo azul é A e a do retângulo amarelo é B, como o retângulo verde é formado pela união dos retângulos azul e amarelo, podemos dizer que sua área é igual à A+B</a:t>
            </a:r>
            <a:endParaRPr lang="pt-BR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18457" y="156752"/>
            <a:ext cx="1041109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Vejamos agora como calcular a área de um retângulo. Por exemplo:</a:t>
            </a:r>
          </a:p>
          <a:p>
            <a:pPr lvl="1" algn="just">
              <a:buFont typeface="Wingdings" pitchFamily="2" charset="2"/>
              <a:buChar char="Ø"/>
            </a:pPr>
            <a:r>
              <a:rPr lang="pt-BR" sz="2200" dirty="0" smtClean="0"/>
              <a:t>O retângulo 1 × n deve ter área n, pois ele é formado por n quadrados unitários; </a:t>
            </a:r>
          </a:p>
          <a:p>
            <a:pPr lvl="1" algn="just">
              <a:buFont typeface="Wingdings" pitchFamily="2" charset="2"/>
              <a:buChar char="Ø"/>
            </a:pPr>
            <a:r>
              <a:rPr lang="pt-BR" sz="2200" dirty="0" smtClean="0"/>
              <a:t>O retângulo 2 × n é formado por dois retângulos 1 × n. Assim sua área é 2n.</a:t>
            </a:r>
          </a:p>
          <a:p>
            <a:pPr algn="just"/>
            <a:endParaRPr lang="pt-BR" sz="2200" dirty="0" smtClean="0"/>
          </a:p>
          <a:p>
            <a:pPr algn="just"/>
            <a:r>
              <a:rPr lang="pt-BR" sz="2200" dirty="0" smtClean="0"/>
              <a:t>Procedendo desta forma, chegamos no produto </a:t>
            </a:r>
            <a:r>
              <a:rPr lang="pt-BR" sz="2200" dirty="0" smtClean="0">
                <a:solidFill>
                  <a:srgbClr val="FF0000"/>
                </a:solidFill>
              </a:rPr>
              <a:t>n.m</a:t>
            </a:r>
            <a:r>
              <a:rPr lang="pt-BR" sz="2200" dirty="0" smtClean="0"/>
              <a:t> para a área do retângulo </a:t>
            </a:r>
            <a:r>
              <a:rPr lang="pt-BR" sz="2200" dirty="0" err="1" smtClean="0"/>
              <a:t>n×m</a:t>
            </a:r>
            <a:r>
              <a:rPr lang="pt-BR" sz="2200" dirty="0" smtClean="0"/>
              <a:t>.</a:t>
            </a:r>
            <a:endParaRPr lang="pt-BR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1798" y="2567528"/>
            <a:ext cx="1727687" cy="58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3909" y="3627525"/>
            <a:ext cx="1683891" cy="112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927462" y="2625630"/>
            <a:ext cx="33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896983" y="4019001"/>
            <a:ext cx="33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029097" y="4811481"/>
            <a:ext cx="33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994262" y="3182979"/>
            <a:ext cx="33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200400" y="2677881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Área : 1x3 = 3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143795" y="4005939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Área : 2x3 = 6</a:t>
            </a:r>
            <a:endParaRPr lang="pt-B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0425" y="2560313"/>
            <a:ext cx="2331388" cy="176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CaixaDeTexto 14"/>
          <p:cNvSpPr txBox="1"/>
          <p:nvPr/>
        </p:nvSpPr>
        <p:spPr>
          <a:xfrm>
            <a:off x="5569130" y="3178623"/>
            <a:ext cx="33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7040878" y="4336863"/>
            <a:ext cx="33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4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8512629" y="3235228"/>
            <a:ext cx="177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Área : 3x4 = 12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219303" y="4820194"/>
            <a:ext cx="7106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0000"/>
                </a:solidFill>
              </a:rPr>
              <a:t>Portanto, tanto para quadrados quanto para retângulos a área é dada pelo “produto da base pela altura”.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320036"/>
            <a:ext cx="10396882" cy="1151965"/>
          </a:xfrm>
        </p:spPr>
        <p:txBody>
          <a:bodyPr/>
          <a:lstStyle/>
          <a:p>
            <a:pPr algn="ctr"/>
            <a:r>
              <a:rPr lang="pt-BR" dirty="0" smtClean="0"/>
              <a:t>Perímetro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66205" y="1423844"/>
            <a:ext cx="104110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	O perímetro de um quadrilátero é a soma dos comprimentos dos seus quatro lados. Deste modo:</a:t>
            </a:r>
          </a:p>
          <a:p>
            <a:pPr lvl="1" algn="just">
              <a:buFont typeface="Wingdings" pitchFamily="2" charset="2"/>
              <a:buChar char="Ø"/>
            </a:pPr>
            <a:r>
              <a:rPr lang="pt-BR" sz="2200" dirty="0" smtClean="0"/>
              <a:t>Se um quadrado tem lado n, então seu perímetro é igual a </a:t>
            </a:r>
            <a:r>
              <a:rPr lang="pt-BR" sz="2200" dirty="0" smtClean="0">
                <a:solidFill>
                  <a:srgbClr val="FF0000"/>
                </a:solidFill>
              </a:rPr>
              <a:t>4n</a:t>
            </a:r>
            <a:r>
              <a:rPr lang="pt-BR" sz="2200" dirty="0" smtClean="0"/>
              <a:t>;</a:t>
            </a:r>
          </a:p>
          <a:p>
            <a:pPr lvl="1" algn="just">
              <a:buFont typeface="Wingdings" pitchFamily="2" charset="2"/>
              <a:buChar char="Ø"/>
            </a:pPr>
            <a:r>
              <a:rPr lang="pt-BR" sz="2200" dirty="0" smtClean="0"/>
              <a:t>Se um retângulo tem lados x e y, então o seu perímetro é igual a </a:t>
            </a:r>
            <a:r>
              <a:rPr lang="pt-BR" sz="2200" dirty="0" smtClean="0">
                <a:solidFill>
                  <a:srgbClr val="FF0000"/>
                </a:solidFill>
              </a:rPr>
              <a:t>2x+ 2y</a:t>
            </a:r>
            <a:r>
              <a:rPr lang="pt-BR" sz="2200" dirty="0" smtClean="0"/>
              <a:t>.</a:t>
            </a:r>
          </a:p>
          <a:p>
            <a:pPr algn="just"/>
            <a:endParaRPr lang="pt-BR" sz="2200" dirty="0" smtClean="0"/>
          </a:p>
          <a:p>
            <a:pPr algn="just"/>
            <a:r>
              <a:rPr lang="pt-BR" sz="2200" dirty="0" smtClean="0"/>
              <a:t>	A figura a seguir ilustra dois retângulos de mesma área, mas de perímetros diferentes. O retângulo 2 × 6 tem perímetro 16 enquanto que o retângulo 3 × 4 tem perímetro 14, apesar de estes dois retângulos possuírem áreas iguais a 12.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6639" y="4140928"/>
            <a:ext cx="4439495" cy="137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92777" y="261258"/>
            <a:ext cx="1005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	 Por outro lado, a figura a seguir ilustra dois retângulos com mesmo perímetro, mas de áreas diferentes. O retângulo 3 × 6 tem área 18 enquanto o retângulo 4 × 5 tem área 20, apesar de estes dois retângulos possuírem perímetros iguais a 18.</a:t>
            </a:r>
            <a:endParaRPr lang="pt-BR" sz="22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0856" y="1447796"/>
            <a:ext cx="5394688" cy="1752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1014549" y="3640183"/>
            <a:ext cx="1005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	</a:t>
            </a:r>
            <a:r>
              <a:rPr lang="pt-BR" sz="2200" dirty="0" smtClean="0">
                <a:solidFill>
                  <a:srgbClr val="FF0000"/>
                </a:solidFill>
              </a:rPr>
              <a:t> Portanto pelas próprias definições vemos que área e perímetro são grandezas de natureza diferentes e que não podem ser confundidas. A área mede a porção do plano que é ocupada pela figura e o perímetro mede o comprimento do seu contorno.</a:t>
            </a:r>
            <a:endParaRPr lang="pt-BR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424540"/>
            <a:ext cx="10396882" cy="1151965"/>
          </a:xfrm>
        </p:spPr>
        <p:txBody>
          <a:bodyPr/>
          <a:lstStyle/>
          <a:p>
            <a:pPr algn="ctr"/>
            <a:r>
              <a:rPr lang="pt-BR" dirty="0" smtClean="0"/>
              <a:t>Exemplos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966651" y="1463037"/>
            <a:ext cx="10058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	 Exemplo 1: (OBMEP 2007 – N2Q15 – 1a fase) A figura mostra três polígonos desenhados em uma folha quadriculada. Para cada um destes polígonos foi assinalado, no plano cartesiano à direita, o ponto cujas coordenadas horizontal e vertical são, respectivamente, seu perímetro e sua área.</a:t>
            </a:r>
            <a:endParaRPr lang="pt-BR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799" y="3082834"/>
            <a:ext cx="5776127" cy="243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92776" y="1854923"/>
            <a:ext cx="10058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/>
              <a:t>Qual é a correspondência correta entre os polígonos e os pontos? 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200" dirty="0" smtClean="0"/>
              <a:t>(a) I → C, II → B, III → A 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200" dirty="0" smtClean="0"/>
              <a:t>(b) I → B, II → A, III → C 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200" dirty="0" smtClean="0"/>
              <a:t>(c) I → A, II → C, III → B 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200" dirty="0" smtClean="0"/>
              <a:t>(d) I → A, II → B, III → C 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200" dirty="0" smtClean="0"/>
              <a:t>(e) I → C, II → A, III → B </a:t>
            </a:r>
            <a:endParaRPr lang="pt-BR" sz="2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268</TotalTime>
  <Words>858</Words>
  <Application>Microsoft Office PowerPoint</Application>
  <PresentationFormat>Personalizar</PresentationFormat>
  <Paragraphs>121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28" baseType="lpstr">
      <vt:lpstr>Evento Principal</vt:lpstr>
      <vt:lpstr>Geometria</vt:lpstr>
      <vt:lpstr>Conceito e áreas do quadrado e do retângulo</vt:lpstr>
      <vt:lpstr>Slide 3</vt:lpstr>
      <vt:lpstr>Algumas propriedades</vt:lpstr>
      <vt:lpstr>Slide 5</vt:lpstr>
      <vt:lpstr>Perímetro</vt:lpstr>
      <vt:lpstr>Slide 7</vt:lpstr>
      <vt:lpstr>Exemplos</vt:lpstr>
      <vt:lpstr>Slide 9</vt:lpstr>
      <vt:lpstr>Solução</vt:lpstr>
      <vt:lpstr>Solução</vt:lpstr>
      <vt:lpstr>Slide 12</vt:lpstr>
      <vt:lpstr>Solução</vt:lpstr>
      <vt:lpstr>Slide 14</vt:lpstr>
      <vt:lpstr>Slide 15</vt:lpstr>
      <vt:lpstr>A área de um triângulo retângulo</vt:lpstr>
      <vt:lpstr>Área do paralelogramo</vt:lpstr>
      <vt:lpstr>Slide 18</vt:lpstr>
      <vt:lpstr>Slide 19</vt:lpstr>
      <vt:lpstr>Área de um triângulo qualquer</vt:lpstr>
      <vt:lpstr>Slide 21</vt:lpstr>
      <vt:lpstr>A área do trapézio</vt:lpstr>
      <vt:lpstr>Slide 23</vt:lpstr>
      <vt:lpstr>Exemplo</vt:lpstr>
      <vt:lpstr>Solução</vt:lpstr>
      <vt:lpstr>Solução</vt:lpstr>
      <vt:lpstr>Solução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Contagem</dc:title>
  <dc:creator>Carolina</dc:creator>
  <cp:lastModifiedBy>tiago amorim</cp:lastModifiedBy>
  <cp:revision>33</cp:revision>
  <dcterms:created xsi:type="dcterms:W3CDTF">2016-07-07T15:43:12Z</dcterms:created>
  <dcterms:modified xsi:type="dcterms:W3CDTF">2016-07-14T20:09:20Z</dcterms:modified>
</cp:coreProperties>
</file>