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3" r:id="rId11"/>
    <p:sldId id="271" r:id="rId12"/>
    <p:sldId id="272" r:id="rId13"/>
    <p:sldId id="262" r:id="rId14"/>
    <p:sldId id="263" r:id="rId15"/>
    <p:sldId id="264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>
      <p:cViewPr varScale="1">
        <p:scale>
          <a:sx n="54" d="100"/>
          <a:sy n="54" d="100"/>
        </p:scale>
        <p:origin x="-115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7989A1-8AF7-4304-9B8D-1882E4E286F6}" type="datetimeFigureOut">
              <a:rPr lang="pt-BR" smtClean="0"/>
              <a:pPr/>
              <a:t>28/11/2016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3FDD7C-BE3D-4EB1-BE63-49020433B7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mep.org.br/docs/apostila1.pdf" TargetMode="External"/><Relationship Id="rId2" Type="http://schemas.openxmlformats.org/officeDocument/2006/relationships/hyperlink" Target="http://www.obmep.org.br/docs/aritmetica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rVGp617x0hC8WkPHtM3IjoOiiyJs-hH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atematica.obmep.org.br/index.php/modulo/ver?modulo=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0166" y="4038600"/>
            <a:ext cx="7339034" cy="1828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Primeiro encontro do sexto ciclo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Aritmética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da resolução:</a:t>
            </a:r>
            <a:endParaRPr lang="pt-BR" dirty="0"/>
          </a:p>
        </p:txBody>
      </p:sp>
      <p:pic>
        <p:nvPicPr>
          <p:cNvPr id="3074" name="Picture 2" descr="C:\Users\Maria Jose\Desktop\TRERS.download\imag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5"/>
            <a:ext cx="7224757" cy="541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 da resolução:</a:t>
            </a:r>
            <a:endParaRPr lang="pt-BR" dirty="0"/>
          </a:p>
        </p:txBody>
      </p:sp>
      <p:pic>
        <p:nvPicPr>
          <p:cNvPr id="2050" name="Picture 2" descr="C:\Users\MARIAJ~1\AppData\Local\Temp\Rar$DIa0.603\imag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400955" cy="555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 da resolução:</a:t>
            </a:r>
            <a:endParaRPr lang="pt-BR" dirty="0"/>
          </a:p>
        </p:txBody>
      </p:sp>
      <p:pic>
        <p:nvPicPr>
          <p:cNvPr id="1026" name="Picture 2" descr="C:\Users\MARIAJ~1\AppData\Local\Temp\Rar$DIa0.448\imag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34" y="928670"/>
            <a:ext cx="7510511" cy="563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6: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Exercício 15,página 104-IA:</a:t>
            </a: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a) Quais são os valores possíveis para mdc(7, b)? </a:t>
            </a:r>
          </a:p>
          <a:p>
            <a:pPr marL="514350" indent="-514350">
              <a:buNone/>
            </a:pPr>
            <a:r>
              <a:rPr lang="pt-BR" dirty="0" smtClean="0"/>
              <a:t>b) E para os valores de mdc(31, b)? </a:t>
            </a:r>
          </a:p>
          <a:p>
            <a:pPr marL="514350" indent="-514350">
              <a:buNone/>
            </a:pPr>
            <a:r>
              <a:rPr lang="pt-BR" dirty="0" smtClean="0"/>
              <a:t>c) Se p é um número primo, quais são os possíveis valores de mdc(p, b)?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7: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Banco de Questões 2010, nível 1, </a:t>
            </a:r>
            <a:r>
              <a:rPr lang="pt-BR" b="1" dirty="0" smtClean="0"/>
              <a:t>pr1oblema 14:</a:t>
            </a:r>
            <a:r>
              <a:rPr lang="pt-BR" dirty="0" smtClean="0"/>
              <a:t> </a:t>
            </a:r>
            <a:r>
              <a:rPr lang="pt-BR" dirty="0" smtClean="0"/>
              <a:t>O produto de dois números de dois algarismos cada é 1728. Se o máximo divisor comum deles é 12, quais são estes números?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8: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Exercício 24, página 110-IA: </a:t>
            </a:r>
            <a:r>
              <a:rPr lang="pt-BR" dirty="0" smtClean="0"/>
              <a:t>Determine o inteiro positivo n tal que os restos das divisões de 4933 e 4435 por n são respectivamente 37 e 19.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Apostilas: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1. Capítulo 3 secção 4, Apostila do PIC da OBMEP “Encontros de Aritmética”, L. Cadar. e F. Dutenhefner. (</a:t>
            </a:r>
            <a:r>
              <a:rPr lang="pt-BR" dirty="0" smtClean="0">
                <a:hlinkClick r:id="rId2"/>
              </a:rPr>
              <a:t>http://www.obmep.org.br/docs/aritmetica.pdf</a:t>
            </a:r>
            <a:r>
              <a:rPr lang="pt-BR" dirty="0" smtClean="0"/>
              <a:t>)</a:t>
            </a:r>
          </a:p>
          <a:p>
            <a:r>
              <a:rPr lang="pt-BR" dirty="0" smtClean="0"/>
              <a:t>2. Seção 3.3 e 3.8 da Apostila 1 da OBMEP, “Iniciação à Aritmética”, A. Hefez. (</a:t>
            </a:r>
            <a:r>
              <a:rPr lang="pt-BR" dirty="0" smtClean="0">
                <a:hlinkClick r:id="rId3"/>
              </a:rPr>
              <a:t>http://www.obmep.org.br/docs/apostila1.pdf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Link1:</a:t>
            </a:r>
            <a:r>
              <a:rPr lang="pt-BR" dirty="0" smtClean="0">
                <a:hlinkClick r:id="rId2"/>
              </a:rPr>
              <a:t>https://www.youtube.com/playlist?list=PLrVGp617x0hC8WkPHtM3IjoOiiyJs-hHh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Aritmética - Aula 9 - Divisores e MDC - Algoritmo de Euclides;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Aritmética - Aula 25 – mdc(a,b)mmc(a,b)=ab;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Aritmética - Aula 26 - mmc(ca,cb)= c mmc(a,b), mdc(ca,cb) = c mdc(a,b).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Link 2: </a:t>
            </a:r>
            <a:r>
              <a:rPr lang="pt-BR" dirty="0" smtClean="0">
                <a:hlinkClick r:id="rId2"/>
              </a:rPr>
              <a:t>http://matematica.obmep.org.br/index.php/modulo/ver?modulo=23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Máximo Divisor Comum;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Propriedades de MDC;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Exercícios de MDC.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1: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Lema de Euclides, página 66:</a:t>
            </a:r>
            <a:r>
              <a:rPr lang="pt-BR" dirty="0" smtClean="0"/>
              <a:t>Dados inteiros a e b, os divisores comuns de a e b são os mesmos que os divisores comuns de a e b − c.a, para todo número inteiro c fixado.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2: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Exercício 4, página 94- EA: </a:t>
            </a:r>
            <a:r>
              <a:rPr lang="pt-BR" dirty="0" smtClean="0"/>
              <a:t>Tente calcular o mdc(1203, 3099) usando uma fatoração simultânea e depois calcule este mdc usando a propriedade mdc(a, b) = mdc(a, b − a).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3: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Exercício 6, página 98-EA:</a:t>
            </a:r>
            <a:r>
              <a:rPr lang="pt-BR" dirty="0" smtClean="0"/>
              <a:t> Calcule mdc(162, 372).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4: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Problema 55,capítulo 3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smtClean="0"/>
              <a:t>Encontre mdc(2^100 -1,2^120-1)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 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b="1" dirty="0" smtClean="0"/>
              <a:t>Problema 3.43, página 70-IA:</a:t>
            </a:r>
            <a:r>
              <a:rPr lang="pt-BR" dirty="0" smtClean="0"/>
              <a:t> Determine mdc(a, b), mmc(a, b) e inteiros n e m tais que mdc(a, b) = a×n+b×m para os seguintes pares de números a e b. </a:t>
            </a:r>
          </a:p>
          <a:p>
            <a:pPr marL="514350" indent="-514350">
              <a:buNone/>
            </a:pPr>
            <a:r>
              <a:rPr lang="pt-BR" dirty="0" smtClean="0"/>
              <a:t>a) a = 728 e b = 1 496</a:t>
            </a:r>
          </a:p>
          <a:p>
            <a:pPr marL="514350" indent="-514350">
              <a:buNone/>
            </a:pPr>
            <a:r>
              <a:rPr lang="pt-BR" dirty="0" smtClean="0"/>
              <a:t>b) a = 108 e b = 294.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Letra a: a=728 e b=1496</a:t>
            </a:r>
          </a:p>
          <a:p>
            <a:r>
              <a:rPr lang="pt-BR" dirty="0" smtClean="0"/>
              <a:t>1°passo: fazer a divisão por </a:t>
            </a:r>
            <a:r>
              <a:rPr lang="pt-BR" dirty="0" err="1" smtClean="0"/>
              <a:t>euclides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         I2      I 18  I 5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--------------------------------------------------------------Q</a:t>
            </a:r>
          </a:p>
          <a:p>
            <a:pPr>
              <a:buNone/>
            </a:pPr>
            <a:r>
              <a:rPr lang="pt-BR" dirty="0" smtClean="0"/>
              <a:t>1496 I 728 I 40  I 8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--------------------------------------------------------------N</a:t>
            </a:r>
          </a:p>
          <a:p>
            <a:pPr>
              <a:buNone/>
            </a:pPr>
            <a:r>
              <a:rPr lang="pt-BR" dirty="0" smtClean="0"/>
              <a:t> 40    I 8      I 0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---------------------------------------------------------------R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2° passo: após fazer a divisão vamos escrever como cada resto foi achado: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0= 40 – 8x(5)</a:t>
            </a:r>
          </a:p>
          <a:p>
            <a:pPr>
              <a:buNone/>
            </a:pPr>
            <a:r>
              <a:rPr lang="pt-BR" dirty="0" smtClean="0"/>
              <a:t>8=728 – 40x(18)</a:t>
            </a:r>
          </a:p>
          <a:p>
            <a:pPr>
              <a:buNone/>
            </a:pPr>
            <a:r>
              <a:rPr lang="pt-BR" dirty="0" smtClean="0"/>
              <a:t>40=1496-728x(2)</a:t>
            </a:r>
          </a:p>
          <a:p>
            <a:r>
              <a:rPr lang="pt-BR" dirty="0" smtClean="0"/>
              <a:t>3° passo: para achar o mdc na forma: mdc=</a:t>
            </a:r>
            <a:r>
              <a:rPr lang="pt-BR" dirty="0" err="1" smtClean="0"/>
              <a:t>a×n</a:t>
            </a:r>
            <a:r>
              <a:rPr lang="pt-BR" dirty="0" smtClean="0"/>
              <a:t>+</a:t>
            </a:r>
            <a:r>
              <a:rPr lang="pt-BR" dirty="0" err="1" smtClean="0"/>
              <a:t>b×m</a:t>
            </a:r>
            <a:r>
              <a:rPr lang="pt-BR" dirty="0" smtClean="0"/>
              <a:t>, vamos utilizar o antepenúltimo resto, que nesse caso será 8.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4° passo: nesse passo, vamos substituindo os restos a partir do 8, abaixo ficará mais claro:</a:t>
            </a:r>
          </a:p>
          <a:p>
            <a:pPr>
              <a:buNone/>
            </a:pPr>
            <a:r>
              <a:rPr lang="pt-BR" dirty="0" smtClean="0"/>
              <a:t>8=728 – 40x(18)</a:t>
            </a:r>
          </a:p>
          <a:p>
            <a:pPr>
              <a:buNone/>
            </a:pPr>
            <a:r>
              <a:rPr lang="pt-BR" dirty="0" smtClean="0"/>
              <a:t>Vamos substituir o 40, que no nosso resto será 40= 1496-728x(2), e assim por diante:</a:t>
            </a:r>
          </a:p>
          <a:p>
            <a:pPr>
              <a:buNone/>
            </a:pPr>
            <a:r>
              <a:rPr lang="pt-BR" dirty="0" smtClean="0"/>
              <a:t>8=728 – 40x(18)</a:t>
            </a:r>
          </a:p>
          <a:p>
            <a:pPr>
              <a:buNone/>
            </a:pPr>
            <a:r>
              <a:rPr lang="pt-BR" dirty="0" smtClean="0"/>
              <a:t>8=728 – [ 1496 – 728x(2)] x (18)</a:t>
            </a:r>
          </a:p>
          <a:p>
            <a:pPr>
              <a:buNone/>
            </a:pPr>
            <a:r>
              <a:rPr lang="pt-BR" dirty="0" smtClean="0"/>
              <a:t>8= 728 – 1496x(18) + 728x(36)</a:t>
            </a:r>
          </a:p>
          <a:p>
            <a:pPr>
              <a:buNone/>
            </a:pPr>
            <a:r>
              <a:rPr lang="pt-BR" dirty="0" smtClean="0"/>
              <a:t>8=728x(37)</a:t>
            </a:r>
            <a:r>
              <a:rPr lang="pt-BR" dirty="0" smtClean="0"/>
              <a:t> </a:t>
            </a:r>
            <a:r>
              <a:rPr lang="pt-BR" dirty="0" smtClean="0"/>
              <a:t>– 1496X(18)</a:t>
            </a:r>
          </a:p>
          <a:p>
            <a:pPr>
              <a:buNone/>
            </a:pPr>
            <a:r>
              <a:rPr lang="pt-BR" dirty="0" smtClean="0"/>
              <a:t>8= 728x(37)+ 1496x(-18)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1617</TotalTime>
  <Words>618</Words>
  <Application>Microsoft Office PowerPoint</Application>
  <PresentationFormat>Apresentação na tela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Mediano</vt:lpstr>
      <vt:lpstr>Primeiro encontro do sexto ciclo </vt:lpstr>
      <vt:lpstr>Exercício 1:</vt:lpstr>
      <vt:lpstr>Exercício 2:</vt:lpstr>
      <vt:lpstr>Exercício 3:</vt:lpstr>
      <vt:lpstr>Exercício 4:</vt:lpstr>
      <vt:lpstr>Exercício 5:</vt:lpstr>
      <vt:lpstr>Passo a passo:</vt:lpstr>
      <vt:lpstr>Passo a passo:</vt:lpstr>
      <vt:lpstr>Passo a passo:</vt:lpstr>
      <vt:lpstr>Fotos da resolução:</vt:lpstr>
      <vt:lpstr>Foto da resolução:</vt:lpstr>
      <vt:lpstr>Foto da resolução:</vt:lpstr>
      <vt:lpstr>Exercício 6:</vt:lpstr>
      <vt:lpstr>Exercício 7:</vt:lpstr>
      <vt:lpstr>Exercício 8:</vt:lpstr>
      <vt:lpstr>Apostilas:</vt:lpstr>
      <vt:lpstr>Vídeos:</vt:lpstr>
      <vt:lpstr>Vídeos: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Primeiro encontro do sexto ciclo</dc:title>
  <dc:creator>Ana</dc:creator>
  <cp:lastModifiedBy>Maria Jose</cp:lastModifiedBy>
  <cp:revision>50</cp:revision>
  <dcterms:created xsi:type="dcterms:W3CDTF">2016-11-24T11:14:30Z</dcterms:created>
  <dcterms:modified xsi:type="dcterms:W3CDTF">2016-11-29T23:14:03Z</dcterms:modified>
</cp:coreProperties>
</file>