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80" r:id="rId4"/>
    <p:sldId id="263" r:id="rId5"/>
    <p:sldId id="281" r:id="rId6"/>
    <p:sldId id="275" r:id="rId7"/>
    <p:sldId id="276" r:id="rId8"/>
    <p:sldId id="283" r:id="rId9"/>
    <p:sldId id="285" r:id="rId10"/>
    <p:sldId id="287" r:id="rId11"/>
    <p:sldId id="28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to" initials="R" lastIdx="3" clrIdx="0">
    <p:extLst>
      <p:ext uri="{19B8F6BF-5375-455C-9EA6-DF929625EA0E}">
        <p15:presenceInfo xmlns:p15="http://schemas.microsoft.com/office/powerpoint/2012/main" xmlns="" userId="Rena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000" dirty="0" smtClean="0"/>
              <a:t>Contagem – Permutações </a:t>
            </a:r>
            <a:br>
              <a:rPr lang="pt-BR" sz="4000" dirty="0" smtClean="0"/>
            </a:br>
            <a:r>
              <a:rPr lang="pt-BR" sz="4000" dirty="0" smtClean="0"/>
              <a:t>e Combinações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RODOLFO SOARES TEIXEIRA</a:t>
            </a:r>
          </a:p>
          <a:p>
            <a:r>
              <a:rPr lang="pt-BR" sz="2400" dirty="0" smtClean="0"/>
              <a:t>OBMEP NA ESCOLA - 2016</a:t>
            </a:r>
            <a:endParaRPr lang="pt-BR" sz="2400" dirty="0"/>
          </a:p>
        </p:txBody>
      </p:sp>
      <p:pic>
        <p:nvPicPr>
          <p:cNvPr id="21506" name="Picture 2" descr="http://www.obmep.org.br/images/programas-01b.jpg"/>
          <p:cNvPicPr>
            <a:picLocks noChangeAspect="1" noChangeArrowheads="1"/>
          </p:cNvPicPr>
          <p:nvPr/>
        </p:nvPicPr>
        <p:blipFill>
          <a:blip r:embed="rId2"/>
          <a:srcRect l="8183" t="4554" r="9902" b="3029"/>
          <a:stretch>
            <a:fillRect/>
          </a:stretch>
        </p:blipFill>
        <p:spPr bwMode="auto">
          <a:xfrm>
            <a:off x="8660675" y="1567543"/>
            <a:ext cx="1188720" cy="862148"/>
          </a:xfrm>
          <a:prstGeom prst="rect">
            <a:avLst/>
          </a:prstGeom>
          <a:noFill/>
        </p:spPr>
      </p:pic>
      <p:pic>
        <p:nvPicPr>
          <p:cNvPr id="21508" name="Picture 4" descr="http://www.obmep.org.br/images/programas-05.jpg"/>
          <p:cNvPicPr>
            <a:picLocks noChangeAspect="1" noChangeArrowheads="1"/>
          </p:cNvPicPr>
          <p:nvPr/>
        </p:nvPicPr>
        <p:blipFill>
          <a:blip r:embed="rId3"/>
          <a:srcRect l="8549" t="21612" r="7859" b="17436"/>
          <a:stretch>
            <a:fillRect/>
          </a:stretch>
        </p:blipFill>
        <p:spPr bwMode="auto">
          <a:xfrm>
            <a:off x="2416629" y="1580605"/>
            <a:ext cx="1397725" cy="655184"/>
          </a:xfrm>
          <a:prstGeom prst="rect">
            <a:avLst/>
          </a:prstGeom>
          <a:noFill/>
        </p:spPr>
      </p:pic>
      <p:pic>
        <p:nvPicPr>
          <p:cNvPr id="6" name="Imagem 5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95405" y="4545874"/>
            <a:ext cx="744583" cy="666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14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Char char="ü"/>
            </a:pPr>
            <a:r>
              <a:rPr lang="pt-BR" b="1" dirty="0" smtClean="0"/>
              <a:t> </a:t>
            </a:r>
            <a:r>
              <a:rPr lang="pt-BR" b="1" dirty="0" smtClean="0"/>
              <a:t>Exercício</a:t>
            </a:r>
            <a:r>
              <a:rPr lang="pt-BR" b="1" dirty="0" smtClean="0"/>
              <a:t> 6: </a:t>
            </a:r>
            <a:r>
              <a:rPr lang="pt-BR" dirty="0" smtClean="0"/>
              <a:t>Estão marcados 10 pontos em uma reta e 11 pontos em outra reta paralela à primeira. Quantos</a:t>
            </a:r>
          </a:p>
          <a:p>
            <a:pPr marL="457200" indent="-457200" algn="just">
              <a:buAutoNum type="alphaLcParenR"/>
            </a:pPr>
            <a:r>
              <a:rPr lang="pt-BR" dirty="0" smtClean="0"/>
              <a:t>Triângulos;  </a:t>
            </a:r>
            <a:r>
              <a:rPr lang="pt-BR" b="1" dirty="0" smtClean="0"/>
              <a:t>Sol.: 10 . C</a:t>
            </a:r>
            <a:r>
              <a:rPr lang="pt-BR" b="1" baseline="-25000" dirty="0" smtClean="0"/>
              <a:t>11,2</a:t>
            </a:r>
            <a:r>
              <a:rPr lang="pt-BR" b="1" dirty="0" smtClean="0"/>
              <a:t> + 11 . C</a:t>
            </a:r>
            <a:r>
              <a:rPr lang="pt-BR" b="1" baseline="-25000" dirty="0" smtClean="0"/>
              <a:t>10,2</a:t>
            </a:r>
            <a:endParaRPr lang="pt-BR" dirty="0" smtClean="0"/>
          </a:p>
          <a:p>
            <a:pPr marL="457200" indent="-457200" algn="just">
              <a:buAutoNum type="alphaLcParenR"/>
            </a:pPr>
            <a:r>
              <a:rPr lang="pt-BR" dirty="0" smtClean="0"/>
              <a:t>Quadriláteros; </a:t>
            </a:r>
            <a:r>
              <a:rPr lang="pt-BR" b="1" dirty="0" smtClean="0"/>
              <a:t>Sol.: </a:t>
            </a:r>
            <a:r>
              <a:rPr lang="pt-BR" b="1" dirty="0" smtClean="0"/>
              <a:t>C</a:t>
            </a:r>
            <a:r>
              <a:rPr lang="pt-BR" b="1" baseline="-25000" dirty="0" smtClean="0"/>
              <a:t>10,2</a:t>
            </a:r>
            <a:r>
              <a:rPr lang="pt-BR" b="1" dirty="0" smtClean="0"/>
              <a:t> . C</a:t>
            </a:r>
            <a:r>
              <a:rPr lang="pt-BR" b="1" baseline="-25000" dirty="0" smtClean="0"/>
              <a:t>11,2 </a:t>
            </a:r>
            <a:r>
              <a:rPr lang="pt-BR" b="1" dirty="0" smtClean="0"/>
              <a:t> = 2475</a:t>
            </a:r>
            <a:endParaRPr lang="pt-BR" dirty="0" smtClean="0"/>
          </a:p>
          <a:p>
            <a:pPr marL="457200" indent="-457200" algn="just">
              <a:buNone/>
            </a:pPr>
            <a:r>
              <a:rPr lang="pt-BR" dirty="0" smtClean="0"/>
              <a:t>Podem ser formados com vértices nesses pontos?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b="1" dirty="0" smtClean="0"/>
              <a:t>Exercício 7:</a:t>
            </a:r>
            <a:r>
              <a:rPr lang="pt-BR" dirty="0" smtClean="0"/>
              <a:t> Uma turma tem 25 alunos. De quantas maneiras diferentes é possível escolher os grupos a seguir nessa turma?</a:t>
            </a:r>
          </a:p>
          <a:p>
            <a:pPr marL="457200" indent="-457200" algn="just">
              <a:buAutoNum type="alphaLcParenR"/>
            </a:pPr>
            <a:r>
              <a:rPr lang="pt-BR" dirty="0" smtClean="0"/>
              <a:t>Um monitor e o representante; </a:t>
            </a:r>
            <a:r>
              <a:rPr lang="pt-BR" b="1" dirty="0" smtClean="0"/>
              <a:t>Sol.: 25 x 24 = 600</a:t>
            </a:r>
            <a:endParaRPr lang="pt-BR" dirty="0" smtClean="0"/>
          </a:p>
          <a:p>
            <a:pPr marL="457200" indent="-457200" algn="just">
              <a:buAutoNum type="alphaLcParenR"/>
            </a:pPr>
            <a:r>
              <a:rPr lang="pt-BR" dirty="0" smtClean="0"/>
              <a:t> </a:t>
            </a:r>
            <a:r>
              <a:rPr lang="pt-BR" dirty="0" smtClean="0"/>
              <a:t>Dois monitores; </a:t>
            </a:r>
            <a:r>
              <a:rPr lang="pt-BR" b="1" dirty="0" smtClean="0"/>
              <a:t>Sol</a:t>
            </a:r>
            <a:r>
              <a:rPr lang="pt-BR" dirty="0" smtClean="0"/>
              <a:t>.: </a:t>
            </a:r>
            <a:r>
              <a:rPr lang="pt-BR" b="1" dirty="0" smtClean="0"/>
              <a:t>C</a:t>
            </a:r>
            <a:r>
              <a:rPr lang="pt-BR" b="1" baseline="-25000" dirty="0" smtClean="0"/>
              <a:t>25,2</a:t>
            </a:r>
            <a:r>
              <a:rPr lang="pt-BR" b="1" dirty="0" smtClean="0"/>
              <a:t> = 300</a:t>
            </a:r>
            <a:endParaRPr lang="pt-BR" dirty="0" smtClean="0"/>
          </a:p>
          <a:p>
            <a:pPr marL="457200" indent="-457200" algn="just">
              <a:buAutoNum type="alphaLcParenR"/>
            </a:pPr>
            <a:r>
              <a:rPr lang="pt-BR" dirty="0" smtClean="0"/>
              <a:t> </a:t>
            </a:r>
            <a:r>
              <a:rPr lang="pt-BR" dirty="0" smtClean="0"/>
              <a:t>Três monitores. </a:t>
            </a:r>
            <a:r>
              <a:rPr lang="pt-BR" b="1" dirty="0" smtClean="0"/>
              <a:t>Sol</a:t>
            </a:r>
            <a:r>
              <a:rPr lang="pt-BR" dirty="0" smtClean="0"/>
              <a:t>.: </a:t>
            </a:r>
            <a:r>
              <a:rPr lang="pt-BR" b="1" dirty="0" smtClean="0"/>
              <a:t>C</a:t>
            </a:r>
            <a:r>
              <a:rPr lang="pt-BR" b="1" baseline="-25000" dirty="0" smtClean="0"/>
              <a:t>25,3</a:t>
            </a:r>
            <a:r>
              <a:rPr lang="pt-BR" b="1" dirty="0" smtClean="0"/>
              <a:t> </a:t>
            </a:r>
            <a:r>
              <a:rPr lang="pt-BR" b="1" dirty="0" smtClean="0"/>
              <a:t>= </a:t>
            </a:r>
            <a:r>
              <a:rPr lang="pt-BR" b="1" dirty="0" smtClean="0"/>
              <a:t>2300</a:t>
            </a:r>
            <a:endParaRPr lang="pt-BR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3354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1030" name="Picture 6" descr="http://geradormemes.com/media/created/qhjzs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583" y="760776"/>
            <a:ext cx="10724607" cy="5457145"/>
          </a:xfrm>
          <a:prstGeom prst="rect">
            <a:avLst/>
          </a:prstGeom>
          <a:noFill/>
        </p:spPr>
      </p:pic>
      <p:pic>
        <p:nvPicPr>
          <p:cNvPr id="1032" name="Picture 8" descr="https://s-media-cache-ak0.pinimg.com/564x/fc/c2/1c/fcc21cdb3f071599ac3ff0c451c9ed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717" y="2342675"/>
            <a:ext cx="3018700" cy="2281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dirty="0" smtClean="0"/>
              <a:t>Cap.4 - Mais Permutações e Combinações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766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 smtClean="0"/>
              <a:t>Exemplo 1.</a:t>
            </a:r>
            <a:r>
              <a:rPr lang="pt-BR" dirty="0" smtClean="0"/>
              <a:t> De quantos modos 4 crianças podem formar uma roda?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=&gt; PC = (n − 1)!   =&gt; (4 − 1)! = 3! = </a:t>
            </a:r>
            <a:r>
              <a:rPr lang="pt-BR" b="1" dirty="0" smtClean="0"/>
              <a:t>6 possibilidades</a:t>
            </a:r>
            <a:r>
              <a:rPr lang="pt-BR" dirty="0" smtClean="0"/>
              <a:t>.</a:t>
            </a:r>
            <a:endParaRPr lang="pt-BR" sz="2000" dirty="0" smtClean="0"/>
          </a:p>
          <a:p>
            <a:pPr algn="just">
              <a:buNone/>
            </a:pPr>
            <a:r>
              <a:rPr lang="pt-BR" sz="2000" b="1" dirty="0" smtClean="0"/>
              <a:t>Exemplo 2.</a:t>
            </a:r>
            <a:r>
              <a:rPr lang="pt-BR" sz="2000" dirty="0" smtClean="0"/>
              <a:t> Considere um grupo formado por 7 homens (entre os quais José) e 5 mulheres (entre as quais Maria), do qual se quer extrair uma comissão constituída por 4 pessoas. Quantas são as comissões:</a:t>
            </a:r>
            <a:endParaRPr lang="pt-BR" sz="2000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l="21479" t="40544" r="36128" b="39395"/>
          <a:stretch>
            <a:fillRect/>
          </a:stretch>
        </p:blipFill>
        <p:spPr bwMode="auto">
          <a:xfrm>
            <a:off x="3579222" y="3069771"/>
            <a:ext cx="5253517" cy="139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852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AutoNum type="alphaLcParenBoth"/>
            </a:pPr>
            <a:r>
              <a:rPr lang="pt-BR" dirty="0" smtClean="0"/>
              <a:t>Possíveis?</a:t>
            </a:r>
          </a:p>
          <a:p>
            <a:pPr marL="457200" indent="-457200" algn="just">
              <a:buAutoNum type="alphaLcParenBoth"/>
            </a:pPr>
            <a:endParaRPr lang="pt-BR" dirty="0" smtClean="0"/>
          </a:p>
          <a:p>
            <a:pPr marL="457200" indent="-457200" algn="just">
              <a:buAutoNum type="alphaLcParenBoth"/>
            </a:pPr>
            <a:endParaRPr lang="pt-BR" dirty="0" smtClean="0"/>
          </a:p>
          <a:p>
            <a:pPr marL="457200" indent="-457200" algn="just">
              <a:buAutoNum type="alphaLcParenBoth"/>
            </a:pPr>
            <a:r>
              <a:rPr lang="pt-BR" dirty="0" smtClean="0"/>
              <a:t> Formadas por 2 homens e 2 mulheres?</a:t>
            </a:r>
          </a:p>
          <a:p>
            <a:pPr marL="457200" indent="-457200" algn="just">
              <a:buAutoNum type="alphaLcParenBoth"/>
            </a:pPr>
            <a:endParaRPr lang="pt-BR" dirty="0" smtClean="0"/>
          </a:p>
          <a:p>
            <a:pPr marL="457200" indent="-457200" algn="just">
              <a:buAutoNum type="alphaLcParenBoth"/>
            </a:pPr>
            <a:r>
              <a:rPr lang="pt-BR" dirty="0" smtClean="0"/>
              <a:t> Em que haja pelo menos 2 mulheres?</a:t>
            </a:r>
          </a:p>
          <a:p>
            <a:pPr marL="457200" indent="-457200" algn="just">
              <a:buAutoNum type="alphaLcParenBoth"/>
            </a:pPr>
            <a:endParaRPr lang="pt-BR" dirty="0" smtClean="0"/>
          </a:p>
          <a:p>
            <a:pPr marL="457200" indent="-457200" algn="just">
              <a:buAutoNum type="alphaLcParenBoth"/>
            </a:pPr>
            <a:r>
              <a:rPr lang="pt-BR" dirty="0" smtClean="0"/>
              <a:t> Em que José participe, mas Maria não?</a:t>
            </a:r>
          </a:p>
          <a:p>
            <a:pPr marL="457200" indent="-457200" algn="just">
              <a:buAutoNum type="alphaLcParenBoth"/>
            </a:pPr>
            <a:r>
              <a:rPr lang="pt-BR" dirty="0" smtClean="0"/>
              <a:t>Formadas por 2 homens, entre os quais José, e 2 mulheres, mas sem incluir Maria? </a:t>
            </a:r>
          </a:p>
          <a:p>
            <a:pPr marL="457200" indent="-457200" algn="just">
              <a:buNone/>
            </a:pPr>
            <a:endParaRPr lang="pt-BR" dirty="0" smtClean="0"/>
          </a:p>
          <a:p>
            <a:pPr marL="457200" indent="-457200" algn="just">
              <a:buNone/>
            </a:pPr>
            <a:endParaRPr lang="pt-BR" dirty="0" smtClean="0"/>
          </a:p>
          <a:p>
            <a:pPr marL="457200" indent="-457200" algn="just">
              <a:buNone/>
            </a:pPr>
            <a:endParaRPr lang="pt-BR" dirty="0" smtClean="0"/>
          </a:p>
          <a:p>
            <a:pPr marL="457200" indent="-45720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1485" t="63035" r="35746" b="30179"/>
          <a:stretch>
            <a:fillRect/>
          </a:stretch>
        </p:blipFill>
        <p:spPr bwMode="auto">
          <a:xfrm>
            <a:off x="1306286" y="1319348"/>
            <a:ext cx="1025091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43206" t="66696" r="39927" b="29375"/>
          <a:stretch>
            <a:fillRect/>
          </a:stretch>
        </p:blipFill>
        <p:spPr bwMode="auto">
          <a:xfrm>
            <a:off x="2864327" y="3017520"/>
            <a:ext cx="3790605" cy="49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l="20316" t="60982" r="42035" b="33661"/>
          <a:stretch>
            <a:fillRect/>
          </a:stretch>
        </p:blipFill>
        <p:spPr bwMode="auto">
          <a:xfrm>
            <a:off x="2024743" y="3918860"/>
            <a:ext cx="7837714" cy="62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 l="22785" t="63669" r="70770" b="33021"/>
          <a:stretch>
            <a:fillRect/>
          </a:stretch>
        </p:blipFill>
        <p:spPr bwMode="auto">
          <a:xfrm>
            <a:off x="6714309" y="4598127"/>
            <a:ext cx="1698172" cy="49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089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 smtClean="0"/>
              <a:t>Solução:</a:t>
            </a:r>
          </a:p>
          <a:p>
            <a:pPr marL="0" indent="0" algn="just">
              <a:buNone/>
            </a:pPr>
            <a:r>
              <a:rPr lang="pt-BR" b="1" dirty="0" smtClean="0"/>
              <a:t>Exemplo 3.</a:t>
            </a:r>
            <a:r>
              <a:rPr lang="pt-BR" dirty="0" smtClean="0"/>
              <a:t> Quantos anagramas podemos formar com a palavra MATEMATICA?</a:t>
            </a:r>
          </a:p>
          <a:p>
            <a:pPr marL="0" indent="0" algn="just">
              <a:buNone/>
            </a:pPr>
            <a:r>
              <a:rPr lang="pt-BR" b="1" dirty="0" smtClean="0"/>
              <a:t>Solução 1:</a:t>
            </a:r>
          </a:p>
          <a:p>
            <a:r>
              <a:rPr lang="pt-BR" dirty="0" smtClean="0"/>
              <a:t>MATEMATICA tem letras repetidas: há 3 A, 2 M e 2 T, além de E, I e C, que aparecem uma vez cada.</a:t>
            </a:r>
          </a:p>
          <a:p>
            <a:r>
              <a:rPr lang="pt-BR" dirty="0" smtClean="0"/>
              <a:t> </a:t>
            </a:r>
          </a:p>
          <a:p>
            <a:pPr>
              <a:buNone/>
            </a:pPr>
            <a:r>
              <a:rPr lang="pt-BR" b="1" dirty="0" smtClean="0"/>
              <a:t>Solução 2: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                                       =&gt; 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5745" t="69545" r="61440" b="26598"/>
          <a:stretch>
            <a:fillRect/>
          </a:stretch>
        </p:blipFill>
        <p:spPr bwMode="auto">
          <a:xfrm>
            <a:off x="2625634" y="862149"/>
            <a:ext cx="3396343" cy="57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29954" t="57946" r="55187" b="37947"/>
          <a:stretch>
            <a:fillRect/>
          </a:stretch>
        </p:blipFill>
        <p:spPr bwMode="auto">
          <a:xfrm>
            <a:off x="1685108" y="3657600"/>
            <a:ext cx="3110095" cy="48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 l="30054" t="55446" r="57999" b="39018"/>
          <a:stretch>
            <a:fillRect/>
          </a:stretch>
        </p:blipFill>
        <p:spPr bwMode="auto">
          <a:xfrm>
            <a:off x="1632857" y="4741818"/>
            <a:ext cx="2707796" cy="70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 l="34271" t="42411" r="56492" b="53660"/>
          <a:stretch>
            <a:fillRect/>
          </a:stretch>
        </p:blipFill>
        <p:spPr bwMode="auto">
          <a:xfrm>
            <a:off x="5277394" y="4807132"/>
            <a:ext cx="2455817" cy="58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4053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/>
              <a:t>Exemplo 4.</a:t>
            </a:r>
            <a:r>
              <a:rPr lang="pt-BR" dirty="0" smtClean="0"/>
              <a:t> De quantos modos 6 pessoas (João, Maria, Pedro, Janete, Paulo e Alice) podem ser divididas em 3 duplas?</a:t>
            </a:r>
          </a:p>
          <a:p>
            <a:pPr>
              <a:buFont typeface="Symbol"/>
              <a:buChar char="Þ"/>
            </a:pPr>
            <a:r>
              <a:rPr lang="pt-BR" b="1" dirty="0" smtClean="0"/>
              <a:t> Solução:</a:t>
            </a:r>
          </a:p>
          <a:p>
            <a:pPr>
              <a:buFont typeface="Symbol"/>
              <a:buChar char="Þ"/>
            </a:pPr>
            <a:r>
              <a:rPr lang="pt-BR" b="1" dirty="0" smtClean="0"/>
              <a:t>                                                </a:t>
            </a:r>
            <a:r>
              <a:rPr lang="pt-BR" dirty="0" smtClean="0"/>
              <a:t>Como são 3 duplas, temos:</a:t>
            </a:r>
          </a:p>
          <a:p>
            <a:pPr>
              <a:buFont typeface="Symbol"/>
              <a:buChar char="Þ"/>
            </a:pPr>
            <a:r>
              <a:rPr lang="pt-BR" b="1" dirty="0" smtClean="0"/>
              <a:t> </a:t>
            </a:r>
            <a:r>
              <a:rPr lang="pt-BR" dirty="0" smtClean="0"/>
              <a:t>O que nos leva a concluir que:</a:t>
            </a:r>
          </a:p>
          <a:p>
            <a:pPr>
              <a:buFont typeface="Symbol"/>
              <a:buChar char="Þ"/>
            </a:pPr>
            <a:r>
              <a:rPr lang="pt-BR" dirty="0" smtClean="0"/>
              <a:t> </a:t>
            </a:r>
          </a:p>
          <a:p>
            <a:r>
              <a:rPr lang="pt-BR" dirty="0" smtClean="0"/>
              <a:t> Exemplo 5. Uma professora tem 3 bolas de gude para distribuir para 5 meninos (digamos, Alfredo, Bernardo, Carlos, Diogo e Eduardo).De quantos modos ela pode fazer essa distribuição:</a:t>
            </a:r>
          </a:p>
          <a:p>
            <a:pPr>
              <a:buNone/>
            </a:pPr>
            <a:r>
              <a:rPr lang="pt-BR" b="1" dirty="0" smtClean="0"/>
              <a:t>(a) </a:t>
            </a:r>
            <a:r>
              <a:rPr lang="pt-BR" dirty="0" smtClean="0"/>
              <a:t>Supondo que ela dê as bolas para 3 alunos distintos?</a:t>
            </a:r>
            <a:endParaRPr lang="pt-BR" b="1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45078" t="47500" r="43175" b="48750"/>
          <a:stretch>
            <a:fillRect/>
          </a:stretch>
        </p:blipFill>
        <p:spPr bwMode="auto">
          <a:xfrm>
            <a:off x="1724298" y="2168436"/>
            <a:ext cx="3540033" cy="63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46419" t="69196" r="45047" b="27947"/>
          <a:stretch>
            <a:fillRect/>
          </a:stretch>
        </p:blipFill>
        <p:spPr bwMode="auto">
          <a:xfrm>
            <a:off x="8621484" y="2299064"/>
            <a:ext cx="2194562" cy="41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 l="46419" t="71875" r="47858" b="23482"/>
          <a:stretch>
            <a:fillRect/>
          </a:stretch>
        </p:blipFill>
        <p:spPr bwMode="auto">
          <a:xfrm>
            <a:off x="1802674" y="3291840"/>
            <a:ext cx="1202789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524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39722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 smtClean="0"/>
              <a:t>Solução:</a:t>
            </a:r>
          </a:p>
          <a:p>
            <a:pPr>
              <a:buNone/>
            </a:pPr>
            <a:r>
              <a:rPr lang="pt-BR" b="1" dirty="0" smtClean="0"/>
              <a:t>(b) </a:t>
            </a:r>
            <a:r>
              <a:rPr lang="pt-BR" dirty="0" smtClean="0"/>
              <a:t>Supondo que os contemplados possam ganhar mais de uma bola?</a:t>
            </a:r>
          </a:p>
          <a:p>
            <a:pPr>
              <a:buNone/>
            </a:pPr>
            <a:r>
              <a:rPr lang="pt-BR" dirty="0" smtClean="0"/>
              <a:t>(Por exemplo, Carlos pode receber todas as bolas.)</a:t>
            </a:r>
          </a:p>
          <a:p>
            <a:r>
              <a:rPr lang="pt-BR" dirty="0" smtClean="0"/>
              <a:t>O número de possibilidades é igual ao número de listas (</a:t>
            </a:r>
            <a:r>
              <a:rPr lang="pt-BR" b="1" dirty="0" smtClean="0"/>
              <a:t>x</a:t>
            </a:r>
            <a:r>
              <a:rPr lang="pt-BR" b="1" baseline="-25000" dirty="0" smtClean="0"/>
              <a:t>1</a:t>
            </a:r>
            <a:r>
              <a:rPr lang="pt-BR" b="1" dirty="0" smtClean="0"/>
              <a:t>, x</a:t>
            </a:r>
            <a:r>
              <a:rPr lang="pt-BR" b="1" baseline="-25000" dirty="0" smtClean="0"/>
              <a:t>2</a:t>
            </a:r>
            <a:r>
              <a:rPr lang="pt-BR" b="1" dirty="0" smtClean="0"/>
              <a:t>, x</a:t>
            </a:r>
            <a:r>
              <a:rPr lang="pt-BR" b="1" baseline="-25000" dirty="0" smtClean="0"/>
              <a:t>3</a:t>
            </a:r>
            <a:r>
              <a:rPr lang="pt-BR" b="1" dirty="0" smtClean="0"/>
              <a:t>, x</a:t>
            </a:r>
            <a:r>
              <a:rPr lang="pt-BR" b="1" baseline="-25000" dirty="0" smtClean="0"/>
              <a:t>4</a:t>
            </a:r>
            <a:r>
              <a:rPr lang="pt-BR" b="1" dirty="0" smtClean="0"/>
              <a:t>, x</a:t>
            </a:r>
            <a:r>
              <a:rPr lang="pt-BR" b="1" baseline="-25000" dirty="0" smtClean="0"/>
              <a:t>5</a:t>
            </a:r>
            <a:r>
              <a:rPr lang="pt-BR" b="1" dirty="0" smtClean="0"/>
              <a:t> )</a:t>
            </a:r>
            <a:r>
              <a:rPr lang="pt-BR" dirty="0" smtClean="0"/>
              <a:t> de números inteiros não negativos (representando o número de objetos dados a Alfredo, Bernardo, Carlos, Diogo e Eduardo, respectivamente) que satisfazem a equação =&gt; </a:t>
            </a:r>
            <a:r>
              <a:rPr lang="pt-BR" b="1" dirty="0" smtClean="0"/>
              <a:t>x</a:t>
            </a:r>
            <a:r>
              <a:rPr lang="pt-BR" b="1" baseline="-25000" dirty="0" smtClean="0"/>
              <a:t>1</a:t>
            </a:r>
            <a:r>
              <a:rPr lang="pt-BR" b="1" dirty="0" smtClean="0"/>
              <a:t> + x</a:t>
            </a:r>
            <a:r>
              <a:rPr lang="pt-BR" sz="1800" b="1" baseline="-25000" dirty="0" smtClean="0"/>
              <a:t>2</a:t>
            </a:r>
            <a:r>
              <a:rPr lang="pt-BR" b="1" dirty="0" smtClean="0"/>
              <a:t> + x</a:t>
            </a:r>
            <a:r>
              <a:rPr lang="pt-BR" b="1" baseline="-25000" dirty="0" smtClean="0"/>
              <a:t>3</a:t>
            </a:r>
            <a:r>
              <a:rPr lang="pt-BR" b="1" dirty="0" smtClean="0"/>
              <a:t> + x</a:t>
            </a:r>
            <a:r>
              <a:rPr lang="pt-BR" b="1" baseline="-25000" dirty="0" smtClean="0"/>
              <a:t>4</a:t>
            </a:r>
            <a:r>
              <a:rPr lang="pt-BR" b="1" dirty="0" smtClean="0"/>
              <a:t> + x</a:t>
            </a:r>
            <a:r>
              <a:rPr lang="pt-BR" b="1" baseline="-25000" dirty="0" smtClean="0"/>
              <a:t>5</a:t>
            </a:r>
            <a:r>
              <a:rPr lang="pt-BR" b="1" dirty="0" smtClean="0"/>
              <a:t> = 3.</a:t>
            </a:r>
          </a:p>
          <a:p>
            <a:r>
              <a:rPr lang="pt-BR" b="1" dirty="0" smtClean="0"/>
              <a:t> </a:t>
            </a:r>
            <a:r>
              <a:rPr lang="pt-BR" dirty="0" smtClean="0"/>
              <a:t>De maneira genérica, temos =&gt; </a:t>
            </a:r>
            <a:r>
              <a:rPr lang="pt-BR" b="1" dirty="0" smtClean="0"/>
              <a:t>x</a:t>
            </a:r>
            <a:r>
              <a:rPr lang="pt-BR" b="1" baseline="-25000" dirty="0" smtClean="0"/>
              <a:t>1</a:t>
            </a:r>
            <a:r>
              <a:rPr lang="pt-BR" b="1" dirty="0" smtClean="0"/>
              <a:t> + x</a:t>
            </a:r>
            <a:r>
              <a:rPr lang="pt-BR" b="1" baseline="-25000" dirty="0" smtClean="0"/>
              <a:t>2</a:t>
            </a:r>
            <a:r>
              <a:rPr lang="pt-BR" b="1" dirty="0" smtClean="0"/>
              <a:t> +...+ </a:t>
            </a:r>
            <a:r>
              <a:rPr lang="pt-BR" b="1" dirty="0" err="1" smtClean="0"/>
              <a:t>x</a:t>
            </a:r>
            <a:r>
              <a:rPr lang="pt-BR" b="1" baseline="-25000" dirty="0" err="1" smtClean="0"/>
              <a:t>n</a:t>
            </a:r>
            <a:r>
              <a:rPr lang="pt-BR" dirty="0" smtClean="0"/>
              <a:t> = p</a:t>
            </a:r>
          </a:p>
          <a:p>
            <a:r>
              <a:rPr lang="pt-BR" b="1" dirty="0" smtClean="0"/>
              <a:t> </a:t>
            </a:r>
          </a:p>
          <a:p>
            <a:pPr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42769" t="46786" r="47593" b="49464"/>
          <a:stretch>
            <a:fillRect/>
          </a:stretch>
        </p:blipFill>
        <p:spPr bwMode="auto">
          <a:xfrm>
            <a:off x="2782389" y="862149"/>
            <a:ext cx="2560320" cy="56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 l="19377" t="76786" r="70583" b="19107"/>
          <a:stretch>
            <a:fillRect/>
          </a:stretch>
        </p:blipFill>
        <p:spPr bwMode="auto">
          <a:xfrm>
            <a:off x="1776547" y="4647375"/>
            <a:ext cx="2625635" cy="60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97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Vejamos alguns exemplos:</a:t>
            </a:r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/>
              <a:t> </a:t>
            </a:r>
            <a:r>
              <a:rPr lang="pt-BR" dirty="0" smtClean="0"/>
              <a:t>Sendo assim a resposta será:</a:t>
            </a:r>
          </a:p>
          <a:p>
            <a:pPr>
              <a:buNone/>
            </a:pPr>
            <a:endParaRPr lang="pt-BR" dirty="0" smtClean="0"/>
          </a:p>
          <a:p>
            <a:pPr>
              <a:buFont typeface="Symbol"/>
              <a:buChar char="Þ"/>
            </a:pPr>
            <a:r>
              <a:rPr lang="pt-BR" b="1" dirty="0" smtClean="0"/>
              <a:t> Exercícios 1: </a:t>
            </a:r>
          </a:p>
          <a:p>
            <a:pPr>
              <a:buNone/>
            </a:pPr>
            <a:r>
              <a:rPr lang="pt-BR" dirty="0" smtClean="0"/>
              <a:t>De quantos modos podemos formar uma roda com 5 meninos e 5 meninas de modo que crianças de mesmo sexo não fiquem juntas?</a:t>
            </a:r>
          </a:p>
          <a:p>
            <a:pPr>
              <a:buFont typeface="Wingdings" pitchFamily="2" charset="2"/>
              <a:buChar char="ü"/>
            </a:pPr>
            <a:r>
              <a:rPr lang="pt-BR" b="1" dirty="0" smtClean="0"/>
              <a:t> Solução: </a:t>
            </a:r>
          </a:p>
          <a:p>
            <a:pPr>
              <a:buNone/>
            </a:pPr>
            <a:r>
              <a:rPr lang="pt-BR" dirty="0" smtClean="0"/>
              <a:t>PC5 = 4!  </a:t>
            </a:r>
            <a:endParaRPr lang="pt-BR" b="1" dirty="0" smtClean="0"/>
          </a:p>
          <a:p>
            <a:pPr>
              <a:buNone/>
            </a:pPr>
            <a:r>
              <a:rPr lang="pt-BR" dirty="0" smtClean="0"/>
              <a:t> 4! × 5! = 24 × 120 = 2 880.</a:t>
            </a:r>
            <a:endParaRPr lang="pt-BR" b="1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b="1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l="23830" t="55803" r="35810" b="29911"/>
          <a:stretch>
            <a:fillRect/>
          </a:stretch>
        </p:blipFill>
        <p:spPr bwMode="auto">
          <a:xfrm>
            <a:off x="1358537" y="1397725"/>
            <a:ext cx="8856618" cy="13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36745" t="49576" r="52241" b="47122"/>
          <a:stretch>
            <a:fillRect/>
          </a:stretch>
        </p:blipFill>
        <p:spPr bwMode="auto">
          <a:xfrm>
            <a:off x="4911635" y="2795452"/>
            <a:ext cx="3422469" cy="57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781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Char char="•"/>
            </a:pPr>
            <a:r>
              <a:rPr lang="pt-BR" b="1" dirty="0" smtClean="0"/>
              <a:t> Exercício 2:</a:t>
            </a:r>
          </a:p>
          <a:p>
            <a:pPr>
              <a:buNone/>
            </a:pPr>
            <a:r>
              <a:rPr lang="pt-BR" dirty="0" smtClean="0"/>
              <a:t>De quantos modos é possível dividir 15 atletas em três times de 5 atletas, denominados Esporte, Tupi e Minas?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b="1" dirty="0" smtClean="0"/>
              <a:t>Exercício 3: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De quantos modos é possível dividir 15 atletas em três times de 5 atletas?</a:t>
            </a:r>
          </a:p>
          <a:p>
            <a:r>
              <a:rPr lang="pt-BR" b="1" dirty="0" smtClean="0"/>
              <a:t> Exercício 4:</a:t>
            </a:r>
          </a:p>
          <a:p>
            <a:pPr>
              <a:buNone/>
            </a:pPr>
            <a:r>
              <a:rPr lang="pt-BR" dirty="0" smtClean="0"/>
              <a:t>Quantos são os anagramas da palavra ESTRELADA?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 Exercício 5:</a:t>
            </a:r>
          </a:p>
          <a:p>
            <a:pPr>
              <a:buNone/>
            </a:pPr>
            <a:r>
              <a:rPr lang="pt-BR" dirty="0" smtClean="0"/>
              <a:t>Uma indústria fabrica 5 tipos de balas, que são vendidas em caixas de 20 balas, de um só tipo ou sortidas. Quantos tipos diferentes de caixa podem ser fabricados?</a:t>
            </a:r>
            <a:endParaRPr lang="pt-BR" b="1" dirty="0" smtClean="0"/>
          </a:p>
          <a:p>
            <a:pPr>
              <a:buNone/>
            </a:pP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95601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Char char="ü"/>
            </a:pPr>
            <a:r>
              <a:rPr lang="pt-BR" b="1" dirty="0" smtClean="0"/>
              <a:t> Solução 2: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Font typeface="Wingdings" pitchFamily="2" charset="2"/>
              <a:buChar char="ü"/>
            </a:pPr>
            <a:r>
              <a:rPr lang="pt-BR" b="1" dirty="0" smtClean="0"/>
              <a:t> Solução 3:</a:t>
            </a:r>
          </a:p>
          <a:p>
            <a:pPr marL="0" indent="0" algn="just">
              <a:buNone/>
            </a:pPr>
            <a:r>
              <a:rPr lang="pt-BR" dirty="0" smtClean="0"/>
              <a:t>756 756/6 = 126 126.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pt-BR" b="1" dirty="0" smtClean="0"/>
              <a:t> Solução 4:</a:t>
            </a:r>
          </a:p>
          <a:p>
            <a:pPr marL="0" indent="0" algn="just">
              <a:buFont typeface="Wingdings" pitchFamily="2" charset="2"/>
              <a:buChar char="ü"/>
            </a:pPr>
            <a:endParaRPr lang="pt-BR" b="1" dirty="0" smtClean="0"/>
          </a:p>
          <a:p>
            <a:pPr marL="0" indent="0" algn="just">
              <a:buFont typeface="Wingdings" pitchFamily="2" charset="2"/>
              <a:buChar char="ü"/>
            </a:pPr>
            <a:endParaRPr lang="pt-BR" b="1" dirty="0" smtClean="0"/>
          </a:p>
          <a:p>
            <a:pPr marL="0" indent="0" algn="just">
              <a:buFont typeface="Wingdings" pitchFamily="2" charset="2"/>
              <a:buChar char="ü"/>
            </a:pPr>
            <a:r>
              <a:rPr lang="pt-BR" b="1" dirty="0" smtClean="0"/>
              <a:t> Solução 5:  </a:t>
            </a:r>
          </a:p>
          <a:p>
            <a:pPr marL="0" indent="0" algn="just">
              <a:buNone/>
            </a:pPr>
            <a:r>
              <a:rPr lang="pt-BR" dirty="0" smtClean="0"/>
              <a:t>x</a:t>
            </a:r>
            <a:r>
              <a:rPr lang="pt-BR" baseline="-25000" dirty="0" smtClean="0"/>
              <a:t>1</a:t>
            </a:r>
            <a:r>
              <a:rPr lang="pt-BR" dirty="0" smtClean="0"/>
              <a:t> + x</a:t>
            </a:r>
            <a:r>
              <a:rPr lang="pt-BR" baseline="-25000" dirty="0" smtClean="0"/>
              <a:t>2</a:t>
            </a:r>
            <a:r>
              <a:rPr lang="pt-BR" dirty="0" smtClean="0"/>
              <a:t> + x</a:t>
            </a:r>
            <a:r>
              <a:rPr lang="pt-BR" baseline="-25000" dirty="0" smtClean="0"/>
              <a:t>3</a:t>
            </a:r>
            <a:r>
              <a:rPr lang="pt-BR" dirty="0" smtClean="0"/>
              <a:t> + x</a:t>
            </a:r>
            <a:r>
              <a:rPr lang="pt-BR" baseline="-25000" dirty="0" smtClean="0"/>
              <a:t>4</a:t>
            </a:r>
            <a:r>
              <a:rPr lang="pt-BR" dirty="0" smtClean="0"/>
              <a:t> + x</a:t>
            </a:r>
            <a:r>
              <a:rPr lang="pt-BR" baseline="-25000" dirty="0" smtClean="0"/>
              <a:t>5</a:t>
            </a:r>
            <a:r>
              <a:rPr lang="pt-BR" dirty="0" smtClean="0"/>
              <a:t> = 20. =&gt; 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3332" t="76429" r="50805" b="18750"/>
          <a:stretch>
            <a:fillRect/>
          </a:stretch>
        </p:blipFill>
        <p:spPr bwMode="auto">
          <a:xfrm>
            <a:off x="1410789" y="1306285"/>
            <a:ext cx="3745654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33066" t="53125" r="43943" b="38482"/>
          <a:stretch>
            <a:fillRect/>
          </a:stretch>
        </p:blipFill>
        <p:spPr bwMode="auto">
          <a:xfrm>
            <a:off x="1384663" y="3474718"/>
            <a:ext cx="4637315" cy="95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 l="37383" t="63482" r="48662" b="31161"/>
          <a:stretch>
            <a:fillRect/>
          </a:stretch>
        </p:blipFill>
        <p:spPr bwMode="auto">
          <a:xfrm>
            <a:off x="5264332" y="4898572"/>
            <a:ext cx="3268336" cy="70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354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2725</TotalTime>
  <Words>687</Words>
  <Application>Microsoft Office PowerPoint</Application>
  <PresentationFormat>Personalizar</PresentationFormat>
  <Paragraphs>95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Orgânico</vt:lpstr>
      <vt:lpstr>Contagem – Permutações  e Combinações</vt:lpstr>
      <vt:lpstr> Cap.4 - Mais Permutações e Combinações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de Aritmética</dc:title>
  <dc:creator>Renato</dc:creator>
  <cp:lastModifiedBy>Samsung</cp:lastModifiedBy>
  <cp:revision>106</cp:revision>
  <dcterms:created xsi:type="dcterms:W3CDTF">2015-01-13T23:40:40Z</dcterms:created>
  <dcterms:modified xsi:type="dcterms:W3CDTF">2016-10-14T09:23:22Z</dcterms:modified>
</cp:coreProperties>
</file>