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5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94" r:id="rId18"/>
    <p:sldId id="293" r:id="rId19"/>
    <p:sldId id="295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11/08/2016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Geometria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3, ciclo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5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274322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</a:t>
            </a:r>
            <a:r>
              <a:rPr lang="pt-BR" sz="2400" dirty="0" smtClean="0">
                <a:solidFill>
                  <a:srgbClr val="FF0000"/>
                </a:solidFill>
              </a:rPr>
              <a:t>Propriedade 3. </a:t>
            </a:r>
            <a:r>
              <a:rPr lang="pt-BR" sz="2400" dirty="0" smtClean="0"/>
              <a:t>Se dois triângulos têm mesma altura, então a razão entre suas áreas é igual à razão entre suas bases. A afirmação acima tem comprovação imediata a partir da fórmula que calcula a área do triângulo. 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996" y="1975894"/>
            <a:ext cx="5936387" cy="29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274322"/>
            <a:ext cx="108421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	Propriedade 4.</a:t>
            </a:r>
            <a:r>
              <a:rPr lang="pt-BR" sz="2400" dirty="0" smtClean="0"/>
              <a:t> A razão entre as áreas de triângulos semelhantes é igual ao quadrado da razão de semelhança. </a:t>
            </a:r>
          </a:p>
          <a:p>
            <a:pPr algn="just"/>
            <a:r>
              <a:rPr lang="pt-BR" sz="2400" dirty="0" smtClean="0"/>
              <a:t>	Observe, na figura a seguir, dois triângulos semelhantes com bases a e a ′ e alturas h e h ′ .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	Como são semelhantes, a razão entre as bases é a mesma razão entre as alturas. Esse número é a razão de semelhança das duas figuras: </a:t>
            </a:r>
          </a:p>
          <a:p>
            <a:pPr algn="just"/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9769" y="1679258"/>
            <a:ext cx="4733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121" y="4769306"/>
            <a:ext cx="1580741" cy="75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274322"/>
            <a:ext cx="10842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	</a:t>
            </a:r>
            <a:r>
              <a:rPr lang="pt-BR" sz="2400" dirty="0" smtClean="0"/>
              <a:t> Porém, se S e S ′ são as áreas dos dois triângulos temos: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Pensem: </a:t>
            </a:r>
            <a:r>
              <a:rPr lang="pt-BR" sz="2400" dirty="0" smtClean="0"/>
              <a:t>“Os dois triângulos da figura abaixo são semelhantes. Se a área do menor é igual a 8, qual é a área do maior?”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763" y="1042765"/>
            <a:ext cx="4514169" cy="10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05" y="863336"/>
            <a:ext cx="2963500" cy="138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549" y="3440703"/>
            <a:ext cx="4086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274322"/>
            <a:ext cx="10842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	</a:t>
            </a:r>
            <a:r>
              <a:rPr lang="pt-BR" sz="2400" dirty="0" smtClean="0"/>
              <a:t> Porém, se S e S ′ são as áreas dos dois triângulos temos: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Pensem: </a:t>
            </a:r>
            <a:r>
              <a:rPr lang="pt-BR" sz="2400" dirty="0" smtClean="0"/>
              <a:t>“Os dois triângulos da figura abaixo são semelhantes. Se a área do menor é igual a 8, qual é a área do maior?”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763" y="1042765"/>
            <a:ext cx="4514169" cy="10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05" y="863336"/>
            <a:ext cx="2963500" cy="138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549" y="3440703"/>
            <a:ext cx="4086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000" y="3133861"/>
            <a:ext cx="2809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1149530"/>
            <a:ext cx="10842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(FGV-RJ.) Em algum momento, na primeira metade do século passado, uma pessoa chamada Afrânio tinha um valioso terreno desocupado, perto do centro da cidade do Rio de Janeiro. Com a urbanização da cidade, ruas novas foram abertas e o terreno de Afrânio ficou reduzido a um triângulo ABC, retângulo em B, ainda de grande valor, pois o lado AB media 156 metros. Pois bem, Afrânio morreu e em seu testamento os advogados encontraram as instruções para dividir o terreno “igualmente” entre seus dois filhos. Era assim: “um muro deve ser construído perpendicularmente ao lado AB, de forma que os dois terrenos resultantes da divisão tenham mesmo valor; o que tem a forma de um trapézio será do meu filho mais velho e o outro será do mais novo”.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8864" y="9144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BR" sz="5400" dirty="0" smtClean="0">
                <a:solidFill>
                  <a:schemeClr val="accent1"/>
                </a:solidFill>
              </a:rPr>
              <a:t>Exemplo</a:t>
            </a:r>
            <a:endParaRPr kumimoji="0" lang="pt-BR" sz="54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4135" y="209004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Os advogados concluíram que os terrenos deviam ter mesma área, pois o testamento dizia que deveriam ter mesmo valor. Mas não foram capazes de decidir em que posição deveria ficar o muro. 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66" y="1371599"/>
            <a:ext cx="4956905" cy="38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44136" y="1293219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Conta meu avô que o episódio ganhou as páginas dos jornais por vários dias, com leitores opinando de diversas maneiras sobre a posição correta do muro. Ele falava e se divertia muito com as opiniões absurdas mas, ao mesmo tempo, me instigava a resolver o problema. E o problema retorna para vocês. Em que posição, relativamente ao lado AB do terreno, o muro deve ser construído?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35130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</a:t>
            </a:r>
            <a:r>
              <a:rPr lang="pt-BR" sz="2400" dirty="0" smtClean="0">
                <a:solidFill>
                  <a:srgbClr val="FF0000"/>
                </a:solidFill>
              </a:rPr>
              <a:t>Solução: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98" y="901336"/>
            <a:ext cx="4956905" cy="38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35130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</a:t>
            </a:r>
            <a:r>
              <a:rPr lang="pt-BR" sz="2400" dirty="0" smtClean="0">
                <a:solidFill>
                  <a:srgbClr val="FF0000"/>
                </a:solidFill>
              </a:rPr>
              <a:t>Solução: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98" y="901336"/>
            <a:ext cx="4956905" cy="38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421085" y="326567"/>
            <a:ext cx="5943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	Na figura acima, MN é o muro que deve ser construído perpendicularmente ao lado AB. Seja AM = x, de forma que o triângulo AMN e o trapézio MBCN tenham mesma área S. Os triângulos AMN e ABC são semelhantes e a razão de semelhança entre eles é x/156.</a:t>
            </a:r>
          </a:p>
          <a:p>
            <a:pPr algn="just"/>
            <a:r>
              <a:rPr lang="pt-BR" sz="2000" dirty="0" smtClean="0"/>
              <a:t>	Como a razão entre suas áreas é o quadrado da razão de semelhança devemos ter: 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Extraindo a raiz quadrada de ambos os lados ficamos com: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	Racionalizando e multiplicando em cruz, chegamos que x = 78√ 2 ∼= 110. Temos a solução. O muro deve ser construído a 110 metros de A. </a:t>
            </a:r>
          </a:p>
          <a:p>
            <a:pPr algn="just"/>
            <a:endParaRPr lang="pt-B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408" y="2575287"/>
            <a:ext cx="1971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1129" y="3755708"/>
            <a:ext cx="1381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83" y="1779269"/>
            <a:ext cx="3048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4" y="1763893"/>
            <a:ext cx="2930569" cy="20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98864" y="9144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BR" sz="5400" dirty="0" smtClean="0">
                <a:solidFill>
                  <a:schemeClr val="accent1"/>
                </a:solidFill>
              </a:rPr>
              <a:t>Exercícios</a:t>
            </a:r>
            <a:endParaRPr kumimoji="0" lang="pt-BR" sz="54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1072" y="992776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1. </a:t>
            </a:r>
            <a:r>
              <a:rPr lang="pt-BR" sz="2400" dirty="0" smtClean="0"/>
              <a:t>Determine as áreas dos triângulos BNC e BGC sabendo que o triângulo ABC tem 120 </a:t>
            </a:r>
            <a:r>
              <a:rPr lang="pt-BR" sz="2400" dirty="0" err="1" smtClean="0"/>
              <a:t>cm²</a:t>
            </a:r>
            <a:r>
              <a:rPr lang="pt-BR" sz="2400" dirty="0" smtClean="0"/>
              <a:t> de área .  Dica: use que G é o baricentro do triângulo ABC.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992" y="1753280"/>
            <a:ext cx="2968534" cy="201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87382"/>
            <a:ext cx="10842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2.</a:t>
            </a:r>
            <a:r>
              <a:rPr lang="pt-BR" sz="2400" dirty="0" smtClean="0"/>
              <a:t> As flores de </a:t>
            </a:r>
            <a:r>
              <a:rPr lang="pt-BR" sz="2400" dirty="0" err="1" smtClean="0"/>
              <a:t>Geometrix</a:t>
            </a:r>
            <a:r>
              <a:rPr lang="pt-BR" sz="2400" dirty="0" smtClean="0"/>
              <a:t> tem formatos muito interessantes. Algumas delas possuem a forma mostrada na figura, na qual há seis quadrados e doze triângulos </a:t>
            </a:r>
            <a:r>
              <a:rPr lang="pt-BR" sz="2400" dirty="0" err="1" smtClean="0"/>
              <a:t>equiláteros</a:t>
            </a:r>
            <a:r>
              <a:rPr lang="pt-BR" sz="2400" dirty="0" smtClean="0"/>
              <a:t>. Uma abelha pousou no ponto destacado e andou sobre a borda da flor no sentido horário até voltar ao ponto inicial. Sabendo que toda a região cinza tem 54 </a:t>
            </a:r>
            <a:r>
              <a:rPr lang="pt-BR" sz="2400" dirty="0" err="1" smtClean="0"/>
              <a:t>cm²</a:t>
            </a:r>
            <a:r>
              <a:rPr lang="pt-BR" sz="2400" dirty="0" smtClean="0"/>
              <a:t> de área, qual é a distância percorrida pela abelha?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07" y="2239328"/>
            <a:ext cx="3088004" cy="32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864" y="91441"/>
            <a:ext cx="10396882" cy="1151965"/>
          </a:xfrm>
        </p:spPr>
        <p:txBody>
          <a:bodyPr/>
          <a:lstStyle/>
          <a:p>
            <a:pPr algn="ctr"/>
            <a:r>
              <a:rPr lang="pt-BR" dirty="0" smtClean="0"/>
              <a:t>Áreas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197" y="1371602"/>
            <a:ext cx="108421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Vamos então, nesta aula, imaginar que as fórmulas que calculam áreas das figuras simples como o quadrado, retângulo, paralelogramo, triângulo e trapézio sejam conhecidas.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	</a:t>
            </a:r>
            <a:r>
              <a:rPr lang="pt-BR" sz="2400" dirty="0" smtClean="0"/>
              <a:t>Inicialmente, daremos toda atenção ao triângulo. Conhecendo bem o triângulo, não teremos dificuldade nos polígonos pois, afinal, eles podem ser decompostos em triângulos. </a:t>
            </a:r>
            <a:r>
              <a:rPr lang="pt-BR" sz="2400" dirty="0" smtClean="0">
                <a:solidFill>
                  <a:srgbClr val="FF0000"/>
                </a:solidFill>
              </a:rPr>
              <a:t>Com certeza</a:t>
            </a:r>
            <a:r>
              <a:rPr lang="pt-BR" sz="2400" dirty="0" smtClean="0"/>
              <a:t>, você já sabe calcular a área de um triângulo, fazendo a metade do produto da base pela altura, e mostrarei em seguida outras duas maneiras.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87382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3.</a:t>
            </a:r>
            <a:r>
              <a:rPr lang="pt-BR" sz="2400" dirty="0" smtClean="0"/>
              <a:t> Na figura a seguir, ABC, CDE e EF G são triângulos </a:t>
            </a:r>
            <a:r>
              <a:rPr lang="pt-BR" sz="2400" dirty="0" err="1" smtClean="0"/>
              <a:t>equiláteros</a:t>
            </a:r>
            <a:r>
              <a:rPr lang="pt-BR" sz="2400" dirty="0" smtClean="0"/>
              <a:t> de área de 60 </a:t>
            </a:r>
            <a:r>
              <a:rPr lang="pt-BR" sz="2400" dirty="0" err="1" smtClean="0"/>
              <a:t>cm²</a:t>
            </a:r>
            <a:r>
              <a:rPr lang="pt-BR" sz="2400" dirty="0" smtClean="0"/>
              <a:t> cada. Se os pontos A, C, E </a:t>
            </a:r>
            <a:r>
              <a:rPr lang="pt-BR" sz="2400" dirty="0" err="1" smtClean="0"/>
              <a:t>e</a:t>
            </a:r>
            <a:r>
              <a:rPr lang="pt-BR" sz="2400" dirty="0" smtClean="0"/>
              <a:t> G são colineares, determine a área do triângulo AF C.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678" y="1426845"/>
            <a:ext cx="4076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87382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4.</a:t>
            </a:r>
            <a:r>
              <a:rPr lang="pt-BR" sz="2400" dirty="0" smtClean="0"/>
              <a:t> Dois segmentos dividem o retângulo da figura a seguir em três triângulos. Um deles tem área 24 </a:t>
            </a:r>
            <a:r>
              <a:rPr lang="pt-BR" sz="2400" dirty="0" err="1" smtClean="0"/>
              <a:t>cm²</a:t>
            </a:r>
            <a:r>
              <a:rPr lang="pt-BR" sz="2400" dirty="0" smtClean="0"/>
              <a:t> e outro tem área 13 </a:t>
            </a:r>
            <a:r>
              <a:rPr lang="pt-BR" sz="2400" dirty="0" err="1" smtClean="0"/>
              <a:t>cm²</a:t>
            </a:r>
            <a:r>
              <a:rPr lang="pt-BR" sz="2400" dirty="0" smtClean="0"/>
              <a:t>. Determine a área do terceiro triângulo.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88" y="1460863"/>
            <a:ext cx="6192204" cy="25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87382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5.</a:t>
            </a:r>
            <a:r>
              <a:rPr lang="pt-BR" sz="2400" dirty="0" smtClean="0"/>
              <a:t> Na figura a seguir, ABCD é um retângulo de base 9 e de altura 5. Determine a área do triângulo CPQ. </a:t>
            </a:r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77" y="1200287"/>
            <a:ext cx="4227603" cy="269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87382"/>
            <a:ext cx="10842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6.</a:t>
            </a:r>
            <a:r>
              <a:rPr lang="pt-BR" sz="2400" dirty="0" smtClean="0"/>
              <a:t> O Tio Mané é torcedor doente do Coco da Selva Futebol Clube e resolveu fazer uma bandeira para apoiar seu time no jogo contra o Desportivo </a:t>
            </a:r>
            <a:r>
              <a:rPr lang="pt-BR" sz="2400" dirty="0" err="1" smtClean="0"/>
              <a:t>Quixajuba</a:t>
            </a:r>
            <a:r>
              <a:rPr lang="pt-BR" sz="2400" dirty="0" smtClean="0"/>
              <a:t>. Para isto, comprou um tecido branco retangular com 100 cm de largura e 60 cm de altura. Dividiu dois de seus lados em cinco partes iguais e os outros dois em três partes iguais, marcou o centro do retângulo e pintou o tecido da forma indicada na figura. Qual é a área do tecido que Tio Mané </a:t>
            </a:r>
            <a:r>
              <a:rPr lang="pt-BR" sz="2400" smtClean="0"/>
              <a:t>pintou?</a:t>
            </a:r>
            <a:endParaRPr lang="pt-BR" sz="24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212" y="2508070"/>
            <a:ext cx="4256974" cy="267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8009" y="287385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 1. </a:t>
            </a:r>
            <a:r>
              <a:rPr lang="pt-BR" sz="2400" dirty="0" smtClean="0"/>
              <a:t>A fórmula tradicional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3069" y="1487125"/>
            <a:ext cx="5803636" cy="25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8009" y="287385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 2. </a:t>
            </a:r>
            <a:r>
              <a:rPr lang="pt-BR" sz="2400" dirty="0" smtClean="0"/>
              <a:t>Se você já conhece um pouco de trigonometria, a fórmula seguinte é muito boa.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745" y="1655445"/>
            <a:ext cx="6284867" cy="272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8009" y="287385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 3. </a:t>
            </a:r>
            <a:r>
              <a:rPr lang="pt-BR" sz="2400" dirty="0" smtClean="0"/>
              <a:t>Quando os três lados são conhecidos, calcular a altura ou um dos ângulos dá algum trabalho. Nesse momento, a fórmula de </a:t>
            </a:r>
            <a:r>
              <a:rPr lang="pt-BR" sz="2400" dirty="0" err="1" smtClean="0"/>
              <a:t>Heron</a:t>
            </a:r>
            <a:r>
              <a:rPr lang="pt-BR" sz="2400" dirty="0" smtClean="0"/>
              <a:t> é ótima.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055" y="1802674"/>
            <a:ext cx="8612677" cy="246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98864" y="9144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BR" sz="5400" dirty="0" smtClean="0">
                <a:solidFill>
                  <a:schemeClr val="accent1"/>
                </a:solidFill>
              </a:rPr>
              <a:t>Propriedades Importantes</a:t>
            </a:r>
            <a:endParaRPr kumimoji="0" lang="pt-BR" sz="54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7197" y="1371602"/>
            <a:ext cx="10842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FF0000"/>
                </a:solidFill>
              </a:rPr>
              <a:t>Propriedade 1.</a:t>
            </a:r>
            <a:r>
              <a:rPr lang="pt-BR" sz="2400" dirty="0" smtClean="0"/>
              <a:t>	A área de um triângulo não se altera quando sua base permanece fixa e o terceiro vértice percorre uma reta paralela à base.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	Na figura acima, a reta r é paralela a BC. Os triângulos ABC e </a:t>
            </a:r>
            <a:r>
              <a:rPr lang="pt-BR" sz="2400" dirty="0" err="1" smtClean="0"/>
              <a:t>A′BC</a:t>
            </a:r>
            <a:r>
              <a:rPr lang="pt-BR" sz="2400" dirty="0" smtClean="0"/>
              <a:t> têm mesma área, pois possuem </a:t>
            </a:r>
            <a:r>
              <a:rPr lang="pt-BR" sz="2400" dirty="0" smtClean="0">
                <a:solidFill>
                  <a:srgbClr val="FF0000"/>
                </a:solidFill>
              </a:rPr>
              <a:t>mesma base </a:t>
            </a:r>
            <a:r>
              <a:rPr lang="pt-BR" sz="2400" dirty="0" smtClean="0"/>
              <a:t>e </a:t>
            </a:r>
            <a:r>
              <a:rPr lang="pt-BR" sz="2400" dirty="0" smtClean="0">
                <a:solidFill>
                  <a:srgbClr val="FF0000"/>
                </a:solidFill>
              </a:rPr>
              <a:t>mesma altura</a:t>
            </a:r>
            <a:r>
              <a:rPr lang="pt-BR" sz="2400" dirty="0" smtClean="0"/>
              <a:t>.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0626" y="2280421"/>
            <a:ext cx="4924288" cy="216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274322"/>
            <a:ext cx="10842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</a:t>
            </a:r>
            <a:r>
              <a:rPr lang="pt-BR" sz="2400" dirty="0" smtClean="0">
                <a:solidFill>
                  <a:srgbClr val="FF0000"/>
                </a:solidFill>
              </a:rPr>
              <a:t>Propriedade 2. </a:t>
            </a:r>
            <a:r>
              <a:rPr lang="pt-BR" sz="2400" dirty="0" smtClean="0"/>
              <a:t>Em um triângulo, uma mediana divide sua área em partes iguais. 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  <a:p>
            <a:pPr algn="just"/>
            <a:r>
              <a:rPr lang="pt-BR" sz="2400" dirty="0" smtClean="0"/>
              <a:t>	Note que os dois triângulos interiores possuem </a:t>
            </a:r>
            <a:r>
              <a:rPr lang="pt-BR" sz="2400" dirty="0" smtClean="0">
                <a:solidFill>
                  <a:srgbClr val="FF0000"/>
                </a:solidFill>
              </a:rPr>
              <a:t>mesma base</a:t>
            </a:r>
            <a:r>
              <a:rPr lang="pt-BR" sz="2400" dirty="0" smtClean="0"/>
              <a:t> e </a:t>
            </a:r>
            <a:r>
              <a:rPr lang="pt-BR" sz="2400" dirty="0" smtClean="0">
                <a:solidFill>
                  <a:srgbClr val="FF0000"/>
                </a:solidFill>
              </a:rPr>
              <a:t>mesma altura</a:t>
            </a:r>
            <a:r>
              <a:rPr lang="pt-BR" sz="2400" dirty="0" smtClean="0"/>
              <a:t>. Logo, possuem mesma área. </a:t>
            </a:r>
          </a:p>
          <a:p>
            <a:pPr algn="just"/>
            <a:r>
              <a:rPr lang="pt-BR" sz="2400" dirty="0" smtClean="0"/>
              <a:t>	Quando duas figuras possuem mesma área, dizemos que elas são equivalentes. Portanto, o enunciado desta propriedade pode ser: “</a:t>
            </a:r>
            <a:r>
              <a:rPr lang="pt-BR" sz="2400" dirty="0" smtClean="0">
                <a:solidFill>
                  <a:srgbClr val="FF0000"/>
                </a:solidFill>
              </a:rPr>
              <a:t>Uma mediana divide o triângulo em dois outros equivalentes.</a:t>
            </a:r>
            <a:r>
              <a:rPr lang="pt-BR" sz="2400" dirty="0" smtClean="0"/>
              <a:t>”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749" y="1023941"/>
            <a:ext cx="5365976" cy="22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1149530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O triângulo ABC da figura abaixo tem área igual a 30. O lado BC está dividido em quatro partes iguais, pelos pontos D, E </a:t>
            </a:r>
            <a:r>
              <a:rPr lang="pt-BR" sz="2400" dirty="0" err="1" smtClean="0"/>
              <a:t>e</a:t>
            </a:r>
            <a:r>
              <a:rPr lang="pt-BR" sz="2400" dirty="0" smtClean="0"/>
              <a:t> F, e o lado AC está dividido em três partes iguais pelos pontos G e H. Qual é a área do triângulo GDE? 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98864" y="91441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pt-BR" sz="5400" dirty="0" smtClean="0">
                <a:solidFill>
                  <a:schemeClr val="accent1"/>
                </a:solidFill>
              </a:rPr>
              <a:t>Exemplo</a:t>
            </a:r>
            <a:endParaRPr kumimoji="0" lang="pt-BR" sz="54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459" y="2338251"/>
            <a:ext cx="5194915" cy="3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1072" y="235130"/>
            <a:ext cx="10842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 </a:t>
            </a:r>
            <a:r>
              <a:rPr lang="pt-BR" sz="2400" dirty="0" smtClean="0">
                <a:solidFill>
                  <a:srgbClr val="FF0000"/>
                </a:solidFill>
              </a:rPr>
              <a:t>Solução:</a:t>
            </a:r>
            <a:r>
              <a:rPr lang="pt-BR" sz="2400" dirty="0" smtClean="0"/>
              <a:t> Observe o triângulo ABC com os seguimentos BG e BH.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1. </a:t>
            </a:r>
            <a:r>
              <a:rPr lang="pt-BR" sz="2400" dirty="0" smtClean="0"/>
              <a:t>Pela propriedade 2 os triângulos BAG, BGH e BHC têm mesma área. Cada um tem, portanto, área igual a 10 e o triângulo BGC tem área igual a 20.</a:t>
            </a:r>
          </a:p>
          <a:p>
            <a:pPr algn="just"/>
            <a:r>
              <a:rPr lang="pt-BR" sz="2400" dirty="0" smtClean="0"/>
              <a:t>	</a:t>
            </a:r>
          </a:p>
          <a:p>
            <a:pPr algn="just"/>
            <a:r>
              <a:rPr lang="pt-BR" sz="2400" dirty="0" smtClean="0"/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2. </a:t>
            </a:r>
            <a:r>
              <a:rPr lang="pt-BR" sz="2400" dirty="0" smtClean="0"/>
              <a:t>Pela mesma propriedade, os triângulos GBD, GDE, GEF e GF C têm mesma área. Logo, cada um deles tem área 5. A área do triângulo GDE é igual a 5. </a:t>
            </a:r>
          </a:p>
          <a:p>
            <a:pPr algn="just"/>
            <a:endParaRPr lang="pt-BR" sz="2400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702" y="854529"/>
            <a:ext cx="3409813" cy="212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367" y="852331"/>
            <a:ext cx="3226524" cy="21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849085" y="82296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1.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77988" y="844731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2.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411</TotalTime>
  <Words>91</Words>
  <Application>Microsoft Office PowerPoint</Application>
  <PresentationFormat>Personalizar</PresentationFormat>
  <Paragraphs>89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Evento Principal</vt:lpstr>
      <vt:lpstr>Geometria</vt:lpstr>
      <vt:lpstr>Áreas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tiago amorim</cp:lastModifiedBy>
  <cp:revision>51</cp:revision>
  <dcterms:created xsi:type="dcterms:W3CDTF">2016-07-07T15:43:12Z</dcterms:created>
  <dcterms:modified xsi:type="dcterms:W3CDTF">2016-08-11T22:27:31Z</dcterms:modified>
</cp:coreProperties>
</file>