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93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642E0-B765-41EB-9ABA-7FB0BD7CA195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3C75B-0BC9-4C39-8261-28C0096542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002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56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37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4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55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8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14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58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53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78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37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27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70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52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96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17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85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94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Contagem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Aula 2, ciclo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55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234597"/>
            <a:ext cx="10394707" cy="1792324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</a:rPr>
              <a:t>c) </a:t>
            </a:r>
            <a:r>
              <a:rPr lang="pt-BR" dirty="0" smtClean="0"/>
              <a:t>Neste ultimo caso note que devemos ter cuidado na hora da volta, pois não podemos repetir as estradas já utilizadas.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1249680" y="173222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A</a:t>
            </a:r>
            <a:endParaRPr lang="pt-BR" sz="3200" dirty="0"/>
          </a:p>
        </p:txBody>
      </p:sp>
      <p:sp>
        <p:nvSpPr>
          <p:cNvPr id="5" name="Elipse 4"/>
          <p:cNvSpPr/>
          <p:nvPr/>
        </p:nvSpPr>
        <p:spPr>
          <a:xfrm>
            <a:off x="3200400" y="173222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B</a:t>
            </a:r>
          </a:p>
        </p:txBody>
      </p:sp>
      <p:sp>
        <p:nvSpPr>
          <p:cNvPr id="6" name="Elipse 5"/>
          <p:cNvSpPr/>
          <p:nvPr/>
        </p:nvSpPr>
        <p:spPr>
          <a:xfrm>
            <a:off x="5151120" y="173222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C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2484120" y="2296105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4450080" y="2296105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484120" y="1732225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450080" y="1732225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1" name="Elipse 10"/>
          <p:cNvSpPr/>
          <p:nvPr/>
        </p:nvSpPr>
        <p:spPr>
          <a:xfrm>
            <a:off x="7101840" y="173222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B</a:t>
            </a:r>
          </a:p>
        </p:txBody>
      </p:sp>
      <p:sp>
        <p:nvSpPr>
          <p:cNvPr id="12" name="Elipse 11"/>
          <p:cNvSpPr/>
          <p:nvPr/>
        </p:nvSpPr>
        <p:spPr>
          <a:xfrm>
            <a:off x="9052560" y="173222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A</a:t>
            </a:r>
            <a:endParaRPr lang="pt-BR" sz="3200" dirty="0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6393180" y="2302639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393180" y="1738759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cxnSp>
        <p:nvCxnSpPr>
          <p:cNvPr id="15" name="Conector de seta reta 14"/>
          <p:cNvCxnSpPr/>
          <p:nvPr/>
        </p:nvCxnSpPr>
        <p:spPr>
          <a:xfrm>
            <a:off x="8343900" y="2302639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8343900" y="1738759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822960" y="3093720"/>
            <a:ext cx="979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dirty="0" smtClean="0"/>
              <a:t>ENTÃO NA HORA DE VOLTAR DE C PARA B SÓ NOS RESTA UMA ESCOLHA DAS DUAS POSSIVEIS, POIS UMA JÁ UTILIZAMOS PARA CHEGAR A C.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22960" y="3740051"/>
            <a:ext cx="979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E NA HORA DE VOLTAR DE B PARA A SÓ NOS RESTAM DUAS ESCOLHA DAS TRÊS POSSIVEIS, POIS UMA JÁ UTILIZAMOS PARA IR DE A ATÉ B.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089660" y="4725680"/>
            <a:ext cx="23545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/>
              <a:t>3 x 2 x 1 x 2 = 12</a:t>
            </a:r>
            <a:endParaRPr lang="pt-BR" sz="25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111240" y="4456375"/>
            <a:ext cx="3901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Podemos ir de A para C e depois voltar para A sem repetir estradas de 12 formas diferentes.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9118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40078" y="135536"/>
            <a:ext cx="10394707" cy="1258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200" dirty="0" smtClean="0">
                <a:solidFill>
                  <a:schemeClr val="accent1"/>
                </a:solidFill>
              </a:rPr>
              <a:t>Exemplo 4. </a:t>
            </a:r>
            <a:r>
              <a:rPr lang="pt-BR" sz="2200" dirty="0" smtClean="0"/>
              <a:t>Quantos números de três algarismos podemos formar com (0, 1, 2, 3, 4, 5, 6 e 7) ?</a:t>
            </a:r>
            <a:endParaRPr lang="pt-BR" sz="2200" dirty="0"/>
          </a:p>
        </p:txBody>
      </p:sp>
      <p:sp>
        <p:nvSpPr>
          <p:cNvPr id="5" name="Retângulo 4"/>
          <p:cNvSpPr/>
          <p:nvPr/>
        </p:nvSpPr>
        <p:spPr>
          <a:xfrm>
            <a:off x="1828800" y="1957388"/>
            <a:ext cx="1471613" cy="1514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Aqui não podemos usar o 0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767138" y="1957386"/>
            <a:ext cx="1471613" cy="1514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Aqui podemos usar todos os disponíveis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705476" y="1957386"/>
            <a:ext cx="1471613" cy="1514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Aqui podemos usar todos os disponíveis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828801" y="1311055"/>
            <a:ext cx="147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(1</a:t>
            </a:r>
            <a:r>
              <a:rPr lang="pt-BR" dirty="0"/>
              <a:t>, 2, 3, 4, 5, 6 e 7)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67138" y="1311054"/>
            <a:ext cx="147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(0, 1</a:t>
            </a:r>
            <a:r>
              <a:rPr lang="pt-BR" dirty="0"/>
              <a:t>, 2, 3, 4, 5, 6 e 7)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705477" y="1311055"/>
            <a:ext cx="147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(0, 1</a:t>
            </a:r>
            <a:r>
              <a:rPr lang="pt-BR" dirty="0"/>
              <a:t>, 2, 3, 4, 5, 6 e 7)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828800" y="3711625"/>
            <a:ext cx="14716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/>
              <a:t>7</a:t>
            </a:r>
            <a:r>
              <a:rPr lang="pt-BR" sz="2500" dirty="0" smtClean="0"/>
              <a:t> escolhas</a:t>
            </a:r>
            <a:endParaRPr lang="pt-BR" sz="25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767138" y="3711625"/>
            <a:ext cx="14716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/>
              <a:t>8</a:t>
            </a:r>
            <a:r>
              <a:rPr lang="pt-BR" sz="2500" dirty="0" smtClean="0"/>
              <a:t> escolhas</a:t>
            </a:r>
            <a:endParaRPr lang="pt-BR" sz="25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705477" y="3711625"/>
            <a:ext cx="14716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/>
              <a:t>8</a:t>
            </a:r>
            <a:r>
              <a:rPr lang="pt-BR" sz="2500" dirty="0" smtClean="0"/>
              <a:t> escolhas</a:t>
            </a:r>
            <a:endParaRPr lang="pt-BR" sz="25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300412" y="3711625"/>
            <a:ext cx="768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 x                           </a:t>
            </a:r>
            <a:r>
              <a:rPr lang="pt-BR" sz="3000" dirty="0" err="1"/>
              <a:t>x</a:t>
            </a:r>
            <a:r>
              <a:rPr lang="pt-BR" sz="3000" dirty="0" smtClean="0"/>
              <a:t>                            = 448 números.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91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304801"/>
            <a:ext cx="10394707" cy="141732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</a:rPr>
              <a:t>Exemplo 1. </a:t>
            </a:r>
            <a:r>
              <a:rPr lang="pt-BR" dirty="0" smtClean="0"/>
              <a:t>João está em duvida de como se vestir para sair, após um tempo pensando ele ficou em dúvida entre 2 blusas e 2 calças, de quantas formas diferentes ele pode combinar essas peças ?</a:t>
            </a:r>
          </a:p>
        </p:txBody>
      </p:sp>
      <p:sp>
        <p:nvSpPr>
          <p:cNvPr id="4" name="Arredondar Retângulo em um Canto Único 3"/>
          <p:cNvSpPr/>
          <p:nvPr/>
        </p:nvSpPr>
        <p:spPr>
          <a:xfrm>
            <a:off x="1005840" y="2956560"/>
            <a:ext cx="1645920" cy="762000"/>
          </a:xfrm>
          <a:prstGeom prst="round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João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788920" y="2682240"/>
            <a:ext cx="1645920" cy="655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2758440" y="3489960"/>
            <a:ext cx="1676400" cy="396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Arredondar Retângulo em um Canto Único 11"/>
          <p:cNvSpPr/>
          <p:nvPr/>
        </p:nvSpPr>
        <p:spPr>
          <a:xfrm>
            <a:off x="4617720" y="2194560"/>
            <a:ext cx="1143000" cy="762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Blusa 1</a:t>
            </a:r>
            <a:endParaRPr lang="pt-BR" dirty="0"/>
          </a:p>
        </p:txBody>
      </p:sp>
      <p:sp>
        <p:nvSpPr>
          <p:cNvPr id="13" name="Arredondar Retângulo em um Canto Único 12"/>
          <p:cNvSpPr/>
          <p:nvPr/>
        </p:nvSpPr>
        <p:spPr>
          <a:xfrm>
            <a:off x="4617720" y="3718560"/>
            <a:ext cx="1143000" cy="762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blusa 2</a:t>
            </a:r>
            <a:endParaRPr lang="pt-BR" dirty="0"/>
          </a:p>
        </p:txBody>
      </p:sp>
      <p:cxnSp>
        <p:nvCxnSpPr>
          <p:cNvPr id="17" name="Conector de seta reta 16"/>
          <p:cNvCxnSpPr/>
          <p:nvPr/>
        </p:nvCxnSpPr>
        <p:spPr>
          <a:xfrm flipV="1">
            <a:off x="5883153" y="1905001"/>
            <a:ext cx="2239767" cy="579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5883153" y="2682240"/>
            <a:ext cx="2239767" cy="274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V="1">
            <a:off x="5883153" y="3718560"/>
            <a:ext cx="2239767" cy="3370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5883152" y="4392692"/>
            <a:ext cx="2239768" cy="424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Arredondar Retângulo em um Canto Único 25"/>
          <p:cNvSpPr/>
          <p:nvPr/>
        </p:nvSpPr>
        <p:spPr>
          <a:xfrm>
            <a:off x="8321040" y="1593475"/>
            <a:ext cx="1219200" cy="49529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Calça 1</a:t>
            </a:r>
            <a:endParaRPr lang="pt-BR" dirty="0"/>
          </a:p>
        </p:txBody>
      </p:sp>
      <p:sp>
        <p:nvSpPr>
          <p:cNvPr id="28" name="Arredondar Retângulo em um Canto Único 27"/>
          <p:cNvSpPr/>
          <p:nvPr/>
        </p:nvSpPr>
        <p:spPr>
          <a:xfrm>
            <a:off x="8321040" y="2682240"/>
            <a:ext cx="1219200" cy="49529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Calça 2</a:t>
            </a:r>
            <a:endParaRPr lang="pt-BR" dirty="0"/>
          </a:p>
        </p:txBody>
      </p:sp>
      <p:sp>
        <p:nvSpPr>
          <p:cNvPr id="29" name="Arredondar Retângulo em um Canto Único 28"/>
          <p:cNvSpPr/>
          <p:nvPr/>
        </p:nvSpPr>
        <p:spPr>
          <a:xfrm>
            <a:off x="8321040" y="3470911"/>
            <a:ext cx="1219200" cy="49529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Calça 1</a:t>
            </a:r>
            <a:endParaRPr lang="pt-BR" dirty="0"/>
          </a:p>
        </p:txBody>
      </p:sp>
      <p:sp>
        <p:nvSpPr>
          <p:cNvPr id="30" name="Arredondar Retângulo em um Canto Único 29"/>
          <p:cNvSpPr/>
          <p:nvPr/>
        </p:nvSpPr>
        <p:spPr>
          <a:xfrm>
            <a:off x="8321040" y="4569977"/>
            <a:ext cx="1219200" cy="49529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Calça 2</a:t>
            </a:r>
            <a:endParaRPr lang="pt-BR" dirty="0"/>
          </a:p>
        </p:txBody>
      </p:sp>
      <p:cxnSp>
        <p:nvCxnSpPr>
          <p:cNvPr id="32" name="Conector reto 31"/>
          <p:cNvCxnSpPr/>
          <p:nvPr/>
        </p:nvCxnSpPr>
        <p:spPr>
          <a:xfrm>
            <a:off x="9707880" y="1593475"/>
            <a:ext cx="0" cy="3471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Arredondar Retângulo em um Canto Único 32"/>
          <p:cNvSpPr/>
          <p:nvPr/>
        </p:nvSpPr>
        <p:spPr>
          <a:xfrm>
            <a:off x="9829800" y="1615441"/>
            <a:ext cx="1783080" cy="472439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( B1 ,C1 )</a:t>
            </a:r>
            <a:endParaRPr lang="pt-BR" dirty="0"/>
          </a:p>
        </p:txBody>
      </p:sp>
      <p:sp>
        <p:nvSpPr>
          <p:cNvPr id="34" name="Arredondar Retângulo em um Canto Único 33"/>
          <p:cNvSpPr/>
          <p:nvPr/>
        </p:nvSpPr>
        <p:spPr>
          <a:xfrm>
            <a:off x="9829800" y="2693669"/>
            <a:ext cx="1783080" cy="472439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( B1 ,C2 )</a:t>
            </a:r>
            <a:endParaRPr lang="pt-BR" dirty="0"/>
          </a:p>
        </p:txBody>
      </p:sp>
      <p:sp>
        <p:nvSpPr>
          <p:cNvPr id="35" name="Arredondar Retângulo em um Canto Único 34"/>
          <p:cNvSpPr/>
          <p:nvPr/>
        </p:nvSpPr>
        <p:spPr>
          <a:xfrm>
            <a:off x="9829800" y="3470911"/>
            <a:ext cx="1783080" cy="472439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( B1 ,C1 )</a:t>
            </a:r>
            <a:endParaRPr lang="pt-BR" dirty="0"/>
          </a:p>
        </p:txBody>
      </p:sp>
      <p:sp>
        <p:nvSpPr>
          <p:cNvPr id="36" name="Arredondar Retângulo em um Canto Único 35"/>
          <p:cNvSpPr/>
          <p:nvPr/>
        </p:nvSpPr>
        <p:spPr>
          <a:xfrm>
            <a:off x="9829800" y="4600458"/>
            <a:ext cx="1783080" cy="472439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( B1 ,C1 )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79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26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70560" y="4183380"/>
            <a:ext cx="10394707" cy="1121764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</a:rPr>
              <a:t>a) </a:t>
            </a:r>
            <a:r>
              <a:rPr lang="pt-BR" dirty="0" smtClean="0"/>
              <a:t>Listes todas as possíveis bandeiras, quantas são elas?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67840" y="2103120"/>
            <a:ext cx="4008120" cy="1935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3230880" y="2491740"/>
            <a:ext cx="1158240" cy="11582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696200" y="2103120"/>
            <a:ext cx="164592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696200" y="2796540"/>
            <a:ext cx="1645920" cy="5486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96200" y="3489960"/>
            <a:ext cx="1645920" cy="5486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70560" y="326037"/>
            <a:ext cx="10394707" cy="1121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>
                <a:solidFill>
                  <a:schemeClr val="accent1"/>
                </a:solidFill>
              </a:rPr>
              <a:t>Exemplo 2</a:t>
            </a:r>
            <a:r>
              <a:rPr lang="pt-BR" dirty="0" smtClean="0"/>
              <a:t>. UMA BANDEIRA COM A FORMA ABAIXO VAI SER PINTADA UTILIZANDO DUAS DAS CORES DADAS.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27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-70203"/>
            <a:ext cx="10394707" cy="1761844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No caso deste problema, uma forma natural de planejar o preenchimento da bandeira é:</a:t>
            </a:r>
          </a:p>
          <a:p>
            <a:r>
              <a:rPr lang="pt-BR" dirty="0" smtClean="0"/>
              <a:t>Escolher a cor a ser utilizada na parte externa;</a:t>
            </a:r>
          </a:p>
          <a:p>
            <a:r>
              <a:rPr lang="pt-BR" dirty="0" smtClean="0"/>
              <a:t>A seguir, escolher a cor para o circulo interno.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264920" y="2301240"/>
            <a:ext cx="1798320" cy="86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264920" y="3345179"/>
            <a:ext cx="1798320" cy="86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572000" y="3345179"/>
            <a:ext cx="1798320" cy="8686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572000" y="2301240"/>
            <a:ext cx="1798320" cy="8686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879080" y="3345179"/>
            <a:ext cx="1798320" cy="8686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879080" y="2301240"/>
            <a:ext cx="1798320" cy="8686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1889760" y="2461260"/>
            <a:ext cx="548640" cy="54864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1889760" y="3505199"/>
            <a:ext cx="548640" cy="5486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5196840" y="2468880"/>
            <a:ext cx="548640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5196840" y="3505199"/>
            <a:ext cx="548640" cy="5486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8503920" y="2468880"/>
            <a:ext cx="548640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8503920" y="3505199"/>
            <a:ext cx="548640" cy="54864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440180" y="152849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Cor externa vermelha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747260" y="154373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Cor externa azul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054340" y="154373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Cor externa amarela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85800" y="4511040"/>
            <a:ext cx="969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Note que a primeira decisão (cor externa) pode ser feita de 3 maneiras diferentes, já que a cor externa por ser qualquer uma das cores disponíveis. Uma vez tomada a decisão, a cor escolhida não pode ser mais utilizada, restando então 2 cores.</a:t>
            </a:r>
            <a:endParaRPr lang="pt-BR" dirty="0"/>
          </a:p>
        </p:txBody>
      </p:sp>
      <p:sp>
        <p:nvSpPr>
          <p:cNvPr id="20" name="Chave direita 19"/>
          <p:cNvSpPr/>
          <p:nvPr/>
        </p:nvSpPr>
        <p:spPr>
          <a:xfrm>
            <a:off x="10134600" y="2301240"/>
            <a:ext cx="243840" cy="19126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0454640" y="2773680"/>
            <a:ext cx="128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6 </a:t>
            </a:r>
          </a:p>
          <a:p>
            <a:pPr algn="ctr"/>
            <a:r>
              <a:rPr lang="pt-BR" dirty="0"/>
              <a:t>b</a:t>
            </a:r>
            <a:r>
              <a:rPr lang="pt-BR" dirty="0" smtClean="0"/>
              <a:t>andeiras</a:t>
            </a:r>
          </a:p>
          <a:p>
            <a:pPr algn="ctr"/>
            <a:r>
              <a:rPr lang="pt-BR" dirty="0" smtClean="0"/>
              <a:t>diferentes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223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720" y="685800"/>
            <a:ext cx="11155680" cy="1151965"/>
          </a:xfrm>
        </p:spPr>
        <p:txBody>
          <a:bodyPr>
            <a:normAutofit/>
          </a:bodyPr>
          <a:lstStyle/>
          <a:p>
            <a:r>
              <a:rPr lang="pt-BR" sz="4800" dirty="0" smtClean="0"/>
              <a:t>Principio fundamental da contagem (PFC)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1423316"/>
            <a:ext cx="10394707" cy="33111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500" dirty="0" smtClean="0"/>
              <a:t>se uma decisão d1 pode ser tomada de x modos e, qualquer que seja essa escolha, a decisão d2 pode ser tomada de y modos, então o número de maneiras de se tomarem consecutivamente as decisões d1 e d2 é igual ao produto </a:t>
            </a:r>
            <a:r>
              <a:rPr lang="pt-BR" sz="2500" dirty="0" err="1" smtClean="0"/>
              <a:t>x.y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423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70560" y="310796"/>
            <a:ext cx="10394707" cy="1777084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accent1"/>
                </a:solidFill>
              </a:rPr>
              <a:t>b) </a:t>
            </a:r>
            <a:r>
              <a:rPr lang="pt-BR" dirty="0" smtClean="0"/>
              <a:t>Quantas são as bandeiras possíveis no caso em que 4 cores estão disponíveis? E 5 cores?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Neste caso o princípio é o mesmo do anterior.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70560" y="1865276"/>
            <a:ext cx="10394707" cy="1777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Para 4 cores, temos agora 4 possibilidades para a cor externa, uma vez escolhida a cor para está nos restam então 3 possibilidades para a cor do circulo interno.</a:t>
            </a:r>
          </a:p>
          <a:p>
            <a:pPr marL="0" indent="0" algn="just">
              <a:buNone/>
            </a:pPr>
            <a:r>
              <a:rPr lang="pt-BR" dirty="0" smtClean="0"/>
              <a:t>Sendo então 4 x 3 = 12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70559" y="3419756"/>
            <a:ext cx="10394707" cy="1777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Para 5 cores, temos então 5 possibilidades para a cor externa, uma vez escolhida a cor para está nos restam então 4 possibilidades para a cor do circulo interno.</a:t>
            </a:r>
          </a:p>
          <a:p>
            <a:pPr marL="0" indent="0" algn="just">
              <a:buNone/>
            </a:pPr>
            <a:r>
              <a:rPr lang="pt-BR" dirty="0" smtClean="0"/>
              <a:t>Sendo então 5 x </a:t>
            </a:r>
            <a:r>
              <a:rPr lang="pt-BR" dirty="0"/>
              <a:t>4</a:t>
            </a:r>
            <a:r>
              <a:rPr lang="pt-BR" dirty="0" smtClean="0"/>
              <a:t> = 20</a:t>
            </a:r>
          </a:p>
        </p:txBody>
      </p:sp>
    </p:spTree>
    <p:extLst>
      <p:ext uri="{BB962C8B-B14F-4D97-AF65-F5344CB8AC3E}">
        <p14:creationId xmlns:p14="http://schemas.microsoft.com/office/powerpoint/2010/main" val="8018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40078" y="135536"/>
            <a:ext cx="10394707" cy="1258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 smtClean="0">
                <a:solidFill>
                  <a:schemeClr val="accent1"/>
                </a:solidFill>
              </a:rPr>
              <a:t>Exemplo 3. </a:t>
            </a:r>
            <a:r>
              <a:rPr lang="pt-BR" sz="2200" dirty="0"/>
              <a:t>Considere </a:t>
            </a:r>
            <a:r>
              <a:rPr lang="pt-BR" sz="2200" dirty="0" smtClean="0"/>
              <a:t>tr</a:t>
            </a:r>
            <a:r>
              <a:rPr lang="pt-BR" sz="2200" dirty="0"/>
              <a:t>ê</a:t>
            </a:r>
            <a:r>
              <a:rPr lang="pt-BR" sz="2200" dirty="0" smtClean="0"/>
              <a:t>s </a:t>
            </a:r>
            <a:r>
              <a:rPr lang="pt-BR" sz="2200" dirty="0"/>
              <a:t>cidades A, B e C, de forma tal que existem </a:t>
            </a:r>
            <a:r>
              <a:rPr lang="pt-BR" sz="2200" dirty="0" smtClean="0"/>
              <a:t>tr</a:t>
            </a:r>
            <a:r>
              <a:rPr lang="pt-BR" sz="2200" dirty="0"/>
              <a:t>ê</a:t>
            </a:r>
            <a:r>
              <a:rPr lang="pt-BR" sz="2200" dirty="0" smtClean="0"/>
              <a:t>s </a:t>
            </a:r>
            <a:r>
              <a:rPr lang="pt-BR" sz="2200" dirty="0"/>
              <a:t>estradas ligando A à</a:t>
            </a:r>
            <a:r>
              <a:rPr lang="pt-BR" sz="2200" dirty="0" smtClean="0"/>
              <a:t> </a:t>
            </a:r>
            <a:r>
              <a:rPr lang="pt-BR" sz="2200" dirty="0"/>
              <a:t>B e dois caminhos ligando B à</a:t>
            </a:r>
            <a:r>
              <a:rPr lang="pt-BR" sz="2200" dirty="0" smtClean="0"/>
              <a:t> C, como ilustrado na figura abaixo.</a:t>
            </a:r>
            <a:endParaRPr lang="pt-BR" sz="2200" dirty="0"/>
          </a:p>
        </p:txBody>
      </p:sp>
      <p:sp>
        <p:nvSpPr>
          <p:cNvPr id="4" name="Elipse 3"/>
          <p:cNvSpPr/>
          <p:nvPr/>
        </p:nvSpPr>
        <p:spPr>
          <a:xfrm>
            <a:off x="2225040" y="1417320"/>
            <a:ext cx="3307080" cy="11125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5608833" y="1447800"/>
            <a:ext cx="3078480" cy="1082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5022350" y="1402080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B</a:t>
            </a:r>
          </a:p>
        </p:txBody>
      </p:sp>
      <p:sp>
        <p:nvSpPr>
          <p:cNvPr id="7" name="Elipse 6"/>
          <p:cNvSpPr/>
          <p:nvPr/>
        </p:nvSpPr>
        <p:spPr>
          <a:xfrm>
            <a:off x="8367787" y="1402080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C</a:t>
            </a:r>
            <a:endParaRPr lang="pt-BR" sz="3200" dirty="0"/>
          </a:p>
        </p:txBody>
      </p:sp>
      <p:sp>
        <p:nvSpPr>
          <p:cNvPr id="8" name="Elipse 7"/>
          <p:cNvSpPr/>
          <p:nvPr/>
        </p:nvSpPr>
        <p:spPr>
          <a:xfrm>
            <a:off x="1661160" y="1402080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A</a:t>
            </a:r>
            <a:endParaRPr lang="pt-BR" sz="3200" dirty="0"/>
          </a:p>
        </p:txBody>
      </p:sp>
      <p:cxnSp>
        <p:nvCxnSpPr>
          <p:cNvPr id="10" name="Conector reto 9"/>
          <p:cNvCxnSpPr>
            <a:endCxn id="6" idx="2"/>
          </p:cNvCxnSpPr>
          <p:nvPr/>
        </p:nvCxnSpPr>
        <p:spPr>
          <a:xfrm flipV="1">
            <a:off x="2804673" y="1965960"/>
            <a:ext cx="2217677" cy="152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640079" y="2706724"/>
            <a:ext cx="10394707" cy="2718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LcParenR"/>
            </a:pPr>
            <a:r>
              <a:rPr lang="pt-BR" sz="2200" dirty="0"/>
              <a:t>De quantas formas diferentes podemos ir de A </a:t>
            </a:r>
            <a:r>
              <a:rPr lang="pt-BR" sz="2200" dirty="0" smtClean="0"/>
              <a:t>até </a:t>
            </a:r>
            <a:r>
              <a:rPr lang="pt-BR" sz="2200" dirty="0"/>
              <a:t>C, passando por B? </a:t>
            </a:r>
            <a:endParaRPr lang="pt-BR" sz="2200" dirty="0" smtClean="0"/>
          </a:p>
          <a:p>
            <a:pPr marL="457200" indent="-457200">
              <a:buFont typeface="+mj-lt"/>
              <a:buAutoNum type="alphaLcParenR"/>
            </a:pPr>
            <a:r>
              <a:rPr lang="pt-BR" sz="2200" dirty="0"/>
              <a:t>De quantas formas diferentes podemos ir de A </a:t>
            </a:r>
            <a:r>
              <a:rPr lang="pt-BR" sz="2200" dirty="0" smtClean="0"/>
              <a:t>até </a:t>
            </a:r>
            <a:r>
              <a:rPr lang="pt-BR" sz="2200" dirty="0"/>
              <a:t>C, passando por B, e voltar para A novamente, passando por B? </a:t>
            </a:r>
            <a:endParaRPr lang="pt-BR" sz="2200" dirty="0" smtClean="0"/>
          </a:p>
          <a:p>
            <a:pPr marL="457200" indent="-457200">
              <a:buFont typeface="+mj-lt"/>
              <a:buAutoNum type="alphaLcParenR"/>
            </a:pPr>
            <a:r>
              <a:rPr lang="pt-BR" sz="2200" dirty="0"/>
              <a:t>De quantas formas diferentes podemos ir de A </a:t>
            </a:r>
            <a:r>
              <a:rPr lang="pt-BR" sz="2200" dirty="0" smtClean="0"/>
              <a:t>até C</a:t>
            </a:r>
            <a:r>
              <a:rPr lang="pt-BR" sz="2200" dirty="0"/>
              <a:t>, passando por B, e depois voltar para A sem repetir estradas e novamente passando por B? </a:t>
            </a:r>
          </a:p>
        </p:txBody>
      </p:sp>
    </p:spTree>
    <p:extLst>
      <p:ext uri="{BB962C8B-B14F-4D97-AF65-F5344CB8AC3E}">
        <p14:creationId xmlns:p14="http://schemas.microsoft.com/office/powerpoint/2010/main" val="4094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55320" y="386997"/>
            <a:ext cx="10394707" cy="1777084"/>
          </a:xfrm>
        </p:spPr>
        <p:txBody>
          <a:bodyPr/>
          <a:lstStyle/>
          <a:p>
            <a:pPr marL="457200" indent="-457200" algn="just">
              <a:buAutoNum type="alphaLcParenR"/>
            </a:pPr>
            <a:r>
              <a:rPr lang="pt-BR" dirty="0" smtClean="0"/>
              <a:t>Note que para a primeira escolha temos 3 possibilidades,  e em seguida, para segunda escolha temos 2 possibilidades, portanto usando o </a:t>
            </a:r>
            <a:r>
              <a:rPr lang="pt-BR" dirty="0" err="1" smtClean="0"/>
              <a:t>pfc</a:t>
            </a:r>
            <a:r>
              <a:rPr lang="pt-BR" dirty="0" smtClean="0"/>
              <a:t>, o número de formas que podemos ir de a até c é representado por: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1249680" y="238754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A</a:t>
            </a:r>
            <a:endParaRPr lang="pt-BR" sz="3200" dirty="0"/>
          </a:p>
        </p:txBody>
      </p:sp>
      <p:sp>
        <p:nvSpPr>
          <p:cNvPr id="5" name="Elipse 4"/>
          <p:cNvSpPr/>
          <p:nvPr/>
        </p:nvSpPr>
        <p:spPr>
          <a:xfrm>
            <a:off x="3200400" y="238754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B</a:t>
            </a:r>
          </a:p>
        </p:txBody>
      </p:sp>
      <p:sp>
        <p:nvSpPr>
          <p:cNvPr id="6" name="Elipse 5"/>
          <p:cNvSpPr/>
          <p:nvPr/>
        </p:nvSpPr>
        <p:spPr>
          <a:xfrm>
            <a:off x="5151120" y="238754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C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2484120" y="2951425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4450080" y="2951425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484120" y="2387545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450080" y="2387545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223760" y="2756877"/>
            <a:ext cx="16916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/>
              <a:t>3 x 2 = 6</a:t>
            </a:r>
            <a:endParaRPr lang="pt-BR" sz="25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004560" y="4229857"/>
            <a:ext cx="3901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Podemos ir de A para C de 6 formas diferentes.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5456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24840" y="371757"/>
            <a:ext cx="10394707" cy="984604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</a:rPr>
              <a:t>b) </a:t>
            </a:r>
            <a:r>
              <a:rPr lang="pt-BR" dirty="0" smtClean="0"/>
              <a:t>Neste caso a resolução é semelhante a anterior, porem devemos adicionar a volta a partir de c, até a.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1249680" y="238754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A</a:t>
            </a:r>
            <a:endParaRPr lang="pt-BR" sz="3200" dirty="0"/>
          </a:p>
        </p:txBody>
      </p:sp>
      <p:sp>
        <p:nvSpPr>
          <p:cNvPr id="5" name="Elipse 4"/>
          <p:cNvSpPr/>
          <p:nvPr/>
        </p:nvSpPr>
        <p:spPr>
          <a:xfrm>
            <a:off x="3200400" y="238754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B</a:t>
            </a:r>
          </a:p>
        </p:txBody>
      </p:sp>
      <p:sp>
        <p:nvSpPr>
          <p:cNvPr id="6" name="Elipse 5"/>
          <p:cNvSpPr/>
          <p:nvPr/>
        </p:nvSpPr>
        <p:spPr>
          <a:xfrm>
            <a:off x="5151120" y="238754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C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2484120" y="2951425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4450080" y="2951425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484120" y="2387545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450080" y="2387545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1" name="Elipse 10"/>
          <p:cNvSpPr/>
          <p:nvPr/>
        </p:nvSpPr>
        <p:spPr>
          <a:xfrm>
            <a:off x="7101840" y="238754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B</a:t>
            </a:r>
          </a:p>
        </p:txBody>
      </p:sp>
      <p:sp>
        <p:nvSpPr>
          <p:cNvPr id="12" name="Elipse 11"/>
          <p:cNvSpPr/>
          <p:nvPr/>
        </p:nvSpPr>
        <p:spPr>
          <a:xfrm>
            <a:off x="9052560" y="2387545"/>
            <a:ext cx="1127760" cy="11277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A</a:t>
            </a:r>
            <a:endParaRPr lang="pt-BR" sz="3200" dirty="0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6393180" y="2957959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393180" y="2394079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</a:t>
            </a: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8343900" y="2957959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8343900" y="2394079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967740" y="4307962"/>
            <a:ext cx="23545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/>
              <a:t>3 x 2 x 2 x 3 = 36</a:t>
            </a:r>
            <a:endParaRPr lang="pt-BR" sz="25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111240" y="4229857"/>
            <a:ext cx="3901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Podemos ir de A para C e depois voltar para A de 36 formas diferentes.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844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128</TotalTime>
  <Words>824</Words>
  <Application>Microsoft Office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Impact</vt:lpstr>
      <vt:lpstr>Wingdings</vt:lpstr>
      <vt:lpstr>Evento Principal</vt:lpstr>
      <vt:lpstr>Contagem</vt:lpstr>
      <vt:lpstr>Apresentação do PowerPoint</vt:lpstr>
      <vt:lpstr>Apresentação do PowerPoint</vt:lpstr>
      <vt:lpstr>Apresentação do PowerPoint</vt:lpstr>
      <vt:lpstr>Principio fundamental da contagem (PFC)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Contagem</dc:title>
  <dc:creator>Carolina</dc:creator>
  <cp:lastModifiedBy>Carolina</cp:lastModifiedBy>
  <cp:revision>13</cp:revision>
  <dcterms:created xsi:type="dcterms:W3CDTF">2016-07-07T15:43:12Z</dcterms:created>
  <dcterms:modified xsi:type="dcterms:W3CDTF">2016-07-07T18:19:42Z</dcterms:modified>
</cp:coreProperties>
</file>