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99A61-40E4-4507-828A-E2664C7814E4}" type="datetimeFigureOut">
              <a:rPr lang="pt-BR" smtClean="0"/>
              <a:pPr/>
              <a:t>16/07/2016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B42-DA5C-40C9-A24F-666B74B7C6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13800" dirty="0" smtClean="0"/>
              <a:t>Exercícios</a:t>
            </a:r>
            <a:endParaRPr lang="pt-BR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14290"/>
            <a:ext cx="87154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R"/>
            </a:pPr>
            <a:r>
              <a:rPr lang="pt-BR" b="1" dirty="0" smtClean="0">
                <a:latin typeface="Comic Sans MS" pitchFamily="66" charset="0"/>
              </a:rPr>
              <a:t>Questão 3 donível2 do banco de questões da OBMEP 2013.</a:t>
            </a:r>
          </a:p>
          <a:p>
            <a:pPr marL="400050" indent="-400050" algn="just"/>
            <a:r>
              <a:rPr lang="pt-BR" b="1" dirty="0" smtClean="0">
                <a:latin typeface="Comic Sans MS" pitchFamily="66" charset="0"/>
              </a:rPr>
              <a:t> 	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Os funcionários do hospital Um hospital tem os seguintes funcionários:</a:t>
            </a:r>
          </a:p>
          <a:p>
            <a:pPr marL="400050" indent="-400050" algn="just"/>
            <a:endParaRPr lang="pt-BR" dirty="0" smtClean="0">
              <a:latin typeface="Comic Sans MS" pitchFamily="66" charset="0"/>
            </a:endParaRP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Sara Dores da Costa: reumatologista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Iná Lemos: pneumologista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 Ester Elisa: enfermeira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 Ema Thomas: traumatologista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Ana Lisa: psicanalista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Inácio Filho: obstetra 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a)</a:t>
            </a:r>
            <a:r>
              <a:rPr lang="pt-BR" dirty="0" smtClean="0">
                <a:latin typeface="Comic Sans MS" pitchFamily="66" charset="0"/>
              </a:rPr>
              <a:t> De quantas maneiras os funcionários podem fazer uma fila?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 b)</a:t>
            </a:r>
            <a:r>
              <a:rPr lang="pt-BR" dirty="0" smtClean="0">
                <a:latin typeface="Comic Sans MS" pitchFamily="66" charset="0"/>
              </a:rPr>
              <a:t> De quantas maneiras os mesmos funcionários podem sentar numa mesa redonda? Lembre-se que, numa mesa redonda, se todos se mudam para a cadeira da esquerda, a mesa continua igual! </a:t>
            </a:r>
          </a:p>
          <a:p>
            <a:pPr marL="400050" indent="-400050" algn="just"/>
            <a:endParaRPr lang="pt-BR" dirty="0" smtClean="0">
              <a:latin typeface="Comic Sans MS" pitchFamily="66" charset="0"/>
            </a:endParaRPr>
          </a:p>
          <a:p>
            <a:pPr marL="400050" indent="-400050" algn="just"/>
            <a:r>
              <a:rPr lang="pt-BR" dirty="0" smtClean="0">
                <a:latin typeface="Comic Sans MS" pitchFamily="66" charset="0"/>
              </a:rPr>
              <a:t>	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c)</a:t>
            </a:r>
            <a:r>
              <a:rPr lang="pt-BR" dirty="0" smtClean="0">
                <a:latin typeface="Comic Sans MS" pitchFamily="66" charset="0"/>
              </a:rPr>
              <a:t> E de quantas maneiras os funcionários podem compor uma comissão formada por presidente, vice-presidente e suplente? 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282" y="285728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II) Questão 11 do nível 2 do Banco de Questões da OBMEP de 2014 </a:t>
            </a:r>
          </a:p>
          <a:p>
            <a:r>
              <a:rPr lang="pt-BR" b="1" dirty="0" smtClean="0">
                <a:latin typeface="Comic Sans MS" pitchFamily="66" charset="0"/>
              </a:rPr>
              <a:t>   </a:t>
            </a:r>
          </a:p>
          <a:p>
            <a:r>
              <a:rPr lang="pt-BR" dirty="0" smtClean="0">
                <a:latin typeface="Comic Sans MS" pitchFamily="66" charset="0"/>
              </a:rPr>
              <a:t>Em uma sala de aula há uma turma de dez alunos. </a:t>
            </a:r>
          </a:p>
          <a:p>
            <a:r>
              <a:rPr lang="pt-BR" dirty="0" smtClean="0">
                <a:latin typeface="Comic Sans MS" pitchFamily="66" charset="0"/>
              </a:rPr>
              <a:t>Precisa-se escolher uma comissão de três alunos para representar esta turma, sendo a comissão composta por:</a:t>
            </a:r>
          </a:p>
          <a:p>
            <a:endParaRPr lang="pt-BR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Comic Sans MS" pitchFamily="66" charset="0"/>
              </a:rPr>
              <a:t> um porta-voz;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Comic Sans MS" pitchFamily="66" charset="0"/>
              </a:rPr>
              <a:t> um diretor de artes;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Comic Sans MS" pitchFamily="66" charset="0"/>
              </a:rPr>
              <a:t>  um assessor técnico.</a:t>
            </a: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 Nenhum aluno pode acumular cargos.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 a) De quantas maneiras esta comissão pode ser formada? 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b) Quantas comissões diferentes podem ser formadas com os alunos Leandro, Renato e Marcelo? 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c) Considere agora comissões sem cargos específicos. Use os itens a) e b) anteriores para descobrir quantas comissões sem cargos específicos podem ser formadas. </a:t>
            </a:r>
            <a:endParaRPr lang="pt-BR" b="1" dirty="0" smtClean="0">
              <a:latin typeface="Comic Sans MS" pitchFamily="66" charset="0"/>
            </a:endParaRPr>
          </a:p>
          <a:p>
            <a:endParaRPr lang="pt-B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5720" y="357166"/>
            <a:ext cx="85011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III) Problema 2 da videoaula: Exercícios sobre o Princípio Fundamental da</a:t>
            </a:r>
          </a:p>
          <a:p>
            <a:r>
              <a:rPr lang="pt-BR" b="1" dirty="0" smtClean="0">
                <a:latin typeface="Comic Sans MS" pitchFamily="66" charset="0"/>
              </a:rPr>
              <a:t>Contagem – Parte 1</a:t>
            </a:r>
          </a:p>
          <a:p>
            <a:endParaRPr lang="pt-BR" b="1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	Um construtor dispõe de quatro cores (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FF00"/>
                </a:solidFill>
                <a:latin typeface="Comic Sans MS" pitchFamily="66" charset="0"/>
              </a:rPr>
              <a:t>amarelo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  <a:r>
              <a:rPr lang="pt-BR" dirty="0" smtClean="0">
                <a:latin typeface="Comic Sans MS" pitchFamily="66" charset="0"/>
              </a:rPr>
              <a:t> e </a:t>
            </a:r>
            <a:r>
              <a:rPr lang="pt-BR" b="1" dirty="0" smtClean="0">
                <a:solidFill>
                  <a:srgbClr val="FFCC66"/>
                </a:solidFill>
                <a:latin typeface="Comic Sans MS" pitchFamily="66" charset="0"/>
              </a:rPr>
              <a:t>bege</a:t>
            </a:r>
            <a:r>
              <a:rPr lang="pt-BR" dirty="0" smtClean="0">
                <a:latin typeface="Comic Sans MS" pitchFamily="66" charset="0"/>
              </a:rPr>
              <a:t>) para pintar 5 casas dispostas lado a lado. Ele deseja que cada casa seja pintada com apenas uma cor e que duas casas consecutivas não possuam a mesma cor. Por exemplo, 2 possibilidades diferentes de pinturas estão indicadas abaixo: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Possibilidade 1: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FF00"/>
                </a:solidFill>
                <a:latin typeface="Comic Sans MS" pitchFamily="66" charset="0"/>
              </a:rPr>
              <a:t>Amarelo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CC66"/>
                </a:solidFill>
                <a:latin typeface="Comic Sans MS" pitchFamily="66" charset="0"/>
              </a:rPr>
              <a:t>Bege</a:t>
            </a:r>
            <a:r>
              <a:rPr lang="pt-BR" dirty="0" smtClean="0">
                <a:latin typeface="Comic Sans MS" pitchFamily="66" charset="0"/>
              </a:rPr>
              <a:t> ,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</a:p>
          <a:p>
            <a:r>
              <a:rPr lang="pt-BR" dirty="0" smtClean="0">
                <a:latin typeface="Comic Sans MS" pitchFamily="66" charset="0"/>
              </a:rPr>
              <a:t>Possibilidade 2: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00B050"/>
                </a:solidFill>
                <a:latin typeface="Comic Sans MS" pitchFamily="66" charset="0"/>
              </a:rPr>
              <a:t>Verde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rgbClr val="FFCC66"/>
                </a:solidFill>
                <a:latin typeface="Comic Sans MS" pitchFamily="66" charset="0"/>
              </a:rPr>
              <a:t>Bege</a:t>
            </a:r>
            <a:r>
              <a:rPr lang="pt-BR" dirty="0" smtClean="0">
                <a:latin typeface="Comic Sans MS" pitchFamily="66" charset="0"/>
              </a:rPr>
              <a:t>, </a:t>
            </a:r>
            <a:r>
              <a:rPr lang="pt-BR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Cinza</a:t>
            </a:r>
          </a:p>
          <a:p>
            <a:endParaRPr lang="pt-BR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Quantas são as combinações possíveis?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4282" y="4286256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IV) Exercício 4 as apostila 2 do PIC “Métodos de Contagem e Probabilidade”</a:t>
            </a:r>
          </a:p>
          <a:p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João e Isabel lançam, cada um, um dado.</a:t>
            </a:r>
          </a:p>
          <a:p>
            <a:endParaRPr lang="pt-BR" dirty="0" smtClean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pt-BR" dirty="0" smtClean="0">
                <a:latin typeface="Comic Sans MS" pitchFamily="66" charset="0"/>
              </a:rPr>
              <a:t>Quantas são as possíveis combinações de resultado?</a:t>
            </a:r>
          </a:p>
          <a:p>
            <a:pPr marL="342900" indent="-342900">
              <a:buAutoNum type="alphaLcParenR"/>
            </a:pPr>
            <a:endParaRPr lang="pt-BR" dirty="0" smtClean="0">
              <a:latin typeface="Comic Sans MS" pitchFamily="66" charset="0"/>
            </a:endParaRPr>
          </a:p>
          <a:p>
            <a:r>
              <a:rPr lang="pt-BR" dirty="0" smtClean="0">
                <a:latin typeface="Comic Sans MS" pitchFamily="66" charset="0"/>
              </a:rPr>
              <a:t>b) Quantas são as possíveis somas que eles podem obter?</a:t>
            </a:r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7158" y="357166"/>
            <a:ext cx="8215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itchFamily="66" charset="0"/>
              </a:rPr>
              <a:t>V) Exercício 8 as apostila 2 do PIC “Métodos de Contagem e Probabilidade”</a:t>
            </a:r>
          </a:p>
          <a:p>
            <a:r>
              <a:rPr lang="pt-BR" b="1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pt-BR" b="1" dirty="0" smtClean="0">
                <a:latin typeface="Comic Sans MS" pitchFamily="66" charset="0"/>
              </a:rPr>
              <a:t>	</a:t>
            </a:r>
            <a:r>
              <a:rPr lang="pt-BR" dirty="0" smtClean="0">
                <a:latin typeface="Comic Sans MS" pitchFamily="66" charset="0"/>
              </a:rPr>
              <a:t>Quantos são os gabaritos possíveis de um teste de 10 questões de múltipla escolha, com 5 alternativas por questão? Em quantos destes gabaritos a letra A aparece exatamente uma vez? Em quantos a letra A não aparece?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220</Words>
  <Application>Microsoft Office PowerPoint</Application>
  <PresentationFormat>Apresentação na tela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Exercícios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GERSON</dc:creator>
  <cp:lastModifiedBy>GERSON</cp:lastModifiedBy>
  <cp:revision>25</cp:revision>
  <dcterms:created xsi:type="dcterms:W3CDTF">2016-07-09T17:31:28Z</dcterms:created>
  <dcterms:modified xsi:type="dcterms:W3CDTF">2016-07-16T22:53:15Z</dcterms:modified>
</cp:coreProperties>
</file>