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2" r:id="rId1"/>
  </p:sldMasterIdLst>
  <p:handoutMasterIdLst>
    <p:handoutMasterId r:id="rId19"/>
  </p:handoutMasterIdLst>
  <p:sldIdLst>
    <p:sldId id="256" r:id="rId2"/>
    <p:sldId id="260" r:id="rId3"/>
    <p:sldId id="262" r:id="rId4"/>
    <p:sldId id="275" r:id="rId5"/>
    <p:sldId id="269" r:id="rId6"/>
    <p:sldId id="274" r:id="rId7"/>
    <p:sldId id="276" r:id="rId8"/>
    <p:sldId id="263" r:id="rId9"/>
    <p:sldId id="272" r:id="rId10"/>
    <p:sldId id="273" r:id="rId11"/>
    <p:sldId id="281" r:id="rId12"/>
    <p:sldId id="280" r:id="rId13"/>
    <p:sldId id="282" r:id="rId14"/>
    <p:sldId id="277" r:id="rId15"/>
    <p:sldId id="278" r:id="rId16"/>
    <p:sldId id="279" r:id="rId17"/>
    <p:sldId id="283" r:id="rId1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12" autoAdjust="0"/>
    <p:restoredTop sz="94660"/>
  </p:normalViewPr>
  <p:slideViewPr>
    <p:cSldViewPr snapToGrid="0">
      <p:cViewPr varScale="1">
        <p:scale>
          <a:sx n="72" d="100"/>
          <a:sy n="72" d="100"/>
        </p:scale>
        <p:origin x="68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8" d="100"/>
          <a:sy n="48" d="100"/>
        </p:scale>
        <p:origin x="2934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B642E0-B765-41EB-9ABA-7FB0BD7CA195}" type="datetimeFigureOut">
              <a:rPr lang="pt-BR" smtClean="0"/>
              <a:pPr/>
              <a:t>09/12/2016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E3C75B-0BC9-4C39-8261-28C00965424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719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A4DB449-754A-400D-AEEB-2E0657BF889F}" type="datetimeFigureOut">
              <a:rPr lang="pt-BR" smtClean="0"/>
              <a:pPr/>
              <a:t>09/12/2016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17AECDD-BB58-42FB-B4E7-D7BF8619F544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70028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DB449-754A-400D-AEEB-2E0657BF889F}" type="datetimeFigureOut">
              <a:rPr lang="pt-BR" smtClean="0"/>
              <a:pPr/>
              <a:t>09/12/2016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ECDD-BB58-42FB-B4E7-D7BF8619F54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7564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DB449-754A-400D-AEEB-2E0657BF889F}" type="datetimeFigureOut">
              <a:rPr lang="pt-BR" smtClean="0"/>
              <a:pPr/>
              <a:t>09/12/2016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ECDD-BB58-42FB-B4E7-D7BF8619F54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03730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DB449-754A-400D-AEEB-2E0657BF889F}" type="datetimeFigureOut">
              <a:rPr lang="pt-BR" smtClean="0"/>
              <a:pPr/>
              <a:t>09/12/2016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ECDD-BB58-42FB-B4E7-D7BF8619F544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654508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DB449-754A-400D-AEEB-2E0657BF889F}" type="datetimeFigureOut">
              <a:rPr lang="pt-BR" smtClean="0"/>
              <a:pPr/>
              <a:t>09/12/2016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ECDD-BB58-42FB-B4E7-D7BF8619F54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25548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DB449-754A-400D-AEEB-2E0657BF889F}" type="datetimeFigureOut">
              <a:rPr lang="pt-BR" smtClean="0"/>
              <a:pPr/>
              <a:t>09/12/2016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ECDD-BB58-42FB-B4E7-D7BF8619F54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73816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DB449-754A-400D-AEEB-2E0657BF889F}" type="datetimeFigureOut">
              <a:rPr lang="pt-BR" smtClean="0"/>
              <a:pPr/>
              <a:t>09/12/2016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ECDD-BB58-42FB-B4E7-D7BF8619F54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01434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DB449-754A-400D-AEEB-2E0657BF889F}" type="datetimeFigureOut">
              <a:rPr lang="pt-BR" smtClean="0"/>
              <a:pPr/>
              <a:t>09/12/2016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ECDD-BB58-42FB-B4E7-D7BF8619F54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65880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DB449-754A-400D-AEEB-2E0657BF889F}" type="datetimeFigureOut">
              <a:rPr lang="pt-BR" smtClean="0"/>
              <a:pPr/>
              <a:t>09/12/2016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ECDD-BB58-42FB-B4E7-D7BF8619F54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0534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DB449-754A-400D-AEEB-2E0657BF889F}" type="datetimeFigureOut">
              <a:rPr lang="pt-BR" smtClean="0"/>
              <a:pPr/>
              <a:t>09/12/2016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ECDD-BB58-42FB-B4E7-D7BF8619F54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2781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DB449-754A-400D-AEEB-2E0657BF889F}" type="datetimeFigureOut">
              <a:rPr lang="pt-BR" smtClean="0"/>
              <a:pPr/>
              <a:t>09/12/2016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ECDD-BB58-42FB-B4E7-D7BF8619F54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3371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DB449-754A-400D-AEEB-2E0657BF889F}" type="datetimeFigureOut">
              <a:rPr lang="pt-BR" smtClean="0"/>
              <a:pPr/>
              <a:t>09/12/2016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ECDD-BB58-42FB-B4E7-D7BF8619F54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7276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DB449-754A-400D-AEEB-2E0657BF889F}" type="datetimeFigureOut">
              <a:rPr lang="pt-BR" smtClean="0"/>
              <a:pPr/>
              <a:t>09/12/2016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ECDD-BB58-42FB-B4E7-D7BF8619F54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8700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DB449-754A-400D-AEEB-2E0657BF889F}" type="datetimeFigureOut">
              <a:rPr lang="pt-BR" smtClean="0"/>
              <a:pPr/>
              <a:t>09/12/2016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ECDD-BB58-42FB-B4E7-D7BF8619F54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1528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DB449-754A-400D-AEEB-2E0657BF889F}" type="datetimeFigureOut">
              <a:rPr lang="pt-BR" smtClean="0"/>
              <a:pPr/>
              <a:t>09/12/2016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ECDD-BB58-42FB-B4E7-D7BF8619F54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7965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DB449-754A-400D-AEEB-2E0657BF889F}" type="datetimeFigureOut">
              <a:rPr lang="pt-BR" smtClean="0"/>
              <a:pPr/>
              <a:t>09/12/2016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ECDD-BB58-42FB-B4E7-D7BF8619F54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4177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DB449-754A-400D-AEEB-2E0657BF889F}" type="datetimeFigureOut">
              <a:rPr lang="pt-BR" smtClean="0"/>
              <a:pPr/>
              <a:t>09/12/2016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ECDD-BB58-42FB-B4E7-D7BF8619F54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9858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A4DB449-754A-400D-AEEB-2E0657BF889F}" type="datetimeFigureOut">
              <a:rPr lang="pt-BR" smtClean="0"/>
              <a:pPr/>
              <a:t>09/12/2016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17AECDD-BB58-42FB-B4E7-D7BF8619F54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2949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  <p:sldLayoutId id="2147483758" r:id="rId16"/>
    <p:sldLayoutId id="21474837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Contagem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Aula 2, ciclo 6</a:t>
            </a:r>
          </a:p>
        </p:txBody>
      </p:sp>
    </p:spTree>
    <p:extLst>
      <p:ext uri="{BB962C8B-B14F-4D97-AF65-F5344CB8AC3E}">
        <p14:creationId xmlns:p14="http://schemas.microsoft.com/office/powerpoint/2010/main" val="40355532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887706" y="127223"/>
            <a:ext cx="10267406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600" dirty="0">
                <a:solidFill>
                  <a:srgbClr val="C00000"/>
                </a:solidFill>
              </a:rPr>
              <a:t>	Exercício 2. </a:t>
            </a:r>
            <a:r>
              <a:rPr lang="pt-BR" sz="2800" dirty="0"/>
              <a:t>De quantas maneiras podemos comprar dez picolés de uma loja que os oferece em três sabores? Assuma que a loja possui pelo menos dez picolés de cada tipo em estoque. </a:t>
            </a:r>
            <a:endParaRPr lang="pt-BR" sz="2800" dirty="0"/>
          </a:p>
          <a:p>
            <a:r>
              <a:rPr lang="pt-BR" sz="2400" dirty="0">
                <a:solidFill>
                  <a:srgbClr val="C00000"/>
                </a:solidFill>
              </a:rPr>
              <a:t>	</a:t>
            </a:r>
            <a:endParaRPr lang="pt-BR" sz="2600" dirty="0"/>
          </a:p>
          <a:p>
            <a:endParaRPr lang="pt-BR" sz="2600" dirty="0"/>
          </a:p>
          <a:p>
            <a:r>
              <a:rPr lang="pt-BR" sz="2600" dirty="0"/>
              <a:t>	</a:t>
            </a:r>
          </a:p>
          <a:p>
            <a:endParaRPr lang="pt-BR" sz="2600" dirty="0"/>
          </a:p>
          <a:p>
            <a:r>
              <a:rPr lang="pt-BR" sz="2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049601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887706" y="127223"/>
            <a:ext cx="1026740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600" dirty="0">
                <a:solidFill>
                  <a:srgbClr val="C00000"/>
                </a:solidFill>
              </a:rPr>
              <a:t>	Exercício 3. </a:t>
            </a:r>
            <a:r>
              <a:rPr lang="pt-BR" sz="2800" dirty="0"/>
              <a:t>Quantas são as soluções inteiras e positivas de</a:t>
            </a:r>
          </a:p>
          <a:p>
            <a:pPr algn="ctr"/>
            <a:r>
              <a:rPr lang="pt-BR" sz="2800" dirty="0"/>
              <a:t> x + y + z = 7?</a:t>
            </a:r>
            <a:r>
              <a:rPr lang="pt-BR" sz="2400" dirty="0">
                <a:solidFill>
                  <a:srgbClr val="C00000"/>
                </a:solidFill>
              </a:rPr>
              <a:t>	</a:t>
            </a:r>
            <a:endParaRPr lang="pt-BR" sz="2600" dirty="0"/>
          </a:p>
          <a:p>
            <a:endParaRPr lang="pt-BR" sz="2600" dirty="0"/>
          </a:p>
          <a:p>
            <a:r>
              <a:rPr lang="pt-BR" sz="2600" dirty="0"/>
              <a:t>	</a:t>
            </a:r>
          </a:p>
          <a:p>
            <a:endParaRPr lang="pt-BR" sz="2600" dirty="0"/>
          </a:p>
          <a:p>
            <a:r>
              <a:rPr lang="pt-BR" sz="2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879419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887706" y="127223"/>
            <a:ext cx="10267406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600" dirty="0">
                <a:solidFill>
                  <a:srgbClr val="C00000"/>
                </a:solidFill>
              </a:rPr>
              <a:t>	Exercício 4. </a:t>
            </a:r>
            <a:r>
              <a:rPr lang="pt-BR" sz="2800" dirty="0"/>
              <a:t>Uma professora tem 3 bolas de gude para distribuir para 5 meninos (digamos, Alfredo, Bernardo, Carlos, Diogo e Eduardo). De quantos modos ela pode fazer essa distribuição: </a:t>
            </a:r>
          </a:p>
          <a:p>
            <a:pPr marL="514350" indent="-514350" algn="just">
              <a:buAutoNum type="alphaLcParenBoth"/>
            </a:pPr>
            <a:r>
              <a:rPr lang="pt-BR" sz="2800" dirty="0"/>
              <a:t>Supondo que ela dê as bolas para 3 alunos distintos? </a:t>
            </a:r>
          </a:p>
          <a:p>
            <a:pPr marL="514350" indent="-514350" algn="just">
              <a:buAutoNum type="alphaLcParenBoth"/>
            </a:pPr>
            <a:r>
              <a:rPr lang="pt-BR" sz="2800" dirty="0"/>
              <a:t>Supondo que os contemplados possam ganhar mais de uma bola? (Por exemplo, Carlos pode receber todas as bolas.) </a:t>
            </a:r>
            <a:r>
              <a:rPr lang="pt-BR" sz="2400" dirty="0">
                <a:solidFill>
                  <a:srgbClr val="C00000"/>
                </a:solidFill>
              </a:rPr>
              <a:t>	</a:t>
            </a:r>
            <a:endParaRPr lang="pt-BR" sz="2600" dirty="0"/>
          </a:p>
          <a:p>
            <a:endParaRPr lang="pt-BR" sz="2600" dirty="0"/>
          </a:p>
          <a:p>
            <a:r>
              <a:rPr lang="pt-BR" sz="2600" dirty="0"/>
              <a:t>	</a:t>
            </a:r>
          </a:p>
          <a:p>
            <a:endParaRPr lang="pt-BR" sz="2600" dirty="0"/>
          </a:p>
          <a:p>
            <a:r>
              <a:rPr lang="pt-BR" sz="2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05895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887706" y="127223"/>
            <a:ext cx="1026740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600" dirty="0">
                <a:solidFill>
                  <a:srgbClr val="C00000"/>
                </a:solidFill>
              </a:rPr>
              <a:t>	Exercício 5. </a:t>
            </a:r>
            <a:r>
              <a:rPr lang="pt-BR" sz="2800" dirty="0"/>
              <a:t>Uma indústria fabrica 5 tipos de balas, que são vendidas em caixas de 20 balas, de um só tipo ou sortidas. Quantos tipos diferentes de caixa podem ser fabricados?</a:t>
            </a:r>
            <a:endParaRPr lang="pt-BR" sz="2600" dirty="0"/>
          </a:p>
          <a:p>
            <a:r>
              <a:rPr lang="pt-BR" sz="2600" dirty="0"/>
              <a:t>	</a:t>
            </a:r>
          </a:p>
          <a:p>
            <a:endParaRPr lang="pt-BR" sz="2600" dirty="0"/>
          </a:p>
          <a:p>
            <a:r>
              <a:rPr lang="pt-BR" sz="2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983102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940715" y="100716"/>
            <a:ext cx="10267406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600" dirty="0">
                <a:solidFill>
                  <a:srgbClr val="C00000"/>
                </a:solidFill>
              </a:rPr>
              <a:t>	Exemplo 3.</a:t>
            </a:r>
            <a:r>
              <a:rPr lang="pt-BR" sz="2600" dirty="0">
                <a:solidFill>
                  <a:srgbClr val="FF0000"/>
                </a:solidFill>
              </a:rPr>
              <a:t> </a:t>
            </a:r>
            <a:r>
              <a:rPr lang="pt-BR" sz="2600" dirty="0"/>
              <a:t>Uma pessoa dispõe de balas de hortelã, de caramelo e de coco, e pretende montar saquinhos com 13 balas cada, de modo que, em cada saquinho, haja no mínimo três balas de hortelã e duas balas de caramelo. Um saquinho diferencia-se do outro pelo número de balas de cada tipo. De quantas maneiras distintas a pessoa pode montar o saquinho?</a:t>
            </a:r>
          </a:p>
          <a:p>
            <a:pPr algn="just"/>
            <a:endParaRPr lang="pt-BR" sz="2600" dirty="0"/>
          </a:p>
          <a:p>
            <a:r>
              <a:rPr lang="pt-BR" sz="2600" dirty="0"/>
              <a:t>	</a:t>
            </a:r>
          </a:p>
          <a:p>
            <a:endParaRPr lang="pt-BR" sz="2600" dirty="0"/>
          </a:p>
          <a:p>
            <a:r>
              <a:rPr lang="pt-BR" sz="2600" dirty="0"/>
              <a:t> </a:t>
            </a:r>
          </a:p>
          <a:p>
            <a:endParaRPr lang="pt-BR" sz="2600" dirty="0"/>
          </a:p>
        </p:txBody>
      </p:sp>
    </p:spTree>
    <p:extLst>
      <p:ext uri="{BB962C8B-B14F-4D97-AF65-F5344CB8AC3E}">
        <p14:creationId xmlns:p14="http://schemas.microsoft.com/office/powerpoint/2010/main" val="30142326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940715" y="100716"/>
            <a:ext cx="10267406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600" dirty="0">
                <a:solidFill>
                  <a:srgbClr val="C00000"/>
                </a:solidFill>
              </a:rPr>
              <a:t>	Exemplo 3.</a:t>
            </a:r>
            <a:r>
              <a:rPr lang="pt-BR" sz="2600" dirty="0">
                <a:solidFill>
                  <a:srgbClr val="FF0000"/>
                </a:solidFill>
              </a:rPr>
              <a:t> </a:t>
            </a:r>
            <a:r>
              <a:rPr lang="pt-BR" sz="2600" dirty="0"/>
              <a:t>Uma pessoa dispõe de balas de hortelã, de caramelo e de coco, e pretende montar saquinhos com 13 balas cada, de modo que, em cada saquinho, haja no mínimo três balas de hortelã e duas balas de caramelo. Um saquinho diferencia-se do outro pelo número de balas de cada tipo. De quantas maneiras distintas a pessoa pode montar o saquinho?</a:t>
            </a:r>
          </a:p>
          <a:p>
            <a:pPr algn="ctr"/>
            <a:r>
              <a:rPr lang="pt-BR" sz="2600" dirty="0"/>
              <a:t>x</a:t>
            </a:r>
            <a:r>
              <a:rPr lang="pt-BR" sz="2600" baseline="-25000" dirty="0"/>
              <a:t>1</a:t>
            </a:r>
            <a:r>
              <a:rPr lang="pt-BR" sz="2600" dirty="0"/>
              <a:t> + x</a:t>
            </a:r>
            <a:r>
              <a:rPr lang="pt-BR" sz="2600" baseline="-25000" dirty="0"/>
              <a:t>2</a:t>
            </a:r>
            <a:r>
              <a:rPr lang="pt-BR" sz="2600" dirty="0"/>
              <a:t> + x</a:t>
            </a:r>
            <a:r>
              <a:rPr lang="pt-BR" sz="2600" baseline="-25000" dirty="0"/>
              <a:t>3</a:t>
            </a:r>
            <a:r>
              <a:rPr lang="pt-BR" sz="2600" dirty="0"/>
              <a:t> = 13. </a:t>
            </a:r>
            <a:endParaRPr lang="pt-BR" sz="2600" dirty="0"/>
          </a:p>
          <a:p>
            <a:pPr algn="just"/>
            <a:r>
              <a:rPr lang="pt-BR" sz="2600" dirty="0">
                <a:solidFill>
                  <a:srgbClr val="C00000"/>
                </a:solidFill>
              </a:rPr>
              <a:t>	</a:t>
            </a:r>
          </a:p>
          <a:p>
            <a:pPr algn="just"/>
            <a:r>
              <a:rPr lang="pt-BR" sz="2600" dirty="0"/>
              <a:t>	Nesse problema temos uma restrição adicional sobre os valores de x</a:t>
            </a:r>
            <a:r>
              <a:rPr lang="pt-BR" sz="2600" baseline="-25000" dirty="0"/>
              <a:t>1</a:t>
            </a:r>
            <a:r>
              <a:rPr lang="pt-BR" sz="2600" dirty="0"/>
              <a:t> e x</a:t>
            </a:r>
            <a:r>
              <a:rPr lang="pt-BR" sz="2600" baseline="-25000" dirty="0"/>
              <a:t>2</a:t>
            </a:r>
            <a:r>
              <a:rPr lang="pt-BR" sz="2600" dirty="0"/>
              <a:t>, a saber: x</a:t>
            </a:r>
            <a:r>
              <a:rPr lang="pt-BR" sz="2600" baseline="-25000" dirty="0"/>
              <a:t>1</a:t>
            </a:r>
            <a:r>
              <a:rPr lang="pt-BR" sz="2600" dirty="0"/>
              <a:t> ≥ 3 e x</a:t>
            </a:r>
            <a:r>
              <a:rPr lang="pt-BR" sz="2600" baseline="-25000" dirty="0"/>
              <a:t>2</a:t>
            </a:r>
            <a:r>
              <a:rPr lang="pt-BR" sz="2600" dirty="0"/>
              <a:t> ≥ 2. Para lidar com tais restrições, operamos as mudanças de variáveis</a:t>
            </a:r>
          </a:p>
          <a:p>
            <a:pPr algn="just"/>
            <a:endParaRPr lang="pt-BR" sz="2600" dirty="0"/>
          </a:p>
          <a:p>
            <a:pPr algn="ctr"/>
            <a:r>
              <a:rPr lang="pt-BR" sz="2600" dirty="0"/>
              <a:t> y</a:t>
            </a:r>
            <a:r>
              <a:rPr lang="pt-BR" sz="2600" baseline="-25000" dirty="0"/>
              <a:t>1 </a:t>
            </a:r>
            <a:r>
              <a:rPr lang="pt-BR" sz="2600" dirty="0"/>
              <a:t>= x</a:t>
            </a:r>
            <a:r>
              <a:rPr lang="pt-BR" sz="2600" baseline="-25000" dirty="0"/>
              <a:t>1 </a:t>
            </a:r>
            <a:r>
              <a:rPr lang="pt-BR" sz="2600" dirty="0"/>
              <a:t>− 3,                  y</a:t>
            </a:r>
            <a:r>
              <a:rPr lang="pt-BR" sz="2600" baseline="-25000" dirty="0"/>
              <a:t>2</a:t>
            </a:r>
            <a:r>
              <a:rPr lang="pt-BR" sz="2600" dirty="0"/>
              <a:t> = x</a:t>
            </a:r>
            <a:r>
              <a:rPr lang="pt-BR" sz="2600" baseline="-25000" dirty="0"/>
              <a:t>2</a:t>
            </a:r>
            <a:r>
              <a:rPr lang="pt-BR" sz="2600" dirty="0"/>
              <a:t> − 2 e                  y</a:t>
            </a:r>
            <a:r>
              <a:rPr lang="pt-BR" sz="2600" baseline="-25000" dirty="0"/>
              <a:t>3</a:t>
            </a:r>
            <a:r>
              <a:rPr lang="pt-BR" sz="2600" dirty="0"/>
              <a:t> = x</a:t>
            </a:r>
            <a:r>
              <a:rPr lang="pt-BR" sz="2600" baseline="-25000" dirty="0"/>
              <a:t>3</a:t>
            </a:r>
            <a:r>
              <a:rPr lang="pt-BR" sz="2600" dirty="0"/>
              <a:t>.</a:t>
            </a:r>
            <a:endParaRPr lang="pt-BR" sz="2600" dirty="0"/>
          </a:p>
          <a:p>
            <a:pPr algn="just"/>
            <a:endParaRPr lang="pt-BR" sz="2600" dirty="0"/>
          </a:p>
          <a:p>
            <a:r>
              <a:rPr lang="pt-BR" sz="2600" dirty="0"/>
              <a:t>	</a:t>
            </a:r>
          </a:p>
          <a:p>
            <a:endParaRPr lang="pt-BR" sz="2600" dirty="0"/>
          </a:p>
          <a:p>
            <a:r>
              <a:rPr lang="pt-BR" sz="2600" dirty="0"/>
              <a:t> </a:t>
            </a:r>
          </a:p>
          <a:p>
            <a:endParaRPr lang="pt-BR" sz="2600" dirty="0"/>
          </a:p>
        </p:txBody>
      </p:sp>
    </p:spTree>
    <p:extLst>
      <p:ext uri="{BB962C8B-B14F-4D97-AF65-F5344CB8AC3E}">
        <p14:creationId xmlns:p14="http://schemas.microsoft.com/office/powerpoint/2010/main" val="36157265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861202" y="153724"/>
            <a:ext cx="10267406" cy="658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600" dirty="0">
                <a:solidFill>
                  <a:srgbClr val="C00000"/>
                </a:solidFill>
              </a:rPr>
              <a:t>	Exemplo 3.</a:t>
            </a:r>
            <a:r>
              <a:rPr lang="pt-BR" sz="2600" dirty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pt-BR" sz="2600" dirty="0"/>
              <a:t>y</a:t>
            </a:r>
            <a:r>
              <a:rPr lang="pt-BR" sz="2600" baseline="-25000" dirty="0"/>
              <a:t>1 </a:t>
            </a:r>
            <a:r>
              <a:rPr lang="pt-BR" sz="2600" dirty="0"/>
              <a:t>= x</a:t>
            </a:r>
            <a:r>
              <a:rPr lang="pt-BR" sz="2600" baseline="-25000" dirty="0"/>
              <a:t>1 </a:t>
            </a:r>
            <a:r>
              <a:rPr lang="pt-BR" sz="2600" dirty="0"/>
              <a:t>− 3,                  y</a:t>
            </a:r>
            <a:r>
              <a:rPr lang="pt-BR" sz="2600" baseline="-25000" dirty="0"/>
              <a:t>2</a:t>
            </a:r>
            <a:r>
              <a:rPr lang="pt-BR" sz="2600" dirty="0"/>
              <a:t> = x</a:t>
            </a:r>
            <a:r>
              <a:rPr lang="pt-BR" sz="2600" baseline="-25000" dirty="0"/>
              <a:t>2</a:t>
            </a:r>
            <a:r>
              <a:rPr lang="pt-BR" sz="2600" dirty="0"/>
              <a:t> − 2 e                  y</a:t>
            </a:r>
            <a:r>
              <a:rPr lang="pt-BR" sz="2600" baseline="-25000" dirty="0"/>
              <a:t>3</a:t>
            </a:r>
            <a:r>
              <a:rPr lang="pt-BR" sz="2600" dirty="0"/>
              <a:t> = x</a:t>
            </a:r>
            <a:r>
              <a:rPr lang="pt-BR" sz="2600" baseline="-25000" dirty="0"/>
              <a:t>3</a:t>
            </a:r>
            <a:r>
              <a:rPr lang="pt-BR" sz="2600" dirty="0"/>
              <a:t>.</a:t>
            </a:r>
          </a:p>
          <a:p>
            <a:pPr algn="just"/>
            <a:endParaRPr lang="pt-BR" sz="2600" dirty="0">
              <a:solidFill>
                <a:srgbClr val="FF0000"/>
              </a:solidFill>
            </a:endParaRPr>
          </a:p>
          <a:p>
            <a:pPr algn="just"/>
            <a:r>
              <a:rPr lang="pt-BR" sz="2800" dirty="0"/>
              <a:t>	Isolando os valores de x</a:t>
            </a:r>
            <a:r>
              <a:rPr lang="pt-BR" sz="2800" baseline="-25000" dirty="0"/>
              <a:t>1</a:t>
            </a:r>
            <a:r>
              <a:rPr lang="pt-BR" sz="2800" dirty="0"/>
              <a:t>, x</a:t>
            </a:r>
            <a:r>
              <a:rPr lang="pt-BR" sz="2800" baseline="-25000" dirty="0"/>
              <a:t>2</a:t>
            </a:r>
            <a:r>
              <a:rPr lang="pt-BR" sz="2800" dirty="0"/>
              <a:t> e x</a:t>
            </a:r>
            <a:r>
              <a:rPr lang="pt-BR" sz="2800" baseline="-25000" dirty="0"/>
              <a:t>3</a:t>
            </a:r>
            <a:r>
              <a:rPr lang="pt-BR" sz="2800" dirty="0"/>
              <a:t> e substituindo-os  em</a:t>
            </a:r>
          </a:p>
          <a:p>
            <a:pPr algn="just"/>
            <a:endParaRPr lang="pt-BR" sz="2600" dirty="0">
              <a:solidFill>
                <a:srgbClr val="FF0000"/>
              </a:solidFill>
            </a:endParaRPr>
          </a:p>
          <a:p>
            <a:pPr algn="ctr"/>
            <a:r>
              <a:rPr lang="pt-BR" sz="2600" dirty="0"/>
              <a:t>x</a:t>
            </a:r>
            <a:r>
              <a:rPr lang="pt-BR" sz="2600" baseline="-25000" dirty="0"/>
              <a:t>1</a:t>
            </a:r>
            <a:r>
              <a:rPr lang="pt-BR" sz="2600" dirty="0"/>
              <a:t> + x</a:t>
            </a:r>
            <a:r>
              <a:rPr lang="pt-BR" sz="2600" baseline="-25000" dirty="0"/>
              <a:t>2</a:t>
            </a:r>
            <a:r>
              <a:rPr lang="pt-BR" sz="2600" dirty="0"/>
              <a:t> + x</a:t>
            </a:r>
            <a:r>
              <a:rPr lang="pt-BR" sz="2600" baseline="-25000" dirty="0"/>
              <a:t>3</a:t>
            </a:r>
            <a:r>
              <a:rPr lang="pt-BR" sz="2600" dirty="0"/>
              <a:t> = 13. </a:t>
            </a:r>
          </a:p>
          <a:p>
            <a:pPr algn="just"/>
            <a:r>
              <a:rPr lang="pt-BR" sz="2600" dirty="0"/>
              <a:t>	Obtemos:</a:t>
            </a:r>
          </a:p>
          <a:p>
            <a:pPr algn="ctr"/>
            <a:r>
              <a:rPr lang="es-ES" sz="2800" dirty="0"/>
              <a:t>(y</a:t>
            </a:r>
            <a:r>
              <a:rPr lang="es-ES" sz="2800" baseline="-25000" dirty="0"/>
              <a:t>1</a:t>
            </a:r>
            <a:r>
              <a:rPr lang="es-ES" sz="2800" dirty="0"/>
              <a:t> + 3) + (y</a:t>
            </a:r>
            <a:r>
              <a:rPr lang="es-ES" sz="2800" baseline="-25000" dirty="0"/>
              <a:t>2</a:t>
            </a:r>
            <a:r>
              <a:rPr lang="es-ES" sz="2800" dirty="0"/>
              <a:t> + 2) + y</a:t>
            </a:r>
            <a:r>
              <a:rPr lang="es-ES" sz="2800" baseline="-25000" dirty="0"/>
              <a:t>3</a:t>
            </a:r>
            <a:r>
              <a:rPr lang="es-ES" sz="2800" dirty="0"/>
              <a:t> = 13      </a:t>
            </a:r>
            <a:r>
              <a:rPr lang="es-ES" sz="2800" dirty="0" err="1"/>
              <a:t>ou</a:t>
            </a:r>
            <a:r>
              <a:rPr lang="es-ES" sz="2800" dirty="0"/>
              <a:t>       </a:t>
            </a:r>
            <a:r>
              <a:rPr lang="pt-BR" sz="2800" dirty="0"/>
              <a:t>y</a:t>
            </a:r>
            <a:r>
              <a:rPr lang="pt-BR" sz="2800" baseline="-25000" dirty="0"/>
              <a:t>1</a:t>
            </a:r>
            <a:r>
              <a:rPr lang="pt-BR" sz="2800" dirty="0"/>
              <a:t> + y</a:t>
            </a:r>
            <a:r>
              <a:rPr lang="pt-BR" sz="2800" baseline="-25000" dirty="0"/>
              <a:t>2</a:t>
            </a:r>
            <a:r>
              <a:rPr lang="pt-BR" sz="2800" dirty="0"/>
              <a:t> + y</a:t>
            </a:r>
            <a:r>
              <a:rPr lang="pt-BR" sz="2800" baseline="-25000" dirty="0"/>
              <a:t>3</a:t>
            </a:r>
            <a:r>
              <a:rPr lang="pt-BR" sz="2800" dirty="0"/>
              <a:t> = 8</a:t>
            </a:r>
          </a:p>
          <a:p>
            <a:pPr algn="just"/>
            <a:r>
              <a:rPr lang="pt-BR" sz="2800" dirty="0"/>
              <a:t>	</a:t>
            </a:r>
            <a:r>
              <a:rPr lang="pt-BR" sz="2600" dirty="0"/>
              <a:t>Agora temos ainda 3 opções, mas precisamos apenas de 8 objetos, portanto a solução é: </a:t>
            </a:r>
            <a:endParaRPr lang="pt-BR" sz="2600" dirty="0"/>
          </a:p>
          <a:p>
            <a:pPr algn="ctr"/>
            <a:r>
              <a:rPr lang="pt-BR" sz="2600" dirty="0">
                <a:solidFill>
                  <a:srgbClr val="C00000"/>
                </a:solidFill>
              </a:rPr>
              <a:t>	</a:t>
            </a:r>
          </a:p>
          <a:p>
            <a:pPr algn="just"/>
            <a:r>
              <a:rPr lang="pt-BR" sz="2600" dirty="0"/>
              <a:t>	</a:t>
            </a:r>
          </a:p>
          <a:p>
            <a:r>
              <a:rPr lang="pt-BR" sz="2600" dirty="0"/>
              <a:t>	</a:t>
            </a:r>
          </a:p>
          <a:p>
            <a:endParaRPr lang="pt-BR" sz="2600" dirty="0"/>
          </a:p>
          <a:p>
            <a:r>
              <a:rPr lang="pt-BR" sz="2600" dirty="0"/>
              <a:t> </a:t>
            </a:r>
          </a:p>
          <a:p>
            <a:endParaRPr lang="pt-BR" sz="26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1249" y="4316067"/>
            <a:ext cx="8220075" cy="127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3198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887706" y="127223"/>
            <a:ext cx="10267406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600" dirty="0">
                <a:solidFill>
                  <a:srgbClr val="C00000"/>
                </a:solidFill>
              </a:rPr>
              <a:t>	Exercício 6. </a:t>
            </a:r>
            <a:r>
              <a:rPr lang="pt-BR" sz="2800" dirty="0"/>
              <a:t>De quantas maneiras podemos comprar 12 picolés de uma loja que os oferece em 4 sabores, digamos morango, framboesa, uva e chocolate, sabendo que a loja possui em seu estoque apenas 5 picolés de morango. Assuma que a loja possui pelo menos 12 picolés de cada um dos outros três sabores. Solução. Considere uma maneira de comprar os picolés.</a:t>
            </a:r>
            <a:r>
              <a:rPr lang="pt-BR" sz="2400" dirty="0">
                <a:solidFill>
                  <a:srgbClr val="C00000"/>
                </a:solidFill>
              </a:rPr>
              <a:t>	</a:t>
            </a:r>
            <a:endParaRPr lang="pt-BR" sz="2600" dirty="0"/>
          </a:p>
          <a:p>
            <a:endParaRPr lang="pt-BR" sz="2600" dirty="0"/>
          </a:p>
          <a:p>
            <a:r>
              <a:rPr lang="pt-BR" sz="2600" dirty="0"/>
              <a:t>	</a:t>
            </a:r>
          </a:p>
          <a:p>
            <a:endParaRPr lang="pt-BR" sz="2600" dirty="0"/>
          </a:p>
          <a:p>
            <a:r>
              <a:rPr lang="pt-BR" sz="2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20954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966651" y="2020389"/>
            <a:ext cx="998002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dirty="0"/>
              <a:t>	</a:t>
            </a:r>
            <a:r>
              <a:rPr lang="pt-BR" sz="2800" dirty="0"/>
              <a:t>Dado um conjunto de n objetos (distintos), o número de maneiras de escolher r dentre eles, onde podemos escolher várias vezes o mesmo elemento e de forma que a ordem em que os r elementos são escolhidos não é importante, é chamado de número de combinações completas de n escolhe r, sendo denotado por </a:t>
            </a:r>
            <a:r>
              <a:rPr lang="pt-BR" sz="2800" dirty="0" err="1"/>
              <a:t>CR</a:t>
            </a:r>
            <a:r>
              <a:rPr lang="pt-BR" sz="2800" baseline="-25000" dirty="0" err="1"/>
              <a:t>n,r</a:t>
            </a:r>
            <a:r>
              <a:rPr lang="pt-BR" sz="2800" baseline="-25000" dirty="0"/>
              <a:t> </a:t>
            </a:r>
            <a:r>
              <a:rPr lang="pt-BR" sz="2800" dirty="0"/>
              <a:t>. </a:t>
            </a:r>
            <a:endParaRPr lang="pt-BR" sz="28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966651" y="169817"/>
            <a:ext cx="101237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dirty="0">
                <a:solidFill>
                  <a:schemeClr val="accent1"/>
                </a:solidFill>
              </a:rPr>
              <a:t>Combinações Completas</a:t>
            </a:r>
            <a:endParaRPr lang="pt-BR" sz="55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3926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927463" y="1121136"/>
            <a:ext cx="10267406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600" dirty="0">
                <a:solidFill>
                  <a:srgbClr val="C00000"/>
                </a:solidFill>
              </a:rPr>
              <a:t>	Exemplo 1.</a:t>
            </a:r>
            <a:r>
              <a:rPr lang="pt-BR" sz="2600" dirty="0">
                <a:solidFill>
                  <a:srgbClr val="FF0000"/>
                </a:solidFill>
              </a:rPr>
              <a:t> </a:t>
            </a:r>
            <a:r>
              <a:rPr lang="pt-BR" sz="2600" dirty="0"/>
              <a:t>Uma loja possui duas caixas, cada uma com um grande número de bolinhas. Uma caixa tem somente bolinhas azuis e a outra tem somente bolinhas verdes, sendo que as bolinhas de uma mesma caixa são todas idênticas. Queremos comprar 6 bolinhas para montar um saquinho de presentes. De quantas maneiras isso pode ser feito, observando-se que a ordem em que as bolinhas são colocadas no saquinho é irrelevante?</a:t>
            </a:r>
          </a:p>
          <a:p>
            <a:pPr algn="just"/>
            <a:endParaRPr lang="pt-BR" sz="2600" dirty="0"/>
          </a:p>
          <a:p>
            <a:pPr algn="just"/>
            <a:r>
              <a:rPr lang="pt-BR" sz="2600" dirty="0"/>
              <a:t>	</a:t>
            </a:r>
            <a:endParaRPr lang="pt-BR" sz="2600" dirty="0"/>
          </a:p>
          <a:p>
            <a:endParaRPr lang="pt-BR" sz="2800" dirty="0"/>
          </a:p>
          <a:p>
            <a:r>
              <a:rPr lang="pt-BR" sz="2400" dirty="0">
                <a:solidFill>
                  <a:srgbClr val="C00000"/>
                </a:solidFill>
              </a:rPr>
              <a:t>	</a:t>
            </a:r>
            <a:endParaRPr lang="pt-BR" sz="2600" dirty="0"/>
          </a:p>
          <a:p>
            <a:endParaRPr lang="pt-BR" sz="2600" dirty="0"/>
          </a:p>
          <a:p>
            <a:r>
              <a:rPr lang="pt-BR" sz="2600" dirty="0"/>
              <a:t>	</a:t>
            </a:r>
          </a:p>
          <a:p>
            <a:endParaRPr lang="pt-BR" sz="2600" dirty="0"/>
          </a:p>
          <a:p>
            <a:r>
              <a:rPr lang="pt-BR" sz="2600" dirty="0"/>
              <a:t> </a:t>
            </a:r>
          </a:p>
          <a:p>
            <a:endParaRPr lang="pt-BR" sz="26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966651" y="169817"/>
            <a:ext cx="101237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dirty="0">
                <a:solidFill>
                  <a:schemeClr val="accent1"/>
                </a:solidFill>
              </a:rPr>
              <a:t>Exemplos</a:t>
            </a:r>
          </a:p>
        </p:txBody>
      </p:sp>
    </p:spTree>
    <p:extLst>
      <p:ext uri="{BB962C8B-B14F-4D97-AF65-F5344CB8AC3E}">
        <p14:creationId xmlns:p14="http://schemas.microsoft.com/office/powerpoint/2010/main" val="40940882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927463" y="1121136"/>
            <a:ext cx="10267406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600" dirty="0">
                <a:solidFill>
                  <a:srgbClr val="C00000"/>
                </a:solidFill>
              </a:rPr>
              <a:t>	Exemplo 1.</a:t>
            </a:r>
            <a:r>
              <a:rPr lang="pt-BR" sz="2600" dirty="0">
                <a:solidFill>
                  <a:srgbClr val="FF0000"/>
                </a:solidFill>
              </a:rPr>
              <a:t> </a:t>
            </a:r>
            <a:r>
              <a:rPr lang="pt-BR" sz="2600" dirty="0"/>
              <a:t>Uma loja possui duas caixas, cada uma com um grande número de bolinhas. Uma caixa tem somente bolinhas azuis e a outra tem somente bolinhas verdes, sendo que as bolinhas de uma mesma caixa são todas idênticas. Queremos comprar 6 bolinhas para montar um saquinho de presentes. De quantas maneiras isso pode ser feito, observando-se que a ordem em que as bolinhas são colocadas no saquinho é irrelevante?</a:t>
            </a:r>
          </a:p>
          <a:p>
            <a:pPr algn="just"/>
            <a:endParaRPr lang="pt-BR" sz="2600" dirty="0"/>
          </a:p>
          <a:p>
            <a:pPr algn="just"/>
            <a:r>
              <a:rPr lang="pt-BR" sz="2600" dirty="0"/>
              <a:t>	Existem apenas dois tipos de objetos distintos, dentre os quais temos que escolher 6, neste caso vamos denotar </a:t>
            </a:r>
            <a:r>
              <a:rPr lang="pt-BR" sz="4000" dirty="0">
                <a:solidFill>
                  <a:srgbClr val="FF0000"/>
                </a:solidFill>
              </a:rPr>
              <a:t>CR </a:t>
            </a:r>
            <a:r>
              <a:rPr lang="pt-BR" sz="4000" baseline="-25000" dirty="0">
                <a:solidFill>
                  <a:srgbClr val="FF0000"/>
                </a:solidFill>
              </a:rPr>
              <a:t>2,6</a:t>
            </a:r>
            <a:endParaRPr lang="pt-BR" sz="4000" baseline="-25000" dirty="0">
              <a:solidFill>
                <a:srgbClr val="FF0000"/>
              </a:solidFill>
            </a:endParaRPr>
          </a:p>
          <a:p>
            <a:r>
              <a:rPr lang="pt-BR" sz="2600" dirty="0"/>
              <a:t>                                                 </a:t>
            </a:r>
          </a:p>
          <a:p>
            <a:endParaRPr lang="pt-BR" sz="2800" dirty="0"/>
          </a:p>
          <a:p>
            <a:r>
              <a:rPr lang="pt-BR" sz="2400" dirty="0">
                <a:solidFill>
                  <a:srgbClr val="C00000"/>
                </a:solidFill>
              </a:rPr>
              <a:t>	</a:t>
            </a:r>
            <a:endParaRPr lang="pt-BR" sz="2600" dirty="0"/>
          </a:p>
          <a:p>
            <a:endParaRPr lang="pt-BR" sz="2600" dirty="0"/>
          </a:p>
          <a:p>
            <a:r>
              <a:rPr lang="pt-BR" sz="2600" dirty="0"/>
              <a:t>	</a:t>
            </a:r>
          </a:p>
          <a:p>
            <a:endParaRPr lang="pt-BR" sz="2600" dirty="0"/>
          </a:p>
          <a:p>
            <a:r>
              <a:rPr lang="pt-BR" sz="2600" dirty="0"/>
              <a:t> </a:t>
            </a:r>
          </a:p>
          <a:p>
            <a:endParaRPr lang="pt-BR" sz="26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966651" y="169817"/>
            <a:ext cx="101237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dirty="0">
                <a:solidFill>
                  <a:schemeClr val="accent1"/>
                </a:solidFill>
              </a:rPr>
              <a:t>Exemplos</a:t>
            </a:r>
          </a:p>
        </p:txBody>
      </p:sp>
    </p:spTree>
    <p:extLst>
      <p:ext uri="{BB962C8B-B14F-4D97-AF65-F5344CB8AC3E}">
        <p14:creationId xmlns:p14="http://schemas.microsoft.com/office/powerpoint/2010/main" val="4283010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940715" y="100716"/>
            <a:ext cx="10267406" cy="7786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600" dirty="0">
                <a:solidFill>
                  <a:srgbClr val="C00000"/>
                </a:solidFill>
              </a:rPr>
              <a:t>	Exemplo 1.</a:t>
            </a:r>
            <a:r>
              <a:rPr lang="pt-BR" sz="2600" dirty="0">
                <a:solidFill>
                  <a:srgbClr val="FF0000"/>
                </a:solidFill>
              </a:rPr>
              <a:t> </a:t>
            </a:r>
          </a:p>
          <a:p>
            <a:pPr algn="just"/>
            <a:r>
              <a:rPr lang="pt-BR" sz="2800" dirty="0"/>
              <a:t>	</a:t>
            </a:r>
            <a:r>
              <a:rPr lang="pt-BR" sz="2600" dirty="0"/>
              <a:t>Denotando por x</a:t>
            </a:r>
            <a:r>
              <a:rPr lang="pt-BR" sz="2600" baseline="-25000" dirty="0"/>
              <a:t>1</a:t>
            </a:r>
            <a:r>
              <a:rPr lang="pt-BR" sz="2600" dirty="0"/>
              <a:t> a quantidade de bolinhas verdes e por x</a:t>
            </a:r>
            <a:r>
              <a:rPr lang="pt-BR" sz="2600" baseline="-25000" dirty="0"/>
              <a:t>2</a:t>
            </a:r>
            <a:r>
              <a:rPr lang="pt-BR" sz="2600" dirty="0"/>
              <a:t> a quantidade de bolinhas azuis, temos que x1 + x2 = 6</a:t>
            </a:r>
          </a:p>
          <a:p>
            <a:pPr algn="just"/>
            <a:endParaRPr lang="pt-BR" sz="2600" dirty="0"/>
          </a:p>
          <a:p>
            <a:pPr algn="just"/>
            <a:r>
              <a:rPr lang="pt-BR" sz="2600" dirty="0"/>
              <a:t>	Assim, nesse caso, basta escolhermos x</a:t>
            </a:r>
            <a:r>
              <a:rPr lang="pt-BR" sz="2600" baseline="-25000" dirty="0"/>
              <a:t>1</a:t>
            </a:r>
            <a:r>
              <a:rPr lang="pt-BR" sz="2600" dirty="0"/>
              <a:t> que x</a:t>
            </a:r>
            <a:r>
              <a:rPr lang="pt-BR" sz="2600" baseline="-25000" dirty="0"/>
              <a:t>2</a:t>
            </a:r>
            <a:r>
              <a:rPr lang="pt-BR" sz="2600" dirty="0"/>
              <a:t> estará completamente determinado por x</a:t>
            </a:r>
            <a:r>
              <a:rPr lang="pt-BR" sz="2600" baseline="-25000" dirty="0"/>
              <a:t>2</a:t>
            </a:r>
            <a:r>
              <a:rPr lang="pt-BR" sz="2600" dirty="0"/>
              <a:t> = 6 − x</a:t>
            </a:r>
            <a:r>
              <a:rPr lang="pt-BR" sz="2600" baseline="-25000" dirty="0"/>
              <a:t>1</a:t>
            </a:r>
            <a:r>
              <a:rPr lang="pt-BR" sz="2600" dirty="0"/>
              <a:t>. </a:t>
            </a:r>
          </a:p>
          <a:p>
            <a:pPr algn="just"/>
            <a:endParaRPr lang="pt-BR" sz="2600" dirty="0"/>
          </a:p>
          <a:p>
            <a:pPr algn="just"/>
            <a:r>
              <a:rPr lang="pt-BR" sz="2600" dirty="0"/>
              <a:t>	Como x</a:t>
            </a:r>
            <a:r>
              <a:rPr lang="pt-BR" sz="2600" baseline="-25000" dirty="0"/>
              <a:t>1</a:t>
            </a:r>
            <a:r>
              <a:rPr lang="pt-BR" sz="2600" dirty="0"/>
              <a:t> ∈ {0, 1, 2, 3, 4, 5, 6}, ele pode assumir apenas 7 valores, o que nos da apenas 7 soluções, a saber: </a:t>
            </a:r>
          </a:p>
          <a:p>
            <a:pPr algn="just"/>
            <a:endParaRPr lang="pt-BR" sz="2800" dirty="0"/>
          </a:p>
          <a:p>
            <a:pPr algn="ctr"/>
            <a:r>
              <a:rPr lang="pt-BR" sz="4000" dirty="0"/>
              <a:t>{</a:t>
            </a:r>
            <a:r>
              <a:rPr lang="pt-BR" sz="4000" dirty="0">
                <a:solidFill>
                  <a:srgbClr val="FF0000"/>
                </a:solidFill>
              </a:rPr>
              <a:t>(0, 6), (1, 5), (2, 4), (3, 3), (4, 3), (5, 1), (6, 0)</a:t>
            </a:r>
            <a:r>
              <a:rPr lang="pt-BR" sz="4000" dirty="0"/>
              <a:t>}.</a:t>
            </a:r>
            <a:endParaRPr lang="pt-BR" sz="4000" dirty="0"/>
          </a:p>
          <a:p>
            <a:endParaRPr lang="pt-BR" sz="2800" dirty="0"/>
          </a:p>
          <a:p>
            <a:r>
              <a:rPr lang="pt-BR" sz="2400" dirty="0">
                <a:solidFill>
                  <a:srgbClr val="C00000"/>
                </a:solidFill>
              </a:rPr>
              <a:t>	</a:t>
            </a:r>
            <a:endParaRPr lang="pt-BR" sz="2600" dirty="0"/>
          </a:p>
          <a:p>
            <a:endParaRPr lang="pt-BR" sz="2600" dirty="0"/>
          </a:p>
          <a:p>
            <a:r>
              <a:rPr lang="pt-BR" sz="2600" dirty="0"/>
              <a:t>	</a:t>
            </a:r>
          </a:p>
          <a:p>
            <a:endParaRPr lang="pt-BR" sz="2600" dirty="0"/>
          </a:p>
          <a:p>
            <a:r>
              <a:rPr lang="pt-BR" sz="2600" dirty="0"/>
              <a:t> </a:t>
            </a:r>
          </a:p>
          <a:p>
            <a:endParaRPr lang="pt-BR" sz="2600" dirty="0"/>
          </a:p>
        </p:txBody>
      </p:sp>
    </p:spTree>
    <p:extLst>
      <p:ext uri="{BB962C8B-B14F-4D97-AF65-F5344CB8AC3E}">
        <p14:creationId xmlns:p14="http://schemas.microsoft.com/office/powerpoint/2010/main" val="35055517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940715" y="100716"/>
            <a:ext cx="10267406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600" dirty="0">
                <a:solidFill>
                  <a:srgbClr val="C00000"/>
                </a:solidFill>
              </a:rPr>
              <a:t>	Exemplo 2.</a:t>
            </a:r>
            <a:r>
              <a:rPr lang="pt-BR" sz="2600" dirty="0">
                <a:solidFill>
                  <a:srgbClr val="FF0000"/>
                </a:solidFill>
              </a:rPr>
              <a:t> </a:t>
            </a:r>
            <a:r>
              <a:rPr lang="pt-BR" sz="2600" dirty="0"/>
              <a:t>Uma sorveteria vende 6 sabores de sorvete. De quantas formas podemos comprar uma taça de sorvete com duas bolas, considerando que a ordem em que as bolas são posicionadas na taça não é importante?</a:t>
            </a:r>
            <a:r>
              <a:rPr lang="pt-BR" sz="2600" dirty="0"/>
              <a:t> </a:t>
            </a:r>
          </a:p>
          <a:p>
            <a:pPr algn="just"/>
            <a:endParaRPr lang="pt-BR" sz="2600" dirty="0"/>
          </a:p>
          <a:p>
            <a:pPr algn="just"/>
            <a:r>
              <a:rPr lang="pt-BR" sz="2600" dirty="0"/>
              <a:t>	</a:t>
            </a:r>
            <a:endParaRPr lang="pt-BR" sz="2800" dirty="0"/>
          </a:p>
          <a:p>
            <a:r>
              <a:rPr lang="pt-BR" sz="2400" dirty="0">
                <a:solidFill>
                  <a:srgbClr val="C00000"/>
                </a:solidFill>
              </a:rPr>
              <a:t>	</a:t>
            </a:r>
            <a:endParaRPr lang="pt-BR" sz="2600" dirty="0"/>
          </a:p>
          <a:p>
            <a:endParaRPr lang="pt-BR" sz="2600" dirty="0"/>
          </a:p>
          <a:p>
            <a:r>
              <a:rPr lang="pt-BR" sz="2600" dirty="0"/>
              <a:t>	</a:t>
            </a:r>
          </a:p>
          <a:p>
            <a:endParaRPr lang="pt-BR" sz="2600" dirty="0"/>
          </a:p>
          <a:p>
            <a:r>
              <a:rPr lang="pt-BR" sz="2600" dirty="0"/>
              <a:t> </a:t>
            </a:r>
          </a:p>
          <a:p>
            <a:endParaRPr lang="pt-BR" sz="2600" dirty="0"/>
          </a:p>
        </p:txBody>
      </p:sp>
    </p:spTree>
    <p:extLst>
      <p:ext uri="{BB962C8B-B14F-4D97-AF65-F5344CB8AC3E}">
        <p14:creationId xmlns:p14="http://schemas.microsoft.com/office/powerpoint/2010/main" val="6133780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940715" y="100716"/>
            <a:ext cx="10267406" cy="8094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600" dirty="0">
                <a:solidFill>
                  <a:srgbClr val="C00000"/>
                </a:solidFill>
              </a:rPr>
              <a:t>	Exemplo 2.</a:t>
            </a:r>
            <a:r>
              <a:rPr lang="pt-BR" sz="2600" dirty="0">
                <a:solidFill>
                  <a:srgbClr val="FF0000"/>
                </a:solidFill>
              </a:rPr>
              <a:t> </a:t>
            </a:r>
            <a:r>
              <a:rPr lang="pt-BR" sz="2600" dirty="0"/>
              <a:t>Uma sorveteria vende 6 sabores de sorvete. De quantas formas podemos comprar uma taça de sorvete com duas bolas, considerando que a ordem em que as bolas são posicionadas na taça não é importante?</a:t>
            </a:r>
            <a:r>
              <a:rPr lang="pt-BR" sz="2600" dirty="0"/>
              <a:t> </a:t>
            </a:r>
          </a:p>
          <a:p>
            <a:pPr algn="just"/>
            <a:endParaRPr lang="pt-BR" sz="2600" dirty="0"/>
          </a:p>
          <a:p>
            <a:pPr algn="just"/>
            <a:r>
              <a:rPr lang="pt-BR" sz="2600" dirty="0"/>
              <a:t>	Da definição, temos que o número de maneiras de montar a taça é CR</a:t>
            </a:r>
            <a:r>
              <a:rPr lang="pt-BR" sz="2600" dirty="0"/>
              <a:t> </a:t>
            </a:r>
            <a:r>
              <a:rPr lang="pt-BR" sz="2600" baseline="-25000" dirty="0"/>
              <a:t>6,2</a:t>
            </a:r>
            <a:r>
              <a:rPr lang="pt-BR" sz="2600" dirty="0"/>
              <a:t> </a:t>
            </a:r>
          </a:p>
          <a:p>
            <a:pPr algn="just"/>
            <a:r>
              <a:rPr lang="pt-BR" sz="2600" dirty="0"/>
              <a:t>	Ou (i) as bolas são de sabores diferentes ou (</a:t>
            </a:r>
            <a:r>
              <a:rPr lang="pt-BR" sz="2600" dirty="0" err="1"/>
              <a:t>ii</a:t>
            </a:r>
            <a:r>
              <a:rPr lang="pt-BR" sz="2600" dirty="0"/>
              <a:t>) as duas bolas são do mesmo sabor.</a:t>
            </a:r>
          </a:p>
          <a:p>
            <a:pPr algn="just"/>
            <a:r>
              <a:rPr lang="pt-BR" sz="2600" dirty="0"/>
              <a:t>	No caso (i), podemos montar a taça de C</a:t>
            </a:r>
            <a:r>
              <a:rPr lang="pt-BR" sz="2600" baseline="-25000" dirty="0"/>
              <a:t>6,2</a:t>
            </a:r>
            <a:r>
              <a:rPr lang="pt-BR" sz="2600" dirty="0"/>
              <a:t> = 6 · 5/2 = 15 maneiras 	No caso (</a:t>
            </a:r>
            <a:r>
              <a:rPr lang="pt-BR" sz="2600" dirty="0" err="1"/>
              <a:t>ii</a:t>
            </a:r>
            <a:r>
              <a:rPr lang="pt-BR" sz="2600" dirty="0"/>
              <a:t>), onde as duas bolas são do mesmo sabor temos 6 maneiras. </a:t>
            </a:r>
          </a:p>
          <a:p>
            <a:pPr algn="just"/>
            <a:r>
              <a:rPr lang="pt-BR" sz="2600" dirty="0"/>
              <a:t>	O total de maneiras de montar a taça é 15 + 6 = 21. </a:t>
            </a:r>
            <a:endParaRPr lang="pt-BR" sz="2600" dirty="0"/>
          </a:p>
          <a:p>
            <a:endParaRPr lang="pt-BR" sz="2800" dirty="0"/>
          </a:p>
          <a:p>
            <a:r>
              <a:rPr lang="pt-BR" sz="2400" dirty="0">
                <a:solidFill>
                  <a:srgbClr val="C00000"/>
                </a:solidFill>
              </a:rPr>
              <a:t>	</a:t>
            </a:r>
            <a:endParaRPr lang="pt-BR" sz="2600" dirty="0"/>
          </a:p>
          <a:p>
            <a:endParaRPr lang="pt-BR" sz="2600" dirty="0"/>
          </a:p>
          <a:p>
            <a:r>
              <a:rPr lang="pt-BR" sz="2600" dirty="0"/>
              <a:t>	</a:t>
            </a:r>
          </a:p>
          <a:p>
            <a:endParaRPr lang="pt-BR" sz="2600" dirty="0"/>
          </a:p>
          <a:p>
            <a:r>
              <a:rPr lang="pt-BR" sz="2600" dirty="0"/>
              <a:t> </a:t>
            </a:r>
          </a:p>
          <a:p>
            <a:endParaRPr lang="pt-BR" sz="2600" dirty="0"/>
          </a:p>
        </p:txBody>
      </p:sp>
    </p:spTree>
    <p:extLst>
      <p:ext uri="{BB962C8B-B14F-4D97-AF65-F5344CB8AC3E}">
        <p14:creationId xmlns:p14="http://schemas.microsoft.com/office/powerpoint/2010/main" val="33122177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873886" y="403624"/>
            <a:ext cx="10556113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600" dirty="0"/>
              <a:t>	Nos exemplos anteriores resolvemos dois casos parecidos de maneiras diferentes, porém agora veremos uma formula que engloba a solução de combinações completas: </a:t>
            </a:r>
          </a:p>
          <a:p>
            <a:pPr algn="just"/>
            <a:endParaRPr lang="pt-BR" sz="2800" dirty="0"/>
          </a:p>
          <a:p>
            <a:pPr algn="just"/>
            <a:endParaRPr lang="pt-BR" sz="28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9479" y="2558060"/>
            <a:ext cx="6438900" cy="192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0869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927463" y="1121136"/>
            <a:ext cx="1026740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600" dirty="0">
                <a:solidFill>
                  <a:srgbClr val="C00000"/>
                </a:solidFill>
              </a:rPr>
              <a:t>	Exercício 1. </a:t>
            </a:r>
            <a:r>
              <a:rPr lang="pt-BR" sz="2800" dirty="0"/>
              <a:t>Uma fábrica de automóveis dispõe de 3 cores para pintar 6 carros idênticos, cada um com uma única cor. De quantos modos isso pode ser feito?</a:t>
            </a:r>
            <a:endParaRPr lang="pt-BR" sz="2600" dirty="0"/>
          </a:p>
          <a:p>
            <a:endParaRPr lang="pt-BR" sz="2800" dirty="0"/>
          </a:p>
          <a:p>
            <a:r>
              <a:rPr lang="pt-BR" sz="2400" dirty="0">
                <a:solidFill>
                  <a:srgbClr val="C00000"/>
                </a:solidFill>
              </a:rPr>
              <a:t>	</a:t>
            </a:r>
            <a:endParaRPr lang="pt-BR" sz="2600" dirty="0"/>
          </a:p>
          <a:p>
            <a:endParaRPr lang="pt-BR" sz="2600" dirty="0"/>
          </a:p>
          <a:p>
            <a:r>
              <a:rPr lang="pt-BR" sz="2600" dirty="0"/>
              <a:t>	</a:t>
            </a:r>
          </a:p>
          <a:p>
            <a:endParaRPr lang="pt-BR" sz="2600" dirty="0"/>
          </a:p>
          <a:p>
            <a:r>
              <a:rPr lang="pt-BR" sz="2600" dirty="0"/>
              <a:t> 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966651" y="169817"/>
            <a:ext cx="101237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dirty="0">
                <a:solidFill>
                  <a:schemeClr val="accent1"/>
                </a:solidFill>
              </a:rPr>
              <a:t>Exercícios</a:t>
            </a:r>
          </a:p>
        </p:txBody>
      </p:sp>
    </p:spTree>
    <p:extLst>
      <p:ext uri="{BB962C8B-B14F-4D97-AF65-F5344CB8AC3E}">
        <p14:creationId xmlns:p14="http://schemas.microsoft.com/office/powerpoint/2010/main" val="26424483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 Principal">
  <a:themeElements>
    <a:clrScheme name="Evento Principal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Evento Principal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vento Principal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Evento Principal</Template>
  <TotalTime>696</TotalTime>
  <Words>11</Words>
  <Application>Microsoft Office PowerPoint</Application>
  <PresentationFormat>Widescreen</PresentationFormat>
  <Paragraphs>125</Paragraphs>
  <Slides>17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1" baseType="lpstr">
      <vt:lpstr>Arial</vt:lpstr>
      <vt:lpstr>Calibri</vt:lpstr>
      <vt:lpstr>Impact</vt:lpstr>
      <vt:lpstr>Evento Principal</vt:lpstr>
      <vt:lpstr>Contagem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Contagem</dc:title>
  <dc:creator>Carolina</dc:creator>
  <cp:lastModifiedBy>Thiago Amorim de Faccio</cp:lastModifiedBy>
  <cp:revision>61</cp:revision>
  <dcterms:created xsi:type="dcterms:W3CDTF">2016-07-07T15:43:12Z</dcterms:created>
  <dcterms:modified xsi:type="dcterms:W3CDTF">2016-12-09T17:43:37Z</dcterms:modified>
</cp:coreProperties>
</file>