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8" r:id="rId5"/>
    <p:sldId id="260" r:id="rId6"/>
    <p:sldId id="270" r:id="rId7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69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38" y="1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B71F4AB-A678-49E1-B192-83A2C88F098C}" type="datetime1">
              <a:rPr lang="pt-BR" smtClean="0"/>
              <a:pPr algn="r" rtl="0"/>
              <a:t>17/11/2016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154258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881E98C3-EB21-40AC-9645-A97EE433E6A2}" type="datetime1">
              <a:rPr lang="pt-BR" smtClean="0"/>
              <a:pPr algn="r"/>
              <a:t>17/11/2016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72632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439376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589620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848654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 bwMode="inv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2832533" y="1371600"/>
            <a:ext cx="9359467" cy="297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10" name="Retângulo 9"/>
          <p:cNvSpPr/>
          <p:nvPr/>
        </p:nvSpPr>
        <p:spPr>
          <a:xfrm>
            <a:off x="2832533" y="4462272"/>
            <a:ext cx="9359467" cy="10332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 bwMode="black">
          <a:xfrm>
            <a:off x="3175199" y="1943842"/>
            <a:ext cx="8500062" cy="2387600"/>
          </a:xfrm>
        </p:spPr>
        <p:txBody>
          <a:bodyPr rtlCol="0" anchor="b"/>
          <a:lstStyle>
            <a:lvl1pPr algn="l" rtl="0">
              <a:lnSpc>
                <a:spcPct val="90000"/>
              </a:lnSpc>
              <a:defRPr sz="60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175199" y="4538659"/>
            <a:ext cx="8500062" cy="865321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1F89014-B376-42D9-B431-95A4CAB40AD0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13" name="Espaço Reservado para o Número do Slide 12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30475499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15E63F3-21C9-43B1-844F-66CD7EE98394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26644058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>
          <a:xfrm>
            <a:off x="378199" y="462249"/>
            <a:ext cx="9693088" cy="5714714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78199" y="6356350"/>
            <a:ext cx="1971947" cy="365125"/>
          </a:xfrm>
        </p:spPr>
        <p:txBody>
          <a:bodyPr rtlCol="0"/>
          <a:lstStyle>
            <a:lvl1pPr>
              <a:defRPr/>
            </a:lvl1pPr>
          </a:lstStyle>
          <a:p>
            <a:fld id="{36DD7DEC-9E74-4625-BBCE-1402ACF0564D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82374" y="6356350"/>
            <a:ext cx="5687786" cy="365125"/>
          </a:xfrm>
        </p:spPr>
        <p:txBody>
          <a:bodyPr rtlCol="0"/>
          <a:lstStyle/>
          <a:p>
            <a:pPr rtl="0"/>
            <a:endParaRPr lang="pt-BR" noProof="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 rot="5400000">
            <a:off x="7523375" y="2743540"/>
            <a:ext cx="6857433" cy="1371487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 rot="5400000">
            <a:off x="8267671" y="3370131"/>
            <a:ext cx="6858000" cy="1188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266348" y="462249"/>
            <a:ext cx="1370886" cy="5714714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8102389" y="6356350"/>
            <a:ext cx="1968898" cy="365125"/>
          </a:xfrm>
        </p:spPr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30294111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44B070F-2EEA-486D-BC7C-1FECA7A2AC76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5413334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 bwMode="inv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502152" y="-20637"/>
            <a:ext cx="7315200" cy="434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9" name="Retângulo 8"/>
          <p:cNvSpPr/>
          <p:nvPr/>
        </p:nvSpPr>
        <p:spPr>
          <a:xfrm>
            <a:off x="3502152" y="4462272"/>
            <a:ext cx="7315200" cy="1719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 bwMode="black">
          <a:xfrm>
            <a:off x="3838015" y="658346"/>
            <a:ext cx="6597464" cy="3664417"/>
          </a:xfrm>
        </p:spPr>
        <p:txBody>
          <a:bodyPr rtlCol="0" anchor="b">
            <a:normAutofit/>
          </a:bodyPr>
          <a:lstStyle>
            <a:lvl1pPr algn="l" rtl="0">
              <a:lnSpc>
                <a:spcPct val="90000"/>
              </a:lnSpc>
              <a:defRPr sz="50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38014" y="4589463"/>
            <a:ext cx="6597465" cy="1500187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F0BF111-EA9E-4F6A-9BA3-0DDB4254FB45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42824528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80160" y="2194560"/>
            <a:ext cx="4489704" cy="3986784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415368" y="2194560"/>
            <a:ext cx="4493424" cy="3986784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86867E2-1A7F-45EE-B1DC-FBDB256D51B6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32010400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80160" y="1828456"/>
            <a:ext cx="4489704" cy="830695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80160" y="2743194"/>
            <a:ext cx="4489704" cy="3433769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419088" y="1828456"/>
            <a:ext cx="4489704" cy="830695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419088" y="2743194"/>
            <a:ext cx="4489704" cy="3433769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7058196-C28A-42AF-A12E-EB87CF1024EB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42612869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EED0CBE-44EF-4E9F-A74B-0DF19E581C9A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26416112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661AA71-6944-4DDF-A3DB-38DDCC820DAE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1830296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>
            <a:lvl1pPr algn="l" rtl="0">
              <a:defRPr sz="3000"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18896" y="2465294"/>
            <a:ext cx="5389895" cy="4392706"/>
          </a:xfrm>
        </p:spPr>
        <p:txBody>
          <a:bodyPr rtlCol="0">
            <a:normAutofit/>
          </a:bodyPr>
          <a:lstStyle>
            <a:lvl1pPr algn="l" rtl="0">
              <a:defRPr sz="22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91818" y="2465294"/>
            <a:ext cx="3834874" cy="3711669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500"/>
              </a:spcBef>
              <a:buNone/>
              <a:defRPr sz="22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E043604-865C-48F4-A2A8-C7D6513C8620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31147424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>
            <a:lvl1pPr algn="l" rtl="0">
              <a:defRPr sz="3000"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518896" y="1828456"/>
            <a:ext cx="5389895" cy="5029544"/>
          </a:xfrm>
        </p:spPr>
        <p:txBody>
          <a:bodyPr tIns="137160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91819" y="2465293"/>
            <a:ext cx="3834874" cy="3711669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2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69BD6DF-6683-4B06-94D3-255DC9EB1208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41613664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347472"/>
            <a:ext cx="12188952" cy="1188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0" y="457200"/>
            <a:ext cx="12188952" cy="1371257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 bwMode="black">
          <a:xfrm>
            <a:off x="1280160" y="466343"/>
            <a:ext cx="9628632" cy="1362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80160" y="2190749"/>
            <a:ext cx="9628632" cy="3986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</a:p>
          <a:p>
            <a:pPr lvl="5" rtl="0"/>
            <a:r>
              <a:rPr lang="pt-BR" noProof="0" dirty="0" smtClean="0"/>
              <a:t>Sexto</a:t>
            </a:r>
          </a:p>
          <a:p>
            <a:pPr lvl="6" rtl="0"/>
            <a:r>
              <a:rPr lang="pt-BR" noProof="0" dirty="0" smtClean="0"/>
              <a:t>Sétimo</a:t>
            </a:r>
          </a:p>
          <a:p>
            <a:pPr lvl="7" rtl="0"/>
            <a:r>
              <a:rPr lang="pt-BR" noProof="0" dirty="0" smtClean="0"/>
              <a:t>Oitavo</a:t>
            </a:r>
          </a:p>
          <a:p>
            <a:pPr lvl="8" rtl="0"/>
            <a:r>
              <a:rPr lang="pt-BR" noProof="0" dirty="0" smtClean="0"/>
              <a:t>Nono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280160" y="6356350"/>
            <a:ext cx="19719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43BAF-C11E-4FBA-8DB6-13EEA2D9A375}" type="datetime1">
              <a:rPr lang="pt-BR" smtClean="0"/>
              <a:pPr/>
              <a:t>17/11/2016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252107" y="6356350"/>
            <a:ext cx="56877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8939894" y="6356350"/>
            <a:ext cx="1968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87192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mep.org.br/docs/apostila2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tematica.obmep.org.br/uploads/material_teorico/c7ulccajve8sc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atematica.obmep.org.br/index.php/modulo/ver?modulo=1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05057" y="1691640"/>
            <a:ext cx="8500062" cy="2590216"/>
          </a:xfrm>
        </p:spPr>
        <p:txBody>
          <a:bodyPr rtlCol="0">
            <a:normAutofit/>
          </a:bodyPr>
          <a:lstStyle/>
          <a:p>
            <a:r>
              <a:rPr lang="pt-BR" sz="4400" dirty="0" smtClean="0"/>
              <a:t>OBMEP – Ciclo 6, Encontro 2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>CONTAGEM</a:t>
            </a:r>
            <a:br>
              <a:rPr lang="pt-BR" sz="4400" dirty="0" smtClean="0"/>
            </a:br>
            <a:r>
              <a:rPr lang="pt-BR" sz="4000" b="0" dirty="0" smtClean="0"/>
              <a:t>Combinações </a:t>
            </a:r>
            <a:r>
              <a:rPr lang="pt-BR" sz="4000" b="0" smtClean="0"/>
              <a:t>com </a:t>
            </a:r>
            <a:r>
              <a:rPr lang="pt-BR" sz="4000" b="0" smtClean="0"/>
              <a:t>repetições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r"/>
            <a:r>
              <a:rPr lang="pt-BR" b="1" dirty="0" smtClean="0"/>
              <a:t>Márcio A. Silva</a:t>
            </a:r>
          </a:p>
          <a:p>
            <a:pPr algn="r"/>
            <a:r>
              <a:rPr lang="pt-BR" dirty="0" smtClean="0"/>
              <a:t>malexslv@hotmail.com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07880" y="1592580"/>
            <a:ext cx="2263140" cy="922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326983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41194" y="466343"/>
            <a:ext cx="10567598" cy="1362113"/>
          </a:xfrm>
        </p:spPr>
        <p:txBody>
          <a:bodyPr rtlCol="0">
            <a:normAutofit/>
          </a:bodyPr>
          <a:lstStyle/>
          <a:p>
            <a:r>
              <a:rPr lang="pt-BR" dirty="0" smtClean="0"/>
              <a:t>Ciclo 6, Encontro </a:t>
            </a:r>
            <a:r>
              <a:rPr lang="pt-BR" dirty="0" smtClean="0"/>
              <a:t>2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Contagem: Combinações com </a:t>
            </a:r>
            <a:r>
              <a:rPr lang="pt-BR" dirty="0" smtClean="0"/>
              <a:t>repetições</a:t>
            </a:r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6772" y="1848461"/>
            <a:ext cx="10537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</a:rPr>
              <a:t>Referências de materiais para estudos: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238079" y="2751347"/>
            <a:ext cx="105576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Capítulo 4 (a partir do Exemplo 5) da Apostila do PIC da OBMEP “Métodos de Contagem e Probabilidade”, Paulo Cezar Pinto Carvalho</a:t>
            </a:r>
            <a:r>
              <a:rPr lang="pt-BR" sz="2000" dirty="0" smtClean="0"/>
              <a:t>.</a:t>
            </a:r>
            <a:r>
              <a:rPr lang="pt-BR" sz="2000" dirty="0" smtClean="0"/>
              <a:t> </a:t>
            </a:r>
          </a:p>
          <a:p>
            <a:pPr algn="r"/>
            <a:r>
              <a:rPr lang="pt-BR" sz="2000" i="1" dirty="0" smtClean="0">
                <a:solidFill>
                  <a:srgbClr val="00B050"/>
                </a:solidFill>
              </a:rPr>
              <a:t>http://www.obmep.org.br/docs/apostila2.pdf</a:t>
            </a:r>
            <a:endParaRPr lang="pt-BR" sz="2000" i="1" dirty="0">
              <a:solidFill>
                <a:srgbClr val="00B050"/>
              </a:solidFill>
            </a:endParaRPr>
          </a:p>
        </p:txBody>
      </p:sp>
      <p:sp>
        <p:nvSpPr>
          <p:cNvPr id="12" name="Botão de ação: Documento 11">
            <a:hlinkClick r:id="rId3" highlightClick="1"/>
          </p:cNvPr>
          <p:cNvSpPr/>
          <p:nvPr/>
        </p:nvSpPr>
        <p:spPr>
          <a:xfrm>
            <a:off x="247252" y="2690387"/>
            <a:ext cx="900000" cy="900000"/>
          </a:xfrm>
          <a:prstGeom prst="actionButtonDocument">
            <a:avLst/>
          </a:prstGeom>
          <a:solidFill>
            <a:srgbClr val="00B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igh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1231028" y="3985736"/>
            <a:ext cx="104428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Material Teórico do Portal do PIC da OBMEP “Combinações Completas”, 2º Ano – Módulo de Métodos Sofisticados de Contagem. Autor: Prof. </a:t>
            </a:r>
            <a:r>
              <a:rPr lang="pt-BR" sz="2000" dirty="0" err="1" smtClean="0"/>
              <a:t>Angelo</a:t>
            </a:r>
            <a:r>
              <a:rPr lang="pt-BR" sz="2000" dirty="0" smtClean="0"/>
              <a:t> Papa Neto. Revisor: Antonio Caminha M. Neto </a:t>
            </a:r>
            <a:endParaRPr lang="pt-BR" sz="2000" dirty="0" smtClean="0"/>
          </a:p>
          <a:p>
            <a:pPr algn="r"/>
            <a:r>
              <a:rPr lang="pt-BR" sz="2000" i="1" dirty="0" smtClean="0">
                <a:solidFill>
                  <a:srgbClr val="00B050"/>
                </a:solidFill>
              </a:rPr>
              <a:t>http://matematica.obmep.org.br/uploads/material_teorico/c7ulccajve8sc.pdf</a:t>
            </a:r>
            <a:endParaRPr lang="pt-BR" sz="2000" i="1" dirty="0" smtClean="0">
              <a:solidFill>
                <a:srgbClr val="00B050"/>
              </a:solidFill>
            </a:endParaRPr>
          </a:p>
        </p:txBody>
      </p:sp>
      <p:sp>
        <p:nvSpPr>
          <p:cNvPr id="11" name="Botão de ação: Documento 10">
            <a:hlinkClick r:id="rId4" highlightClick="1"/>
          </p:cNvPr>
          <p:cNvSpPr/>
          <p:nvPr/>
        </p:nvSpPr>
        <p:spPr>
          <a:xfrm>
            <a:off x="243840" y="4001027"/>
            <a:ext cx="900000" cy="900000"/>
          </a:xfrm>
          <a:prstGeom prst="actionButtonDocument">
            <a:avLst/>
          </a:prstGeom>
          <a:solidFill>
            <a:srgbClr val="00B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igh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268559" y="5707907"/>
            <a:ext cx="105576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Seção 3 do Capítulo 11 do livro Círculos Matemáticos – A Experiência Russa – D. </a:t>
            </a:r>
            <a:r>
              <a:rPr lang="pt-BR" sz="2000" dirty="0" err="1" smtClean="0"/>
              <a:t>Fomin</a:t>
            </a:r>
            <a:r>
              <a:rPr lang="pt-BR" sz="2000" dirty="0" smtClean="0"/>
              <a:t>, S. </a:t>
            </a:r>
            <a:r>
              <a:rPr lang="pt-BR" sz="2000" dirty="0" err="1" smtClean="0"/>
              <a:t>Genkin</a:t>
            </a:r>
            <a:r>
              <a:rPr lang="pt-BR" sz="2000" dirty="0" smtClean="0"/>
              <a:t> e I. </a:t>
            </a:r>
            <a:r>
              <a:rPr lang="pt-BR" sz="2000" dirty="0" err="1" smtClean="0"/>
              <a:t>Itenberg</a:t>
            </a:r>
            <a:r>
              <a:rPr lang="pt-BR" sz="2000" dirty="0" smtClean="0"/>
              <a:t>.</a:t>
            </a:r>
            <a:endParaRPr lang="pt-BR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4403556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73452" y="1947750"/>
            <a:ext cx="10537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</a:rPr>
              <a:t>Sugestão de vídeos – Portal da Matemática</a:t>
            </a:r>
          </a:p>
        </p:txBody>
      </p:sp>
      <p:sp>
        <p:nvSpPr>
          <p:cNvPr id="3" name="Botão de ação: Filme 2">
            <a:hlinkClick r:id="rId3" highlightClick="1"/>
          </p:cNvPr>
          <p:cNvSpPr/>
          <p:nvPr/>
        </p:nvSpPr>
        <p:spPr>
          <a:xfrm>
            <a:off x="537036" y="2894065"/>
            <a:ext cx="900000" cy="900000"/>
          </a:xfrm>
          <a:prstGeom prst="actionButtonMovi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633550" y="2708841"/>
            <a:ext cx="100250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No Portal da Matemática: 2º Ano do Ensino Médio – Módulo de Métodos Sofisticados de Contagem. </a:t>
            </a:r>
            <a:r>
              <a:rPr lang="pt-BR" sz="2400" dirty="0" smtClean="0">
                <a:solidFill>
                  <a:srgbClr val="00B050"/>
                </a:solidFill>
              </a:rPr>
              <a:t>http</a:t>
            </a:r>
            <a:r>
              <a:rPr lang="pt-BR" sz="2400" dirty="0" smtClean="0">
                <a:solidFill>
                  <a:srgbClr val="00B050"/>
                </a:solidFill>
              </a:rPr>
              <a:t>://matematica.obmep.org.br/index.</a:t>
            </a:r>
            <a:r>
              <a:rPr lang="pt-BR" sz="2400" dirty="0" err="1" smtClean="0">
                <a:solidFill>
                  <a:srgbClr val="00B050"/>
                </a:solidFill>
              </a:rPr>
              <a:t>php</a:t>
            </a:r>
            <a:r>
              <a:rPr lang="pt-BR" sz="2400" dirty="0" smtClean="0">
                <a:solidFill>
                  <a:srgbClr val="00B050"/>
                </a:solidFill>
              </a:rPr>
              <a:t>/modulo/ver?modulo=16</a:t>
            </a:r>
            <a:endParaRPr lang="pt-BR" sz="2400" dirty="0">
              <a:solidFill>
                <a:srgbClr val="00B05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694510" y="4084380"/>
            <a:ext cx="78035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Combinação Completa</a:t>
            </a:r>
            <a:endParaRPr 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Exercícios sobre Combinação </a:t>
            </a:r>
            <a:r>
              <a:rPr lang="pt-BR" sz="2400" dirty="0" smtClean="0"/>
              <a:t>Completa – </a:t>
            </a:r>
            <a:r>
              <a:rPr lang="pt-BR" sz="2400" dirty="0" smtClean="0"/>
              <a:t>Parte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Exercícios sobre Combinação </a:t>
            </a:r>
            <a:r>
              <a:rPr lang="pt-BR" sz="2400" dirty="0" smtClean="0"/>
              <a:t>Completa – </a:t>
            </a:r>
            <a:r>
              <a:rPr lang="pt-BR" sz="2400" dirty="0" smtClean="0"/>
              <a:t>Parte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Exercícios sobre </a:t>
            </a:r>
            <a:r>
              <a:rPr lang="pt-BR" sz="2400" dirty="0" smtClean="0"/>
              <a:t>Combinação Completa </a:t>
            </a:r>
            <a:r>
              <a:rPr lang="pt-BR" sz="2400" dirty="0" smtClean="0"/>
              <a:t>– Parte 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Exercícios sobre </a:t>
            </a:r>
            <a:r>
              <a:rPr lang="pt-BR" sz="2400" dirty="0" smtClean="0"/>
              <a:t>Combinação Completa </a:t>
            </a:r>
            <a:r>
              <a:rPr lang="pt-BR" sz="2400" dirty="0" smtClean="0"/>
              <a:t>– Parte 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Exercícios sobre Combinação </a:t>
            </a:r>
            <a:r>
              <a:rPr lang="pt-BR" sz="2400" dirty="0" smtClean="0"/>
              <a:t>Completa – </a:t>
            </a:r>
            <a:r>
              <a:rPr lang="pt-BR" sz="2400" dirty="0" smtClean="0"/>
              <a:t>Parte 5</a:t>
            </a:r>
          </a:p>
        </p:txBody>
      </p:sp>
      <p:sp>
        <p:nvSpPr>
          <p:cNvPr id="11" name="Título 12"/>
          <p:cNvSpPr>
            <a:spLocks noGrp="1"/>
          </p:cNvSpPr>
          <p:nvPr>
            <p:ph type="title"/>
          </p:nvPr>
        </p:nvSpPr>
        <p:spPr>
          <a:xfrm>
            <a:off x="341194" y="466343"/>
            <a:ext cx="10567598" cy="1362113"/>
          </a:xfrm>
        </p:spPr>
        <p:txBody>
          <a:bodyPr rtlCol="0">
            <a:normAutofit/>
          </a:bodyPr>
          <a:lstStyle/>
          <a:p>
            <a:r>
              <a:rPr lang="pt-BR" dirty="0" smtClean="0"/>
              <a:t>Ciclo 6, Encontro </a:t>
            </a:r>
            <a:r>
              <a:rPr lang="pt-BR" dirty="0" smtClean="0"/>
              <a:t>2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Contagem: Combinações com </a:t>
            </a:r>
            <a:r>
              <a:rPr lang="pt-BR" dirty="0" smtClean="0"/>
              <a:t>repetições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239992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ucação 16x9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ducation_16x9.potx" id="{AA5F22BC-61EA-4F01-AB22-75117871E196}" vid="{BD0EB374-1DDC-4F15-88A9-D386288C58A6}"/>
    </a:ext>
  </a:extLst>
</a:theme>
</file>

<file path=ppt/theme/theme2.xml><?xml version="1.0" encoding="utf-8"?>
<a:theme xmlns:a="http://schemas.openxmlformats.org/drawingml/2006/main" name="Tema do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7A874A-6E55-415B-9061-8B2D43DC2F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96FEF9-821E-45A6-82F2-0B1CE4CD8C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1BC99BC-3A63-4255-9D4F-38C5B80A319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192</Words>
  <Application>Microsoft Office PowerPoint</Application>
  <PresentationFormat>Personalizar</PresentationFormat>
  <Paragraphs>22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Educação 16x9</vt:lpstr>
      <vt:lpstr>OBMEP – Ciclo 6, Encontro 2  CONTAGEM Combinações com repetições</vt:lpstr>
      <vt:lpstr>Ciclo 6, Encontro 2 Contagem: Combinações com repetições</vt:lpstr>
      <vt:lpstr>Ciclo 6, Encontro 2 Contagem: Combinações com repetições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2012-09-21T18:31:34Z</dcterms:created>
  <dcterms:modified xsi:type="dcterms:W3CDTF">2016-11-17T16:31:56Z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