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7" r:id="rId8"/>
    <p:sldId id="263" r:id="rId9"/>
    <p:sldId id="264" r:id="rId10"/>
    <p:sldId id="265" r:id="rId11"/>
    <p:sldId id="266" r:id="rId12"/>
    <p:sldId id="269" r:id="rId13"/>
    <p:sldId id="270" r:id="rId14"/>
    <p:sldId id="274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08/08/2016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08/08/2016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08/08/2016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08/08/2016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08/08/2016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08/08/2016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08/08/2016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08/08/2016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08/08/2016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08/08/2016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08/08/2016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7921A-C213-4EEC-9C26-B7C1FFCADC00}" type="datetimeFigureOut">
              <a:rPr lang="pt-BR" smtClean="0"/>
              <a:t>08/08/2016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5400600"/>
          </a:xfrm>
        </p:spPr>
        <p:txBody>
          <a:bodyPr>
            <a:normAutofit/>
          </a:bodyPr>
          <a:lstStyle/>
          <a:p>
            <a:r>
              <a:rPr lang="pt-BR" b="1" u="sng" dirty="0" smtClean="0">
                <a:latin typeface="Arial" pitchFamily="34" charset="0"/>
                <a:cs typeface="Arial" pitchFamily="34" charset="0"/>
              </a:rPr>
              <a:t>Encontro 2 Ciclo 2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“Contagem: Permutações e Combinações”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Professor: José Reis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Solução – Questão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03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776864" cy="4680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838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Solução – Questão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04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27462" y="1600200"/>
            <a:ext cx="7460961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número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de maneiras de fazer isso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é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precisamente </a:t>
            </a:r>
            <a:r>
              <a:rPr lang="pt-BR" sz="2800" dirty="0" smtClean="0"/>
              <a:t>A</a:t>
            </a:r>
            <a:r>
              <a:rPr lang="pt-BR" sz="2800" baseline="-25000" dirty="0" smtClean="0"/>
              <a:t>10,4</a:t>
            </a:r>
            <a:r>
              <a:rPr lang="pt-BR" sz="2800" dirty="0"/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já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que devemos escolher 4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elementos dentre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>
                <a:latin typeface="Arial" pitchFamily="34" charset="0"/>
                <a:cs typeface="Arial" pitchFamily="34" charset="0"/>
              </a:rPr>
            </a:br>
            <a:r>
              <a:rPr lang="pt-BR" sz="2800" dirty="0">
                <a:latin typeface="Arial" pitchFamily="34" charset="0"/>
                <a:cs typeface="Arial" pitchFamily="34" charset="0"/>
              </a:rPr>
              <a:t>10 e a ordem em que esses elementos forem escolhidos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é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>
                <a:latin typeface="Arial" pitchFamily="34" charset="0"/>
                <a:cs typeface="Arial" pitchFamily="34" charset="0"/>
              </a:rPr>
            </a:br>
            <a:r>
              <a:rPr lang="pt-BR" sz="2800" dirty="0">
                <a:latin typeface="Arial" pitchFamily="34" charset="0"/>
                <a:cs typeface="Arial" pitchFamily="34" charset="0"/>
              </a:rPr>
              <a:t>relevante, uma vez que ela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determinará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a ordem em que os</a:t>
            </a:r>
            <a:br>
              <a:rPr lang="pt-BR" sz="2800" dirty="0">
                <a:latin typeface="Arial" pitchFamily="34" charset="0"/>
                <a:cs typeface="Arial" pitchFamily="34" charset="0"/>
              </a:rPr>
            </a:br>
            <a:r>
              <a:rPr lang="pt-BR" sz="2800" dirty="0">
                <a:latin typeface="Arial" pitchFamily="34" charset="0"/>
                <a:cs typeface="Arial" pitchFamily="34" charset="0"/>
              </a:rPr>
              <a:t>livros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ser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ã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empilhados. Assim, 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resposta é:</a:t>
            </a:r>
          </a:p>
          <a:p>
            <a:pPr marL="0" indent="0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r>
              <a:rPr lang="pt-BR" sz="2800" dirty="0" smtClean="0"/>
              <a:t>A</a:t>
            </a:r>
            <a:r>
              <a:rPr lang="pt-BR" sz="2800" baseline="-25000" dirty="0" smtClean="0"/>
              <a:t>10,4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= 10 · 9 · 8 · 7 = 5040 </a:t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28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Solução – Questão 05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600200"/>
            <a:ext cx="7128792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Claramente, a quantidade de jogos que aconteceram </a:t>
            </a:r>
            <a:r>
              <a:rPr lang="pt-BR" dirty="0">
                <a:latin typeface="Arial" pitchFamily="34" charset="0"/>
                <a:cs typeface="Arial" pitchFamily="34" charset="0"/>
              </a:rPr>
              <a:t>é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latin typeface="Arial" pitchFamily="34" charset="0"/>
                <a:cs typeface="Arial" pitchFamily="34" charset="0"/>
              </a:rPr>
              <a:t>igual ao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número </a:t>
            </a:r>
            <a:r>
              <a:rPr lang="pt-BR" dirty="0">
                <a:latin typeface="Arial" pitchFamily="34" charset="0"/>
                <a:cs typeface="Arial" pitchFamily="34" charset="0"/>
              </a:rPr>
              <a:t>de maneiras de escolhermos 2</a:t>
            </a:r>
            <a:br>
              <a:rPr lang="pt-BR" dirty="0">
                <a:latin typeface="Arial" pitchFamily="34" charset="0"/>
                <a:cs typeface="Arial" pitchFamily="34" charset="0"/>
              </a:rPr>
            </a:br>
            <a:r>
              <a:rPr lang="pt-BR" dirty="0">
                <a:latin typeface="Arial" pitchFamily="34" charset="0"/>
                <a:cs typeface="Arial" pitchFamily="34" charset="0"/>
              </a:rPr>
              <a:t>times dentre os 6. Esse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número é </a:t>
            </a:r>
            <a:r>
              <a:rPr lang="pt-BR" dirty="0">
                <a:latin typeface="Arial" pitchFamily="34" charset="0"/>
                <a:cs typeface="Arial" pitchFamily="34" charset="0"/>
              </a:rPr>
              <a:t>igual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a:</a:t>
            </a:r>
            <a:r>
              <a:rPr lang="pt-BR" dirty="0">
                <a:latin typeface="Arial" pitchFamily="34" charset="0"/>
                <a:cs typeface="Arial" pitchFamily="34" charset="0"/>
              </a:rPr>
              <a:t/>
            </a:r>
            <a:br>
              <a:rPr lang="pt-BR" dirty="0">
                <a:latin typeface="Arial" pitchFamily="34" charset="0"/>
                <a:cs typeface="Arial" pitchFamily="34" charset="0"/>
              </a:rPr>
            </a:b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221088"/>
            <a:ext cx="3022079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465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Solução – Questão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06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3143" y="1600200"/>
            <a:ext cx="7735282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Pela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própria definição, </a:t>
            </a:r>
            <a:r>
              <a:rPr lang="pt-BR" dirty="0">
                <a:latin typeface="Arial" pitchFamily="34" charset="0"/>
                <a:cs typeface="Arial" pitchFamily="34" charset="0"/>
              </a:rPr>
              <a:t>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número de maneiras de </a:t>
            </a:r>
            <a:r>
              <a:rPr lang="pt-BR" dirty="0">
                <a:latin typeface="Arial" pitchFamily="34" charset="0"/>
                <a:cs typeface="Arial" pitchFamily="34" charset="0"/>
              </a:rPr>
              <a:t>escolher 7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quest</a:t>
            </a:r>
            <a:r>
              <a:rPr lang="pt-BR" dirty="0">
                <a:latin typeface="Arial" pitchFamily="34" charset="0"/>
                <a:cs typeface="Arial" pitchFamily="34" charset="0"/>
              </a:rPr>
              <a:t>õ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pt-BR" dirty="0">
                <a:latin typeface="Arial" pitchFamily="34" charset="0"/>
                <a:cs typeface="Arial" pitchFamily="34" charset="0"/>
              </a:rPr>
              <a:t>dentre as 10 dadas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é </a:t>
            </a:r>
            <a:r>
              <a:rPr lang="pt-BR" dirty="0">
                <a:latin typeface="Arial" pitchFamily="34" charset="0"/>
                <a:cs typeface="Arial" pitchFamily="34" charset="0"/>
              </a:rPr>
              <a:t>igual a C</a:t>
            </a:r>
            <a:r>
              <a:rPr lang="pt-BR" baseline="-25000" dirty="0">
                <a:latin typeface="Arial" pitchFamily="34" charset="0"/>
                <a:cs typeface="Arial" pitchFamily="34" charset="0"/>
              </a:rPr>
              <a:t>10,7</a:t>
            </a:r>
            <a:r>
              <a:rPr lang="pt-BR" dirty="0">
                <a:latin typeface="Arial" pitchFamily="34" charset="0"/>
                <a:cs typeface="Arial" pitchFamily="34" charset="0"/>
              </a:rPr>
              <a:t/>
            </a:r>
            <a:br>
              <a:rPr lang="pt-BR" dirty="0">
                <a:latin typeface="Arial" pitchFamily="34" charset="0"/>
                <a:cs typeface="Arial" pitchFamily="34" charset="0"/>
              </a:rPr>
            </a:br>
            <a:r>
              <a:rPr lang="pt-BR" dirty="0">
                <a:latin typeface="Arial" pitchFamily="34" charset="0"/>
                <a:cs typeface="Arial" pitchFamily="34" charset="0"/>
              </a:rPr>
              <a:t>(veja que a ordem em que 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questões </a:t>
            </a:r>
            <a:r>
              <a:rPr lang="pt-BR" dirty="0">
                <a:latin typeface="Arial" pitchFamily="34" charset="0"/>
                <a:cs typeface="Arial" pitchFamily="34" charset="0"/>
              </a:rPr>
              <a:t>forem escolhidas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pt-BR" dirty="0">
                <a:latin typeface="Arial" pitchFamily="34" charset="0"/>
                <a:cs typeface="Arial" pitchFamily="34" charset="0"/>
              </a:rPr>
              <a:t>ã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pt-BR" dirty="0">
                <a:latin typeface="Arial" pitchFamily="34" charset="0"/>
                <a:cs typeface="Arial" pitchFamily="34" charset="0"/>
              </a:rPr>
              <a:t/>
            </a:r>
            <a:br>
              <a:rPr lang="pt-BR" dirty="0">
                <a:latin typeface="Arial" pitchFamily="34" charset="0"/>
                <a:cs typeface="Arial" pitchFamily="34" charset="0"/>
              </a:rPr>
            </a:br>
            <a:r>
              <a:rPr lang="pt-BR" dirty="0">
                <a:latin typeface="Arial" pitchFamily="34" charset="0"/>
                <a:cs typeface="Arial" pitchFamily="34" charset="0"/>
              </a:rPr>
              <a:t>importa). Dessa forma, 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resposta é:</a:t>
            </a:r>
            <a:r>
              <a:rPr lang="pt-BR" dirty="0" smtClean="0"/>
              <a:t> </a:t>
            </a:r>
            <a:r>
              <a:rPr lang="pt-BR" dirty="0"/>
              <a:t/>
            </a:r>
            <a:br>
              <a:rPr lang="pt-BR" dirty="0"/>
            </a:b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869160"/>
            <a:ext cx="6768752" cy="98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694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8800" dirty="0" smtClean="0">
                <a:latin typeface="Arial" pitchFamily="34" charset="0"/>
                <a:cs typeface="Arial" pitchFamily="34" charset="0"/>
              </a:rPr>
              <a:t>Obrigado meninos!</a:t>
            </a:r>
            <a:endParaRPr lang="pt-BR" sz="8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8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332656"/>
            <a:ext cx="7499176" cy="561662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4000" b="1" u="sng" dirty="0" smtClean="0">
                <a:latin typeface="Arial" pitchFamily="34" charset="0"/>
                <a:cs typeface="Arial" pitchFamily="34" charset="0"/>
              </a:rPr>
              <a:t>Fatorial </a:t>
            </a:r>
            <a:r>
              <a:rPr lang="pt-BR" sz="4000" b="1" u="sng" dirty="0" smtClean="0">
                <a:latin typeface="Arial" pitchFamily="34" charset="0"/>
                <a:cs typeface="Arial" pitchFamily="34" charset="0"/>
              </a:rPr>
              <a:t>de um número </a:t>
            </a:r>
            <a:r>
              <a:rPr lang="pt-BR" sz="4000" b="1" u="sng" dirty="0" smtClean="0">
                <a:latin typeface="Arial" pitchFamily="34" charset="0"/>
                <a:cs typeface="Arial" pitchFamily="34" charset="0"/>
              </a:rPr>
              <a:t>natural</a:t>
            </a:r>
          </a:p>
          <a:p>
            <a:pPr marL="0" indent="0" algn="ctr">
              <a:buNone/>
            </a:pPr>
            <a:endParaRPr lang="pt-BR" sz="4000" u="sng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Seja n um número natural, o fatorial de 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será o produto entre todos os números naturais de 1 a 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é chamado de fatorial de 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e é representado por </a:t>
            </a:r>
          </a:p>
          <a:p>
            <a:pPr marL="0" indent="0" algn="just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n! = n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.(n – 1). ... .2.1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Por convenção, 0! = 1.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Aritmética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com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fatorial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Relação importante: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n! = n.(n – 1)!</a:t>
            </a:r>
            <a:endParaRPr lang="pt-BR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7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Permutações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Dado um conjunto finito A uma permutação dos elementos (distintos) de A é uma lista ordenada, ou seja uma sequência na qual cada elemento de A aparece exatamente uma vez.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Na literatura, permutação é representada por </a:t>
            </a:r>
            <a:r>
              <a:rPr lang="pt-BR" sz="2800" i="1" dirty="0" err="1">
                <a:latin typeface="Arial" pitchFamily="34" charset="0"/>
                <a:cs typeface="Arial" pitchFamily="34" charset="0"/>
              </a:rPr>
              <a:t>P</a:t>
            </a:r>
            <a:r>
              <a:rPr lang="pt-BR" sz="2800" i="1" baseline="-25000" dirty="0" err="1">
                <a:latin typeface="Arial" pitchFamily="34" charset="0"/>
                <a:cs typeface="Arial" pitchFamily="34" charset="0"/>
              </a:rPr>
              <a:t>n</a:t>
            </a:r>
            <a:r>
              <a:rPr lang="pt-BR" sz="2800" i="1" baseline="-25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= n!</a:t>
            </a:r>
          </a:p>
          <a:p>
            <a:pPr algn="just">
              <a:buFont typeface="Wingdings" pitchFamily="2" charset="2"/>
              <a:buChar char="Ø"/>
            </a:pP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Arranjos	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93547" y="1454964"/>
            <a:ext cx="727280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Definição: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Um arranjo (simples) de </a:t>
            </a: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elementos (distintos), tomados </a:t>
            </a: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, é qualquer maneira de listar ordenadamente r elementos, tomados dentre os </a:t>
            </a: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elementos dados.</a:t>
            </a:r>
          </a:p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Notação: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A</a:t>
            </a:r>
            <a:r>
              <a:rPr lang="pt-BR" sz="2800" baseline="-25000" dirty="0" err="1">
                <a:latin typeface="Arial" pitchFamily="34" charset="0"/>
                <a:cs typeface="Arial" pitchFamily="34" charset="0"/>
              </a:rPr>
              <a:t>n,r</a:t>
            </a:r>
            <a:r>
              <a:rPr lang="pt-BR" sz="2800" baseline="-25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(lê-se: arranjo simples de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n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elementos, tomados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r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a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r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897" y="4581128"/>
            <a:ext cx="264795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Combinações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71600" y="1628800"/>
            <a:ext cx="73448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Definição: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Uma combinação (simples) de </a:t>
            </a: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elementos (distintos), tomados </a:t>
            </a: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, é qualquer escolha de </a:t>
            </a: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elementos dentre os n elementos dados. A ordem em que os elementos são escolhidos não importa.</a:t>
            </a:r>
          </a:p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Notação: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pt-BR" sz="2800" baseline="-25000" dirty="0" err="1" smtClean="0">
                <a:latin typeface="Arial" pitchFamily="34" charset="0"/>
                <a:cs typeface="Arial" pitchFamily="34" charset="0"/>
              </a:rPr>
              <a:t>n,r</a:t>
            </a:r>
            <a:r>
              <a:rPr lang="pt-BR" sz="28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(lê-se: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combinação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simples de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n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elementos, tomados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r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a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r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).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653136"/>
            <a:ext cx="410445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614" y="4737343"/>
            <a:ext cx="2586770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Questões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484784"/>
            <a:ext cx="8064896" cy="453650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b="1" u="sng" dirty="0" smtClean="0">
                <a:latin typeface="Arial" pitchFamily="34" charset="0"/>
                <a:cs typeface="Arial" pitchFamily="34" charset="0"/>
              </a:rPr>
              <a:t>Questão 01</a:t>
            </a:r>
            <a:r>
              <a:rPr lang="pt-BR" b="1" u="sng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Simplifique as seguintes expressões:</a:t>
            </a:r>
          </a:p>
          <a:p>
            <a:pPr marL="0" indent="0" algn="just">
              <a:buNone/>
            </a:pPr>
            <a:endParaRPr lang="pt-BR" b="1" u="sng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b="1" u="sng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b="1" u="sng" dirty="0">
                <a:latin typeface="Arial" pitchFamily="34" charset="0"/>
                <a:cs typeface="Arial" pitchFamily="34" charset="0"/>
              </a:rPr>
              <a:t>Questão </a:t>
            </a:r>
            <a:r>
              <a:rPr lang="pt-BR" b="1" u="sng" dirty="0" smtClean="0">
                <a:latin typeface="Arial" pitchFamily="34" charset="0"/>
                <a:cs typeface="Arial" pitchFamily="34" charset="0"/>
              </a:rPr>
              <a:t>02)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Um professor deseja elaborar um teste com 6 questões. Os enunciados das quest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ões já foram elaboradas, mas ele ainda precisa escolher a ordem em que essas questões irão figurar no teste. De quantas maneiras ele pode fazer isso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0" indent="0"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b="1" u="sng" dirty="0">
                <a:latin typeface="Arial" pitchFamily="34" charset="0"/>
                <a:cs typeface="Arial" pitchFamily="34" charset="0"/>
              </a:rPr>
              <a:t>Questão </a:t>
            </a:r>
            <a:r>
              <a:rPr lang="pt-BR" b="1" u="sng" dirty="0" smtClean="0">
                <a:latin typeface="Arial" pitchFamily="34" charset="0"/>
                <a:cs typeface="Arial" pitchFamily="34" charset="0"/>
              </a:rPr>
              <a:t>03)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Quantos números de 3 dígitos distintos podemos formar nos quais seus dígitos são tomados do conjunto A = {1, 2, 3, 4, 5, 6, 7}?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2146"/>
            <a:ext cx="1512168" cy="1154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42146"/>
            <a:ext cx="1652959" cy="1154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Questões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Questão 04)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Uma pessoa tem uma caixa com 10 livros guardados e possui uma prateleira onde cabem apenas 4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deles. De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quantos modos ela pode escolher 4 dos 10 livros 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colocá-los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em uma pilha sobre a prateleira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0" indent="0" algn="just">
              <a:buNone/>
            </a:pPr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Questão 05)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Em um campeonato de futebol com 6 times, cada time jogou exatamente uma vez contra cada um dos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>outros. Quantos jogos aconteceram? </a:t>
            </a:r>
          </a:p>
          <a:p>
            <a:pPr marL="0" indent="0" algn="just">
              <a:buNone/>
            </a:pPr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Questão </a:t>
            </a:r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06)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Um professor elaborou uma lista de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>exercícios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com 10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quest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õ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pediu que um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aluno escolhesse 7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delas para resolver. De quantas formas o aluno pode escolher o conjuntos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quest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õ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que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vai resolver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?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8634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Solução – Questão 01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7859216" cy="44644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b)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84784"/>
            <a:ext cx="3456384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670" y="3719513"/>
            <a:ext cx="4103482" cy="1869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507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Solução – Questão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02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47664" y="1600200"/>
            <a:ext cx="648072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 número de maneiras é exatamente o número de permutações do conjunto formado pelas 6 questões, assim, o número de maneiras que ele pode compor o teste é igual a</a:t>
            </a:r>
            <a:r>
              <a:rPr lang="pt-BR" dirty="0" smtClean="0"/>
              <a:t> </a:t>
            </a:r>
            <a:r>
              <a:rPr lang="pt-BR" dirty="0"/>
              <a:t>P</a:t>
            </a:r>
            <a:r>
              <a:rPr lang="pt-BR" baseline="-25000" dirty="0"/>
              <a:t>6 </a:t>
            </a:r>
            <a:r>
              <a:rPr lang="pt-BR" dirty="0"/>
              <a:t>= 6! = </a:t>
            </a:r>
            <a:r>
              <a:rPr lang="pt-BR" dirty="0" smtClean="0"/>
              <a:t>720.</a:t>
            </a: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172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513</Words>
  <Application>Microsoft Office PowerPoint</Application>
  <PresentationFormat>Apresentação na tela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Encontro 2 Ciclo 2  “Contagem: Permutações e Combinações”  Professor: José Reis</vt:lpstr>
      <vt:lpstr>Apresentação do PowerPoint</vt:lpstr>
      <vt:lpstr>Permutações</vt:lpstr>
      <vt:lpstr>Arranjos </vt:lpstr>
      <vt:lpstr>Combinações</vt:lpstr>
      <vt:lpstr>Questões</vt:lpstr>
      <vt:lpstr>Questões</vt:lpstr>
      <vt:lpstr>Solução – Questão 01</vt:lpstr>
      <vt:lpstr>Solução – Questão 02</vt:lpstr>
      <vt:lpstr>Solução – Questão 03</vt:lpstr>
      <vt:lpstr>Solução – Questão 04</vt:lpstr>
      <vt:lpstr>Solução – Questão 05</vt:lpstr>
      <vt:lpstr>Solução – Questão 06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Encontro 3 Geometria – áreas e perímetros Professor: José Reis</dc:title>
  <dc:creator>mx</dc:creator>
  <cp:lastModifiedBy>zx3015</cp:lastModifiedBy>
  <cp:revision>57</cp:revision>
  <dcterms:created xsi:type="dcterms:W3CDTF">2016-07-20T20:12:22Z</dcterms:created>
  <dcterms:modified xsi:type="dcterms:W3CDTF">2016-08-08T13:14:31Z</dcterms:modified>
</cp:coreProperties>
</file>