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35BB-3275-4045-98C7-A71D48CB56F4}" type="datetimeFigureOut">
              <a:rPr lang="pt-BR" smtClean="0"/>
              <a:t>16/06/2016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6B91-91CF-470B-8D98-A8731A1756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0794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35BB-3275-4045-98C7-A71D48CB56F4}" type="datetimeFigureOut">
              <a:rPr lang="pt-BR" smtClean="0"/>
              <a:t>16/06/2016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6B91-91CF-470B-8D98-A8731A1756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5456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35BB-3275-4045-98C7-A71D48CB56F4}" type="datetimeFigureOut">
              <a:rPr lang="pt-BR" smtClean="0"/>
              <a:t>16/06/2016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6B91-91CF-470B-8D98-A8731A1756A7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7355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35BB-3275-4045-98C7-A71D48CB56F4}" type="datetimeFigureOut">
              <a:rPr lang="pt-BR" smtClean="0"/>
              <a:t>16/06/2016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6B91-91CF-470B-8D98-A8731A1756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7405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35BB-3275-4045-98C7-A71D48CB56F4}" type="datetimeFigureOut">
              <a:rPr lang="pt-BR" smtClean="0"/>
              <a:t>16/06/2016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6B91-91CF-470B-8D98-A8731A1756A7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7184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35BB-3275-4045-98C7-A71D48CB56F4}" type="datetimeFigureOut">
              <a:rPr lang="pt-BR" smtClean="0"/>
              <a:t>16/06/2016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6B91-91CF-470B-8D98-A8731A1756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8935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35BB-3275-4045-98C7-A71D48CB56F4}" type="datetimeFigureOut">
              <a:rPr lang="pt-BR" smtClean="0"/>
              <a:t>16/06/2016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6B91-91CF-470B-8D98-A8731A1756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3481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35BB-3275-4045-98C7-A71D48CB56F4}" type="datetimeFigureOut">
              <a:rPr lang="pt-BR" smtClean="0"/>
              <a:t>16/06/2016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6B91-91CF-470B-8D98-A8731A1756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409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35BB-3275-4045-98C7-A71D48CB56F4}" type="datetimeFigureOut">
              <a:rPr lang="pt-BR" smtClean="0"/>
              <a:t>16/06/2016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6B91-91CF-470B-8D98-A8731A1756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9665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35BB-3275-4045-98C7-A71D48CB56F4}" type="datetimeFigureOut">
              <a:rPr lang="pt-BR" smtClean="0"/>
              <a:t>16/06/2016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6B91-91CF-470B-8D98-A8731A1756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777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35BB-3275-4045-98C7-A71D48CB56F4}" type="datetimeFigureOut">
              <a:rPr lang="pt-BR" smtClean="0"/>
              <a:t>16/06/2016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6B91-91CF-470B-8D98-A8731A1756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1900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35BB-3275-4045-98C7-A71D48CB56F4}" type="datetimeFigureOut">
              <a:rPr lang="pt-BR" smtClean="0"/>
              <a:t>16/06/2016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6B91-91CF-470B-8D98-A8731A1756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500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35BB-3275-4045-98C7-A71D48CB56F4}" type="datetimeFigureOut">
              <a:rPr lang="pt-BR" smtClean="0"/>
              <a:t>16/06/2016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6B91-91CF-470B-8D98-A8731A1756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1112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35BB-3275-4045-98C7-A71D48CB56F4}" type="datetimeFigureOut">
              <a:rPr lang="pt-BR" smtClean="0"/>
              <a:t>16/06/2016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6B91-91CF-470B-8D98-A8731A1756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8291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35BB-3275-4045-98C7-A71D48CB56F4}" type="datetimeFigureOut">
              <a:rPr lang="pt-BR" smtClean="0"/>
              <a:t>16/06/2016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6B91-91CF-470B-8D98-A8731A1756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2331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35BB-3275-4045-98C7-A71D48CB56F4}" type="datetimeFigureOut">
              <a:rPr lang="pt-BR" smtClean="0"/>
              <a:t>16/06/2016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6B91-91CF-470B-8D98-A8731A1756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489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935BB-3275-4045-98C7-A71D48CB56F4}" type="datetimeFigureOut">
              <a:rPr lang="pt-BR" smtClean="0"/>
              <a:t>16/06/2016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6F26B91-91CF-470B-8D98-A8731A1756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213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  <p:sldLayoutId id="2147483821" r:id="rId12"/>
    <p:sldLayoutId id="2147483822" r:id="rId13"/>
    <p:sldLayoutId id="2147483823" r:id="rId14"/>
    <p:sldLayoutId id="2147483824" r:id="rId15"/>
    <p:sldLayoutId id="214748382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atematica.obmep.org.br/" TargetMode="External"/><Relationship Id="rId2" Type="http://schemas.openxmlformats.org/officeDocument/2006/relationships/hyperlink" Target="https://www.youtube.com/watch?v=sgiT4aylNGQ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8011" y="4083209"/>
            <a:ext cx="10625793" cy="1646302"/>
          </a:xfrm>
        </p:spPr>
        <p:txBody>
          <a:bodyPr/>
          <a:lstStyle/>
          <a:p>
            <a:pPr algn="ctr"/>
            <a:r>
              <a:rPr lang="pt-BR" sz="6500" b="1" dirty="0" smtClean="0"/>
              <a:t>PROGRAMA</a:t>
            </a:r>
            <a:br>
              <a:rPr lang="pt-BR" sz="6500" b="1" dirty="0" smtClean="0"/>
            </a:br>
            <a:r>
              <a:rPr lang="pt-BR" sz="6500" b="1" dirty="0" smtClean="0"/>
              <a:t>OBMEP NA ESCOLA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i="1" dirty="0" smtClean="0"/>
              <a:t>AULA 01</a:t>
            </a:r>
            <a:endParaRPr lang="pt-BR" i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61407" y="5920576"/>
            <a:ext cx="7766936" cy="1096899"/>
          </a:xfrm>
        </p:spPr>
        <p:txBody>
          <a:bodyPr/>
          <a:lstStyle/>
          <a:p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PROFESSORA SAMIRA DE PAULA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3657" y="411110"/>
            <a:ext cx="1714500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01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04715" y="846161"/>
            <a:ext cx="888469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 smtClean="0"/>
              <a:t>ATIVIDADE 07</a:t>
            </a:r>
          </a:p>
          <a:p>
            <a:endParaRPr lang="pt-BR" dirty="0"/>
          </a:p>
          <a:p>
            <a:r>
              <a:rPr lang="pt-BR" sz="2000" dirty="0" smtClean="0"/>
              <a:t>É possível trocar uma nota de 25 rublos em dez notas com valores 1, 3 ou 5 rublos?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8558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32012" y="846163"/>
            <a:ext cx="93487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 smtClean="0"/>
              <a:t>ATIVIDADE 08</a:t>
            </a:r>
          </a:p>
          <a:p>
            <a:endParaRPr lang="pt-BR" dirty="0"/>
          </a:p>
          <a:p>
            <a:r>
              <a:rPr lang="pt-BR" sz="2000" dirty="0" smtClean="0"/>
              <a:t>Escrevemos abaixo os números naturais de 1 a 11.</a:t>
            </a:r>
          </a:p>
          <a:p>
            <a:endParaRPr lang="pt-BR" sz="2000" dirty="0"/>
          </a:p>
          <a:p>
            <a:r>
              <a:rPr lang="pt-BR" sz="2000" dirty="0" smtClean="0"/>
              <a:t>		1   2   3   4   5   6   7   8   9   10   11</a:t>
            </a:r>
          </a:p>
          <a:p>
            <a:endParaRPr lang="pt-BR" sz="2000" dirty="0"/>
          </a:p>
          <a:p>
            <a:r>
              <a:rPr lang="pt-BR" sz="2000" dirty="0" smtClean="0"/>
              <a:t>Antes de cada um deles, coloque sinais “+” ou “-’ de forma que a soma de todos seja zero.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72102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91069" y="1842448"/>
            <a:ext cx="9621671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500" b="1" u="sng" dirty="0" smtClean="0"/>
              <a:t>DESAFIO!!!</a:t>
            </a:r>
          </a:p>
          <a:p>
            <a:pPr algn="ctr"/>
            <a:endParaRPr lang="pt-BR" sz="3500" b="1" dirty="0" smtClean="0"/>
          </a:p>
          <a:p>
            <a:endParaRPr lang="pt-BR" dirty="0"/>
          </a:p>
          <a:p>
            <a:pPr algn="ctr"/>
            <a:r>
              <a:rPr lang="pt-BR" sz="2500" dirty="0" smtClean="0"/>
              <a:t>Mostre que se a, b e c são inteiros ímpares, a equação</a:t>
            </a:r>
          </a:p>
          <a:p>
            <a:pPr algn="ctr"/>
            <a:endParaRPr lang="pt-BR" sz="2500" dirty="0" smtClean="0"/>
          </a:p>
          <a:p>
            <a:pPr algn="ctr"/>
            <a:r>
              <a:rPr lang="pt-BR" sz="2500" b="1" i="1" dirty="0" smtClean="0"/>
              <a:t>ax² + </a:t>
            </a:r>
            <a:r>
              <a:rPr lang="pt-BR" sz="2500" b="1" i="1" dirty="0" err="1" smtClean="0"/>
              <a:t>bx</a:t>
            </a:r>
            <a:r>
              <a:rPr lang="pt-BR" sz="2500" b="1" i="1" dirty="0" smtClean="0"/>
              <a:t> + c = 0 </a:t>
            </a:r>
          </a:p>
          <a:p>
            <a:pPr algn="ctr"/>
            <a:endParaRPr lang="pt-BR" sz="2500" b="1" i="1" dirty="0" smtClean="0"/>
          </a:p>
          <a:p>
            <a:pPr algn="ctr"/>
            <a:r>
              <a:rPr lang="pt-BR" sz="2500" dirty="0" smtClean="0"/>
              <a:t>não tem raiz racional.</a:t>
            </a:r>
            <a:endParaRPr lang="pt-BR" sz="2500" dirty="0"/>
          </a:p>
        </p:txBody>
      </p:sp>
    </p:spTree>
    <p:extLst>
      <p:ext uri="{BB962C8B-B14F-4D97-AF65-F5344CB8AC3E}">
        <p14:creationId xmlns:p14="http://schemas.microsoft.com/office/powerpoint/2010/main" val="215421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785" y="423081"/>
            <a:ext cx="87345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 smtClean="0">
                <a:solidFill>
                  <a:schemeClr val="accent2">
                    <a:lumMod val="50000"/>
                  </a:schemeClr>
                </a:solidFill>
              </a:rPr>
              <a:t>HISTÓRIA DA OBMEP – </a:t>
            </a:r>
            <a:r>
              <a:rPr lang="pt-BR" sz="3000" b="1" i="1" dirty="0" smtClean="0">
                <a:solidFill>
                  <a:schemeClr val="accent2">
                    <a:lumMod val="50000"/>
                  </a:schemeClr>
                </a:solidFill>
              </a:rPr>
              <a:t>OLIMPÍADAS BRASILEIRA DE MATEMÁTICA DA ESCOLA PÚBLICA</a:t>
            </a:r>
            <a:endParaRPr lang="pt-BR" sz="3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832512" y="2361063"/>
            <a:ext cx="867997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1ª edição em 2005.</a:t>
            </a:r>
          </a:p>
          <a:p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Mais de 40 000 escolas e mais de 17 000 000 alunos participaram de 12ª edição.</a:t>
            </a:r>
          </a:p>
          <a:p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Bolsa do PIC – Programa de Iniciação Científica Jr para os medalhistas.</a:t>
            </a:r>
          </a:p>
          <a:p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hlinkClick r:id="rId2"/>
              </a:rPr>
              <a:t>Documentário</a:t>
            </a:r>
            <a:endParaRPr lang="pt-BR" dirty="0" smtClean="0"/>
          </a:p>
          <a:p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O que é a OBMEP na escola?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O Portal da Matemática </a:t>
            </a:r>
            <a:r>
              <a:rPr lang="pt-BR" dirty="0" smtClean="0">
                <a:hlinkClick r:id="rId3"/>
              </a:rPr>
              <a:t>(link) </a:t>
            </a:r>
            <a:endParaRPr lang="pt-BR" dirty="0" smtClean="0"/>
          </a:p>
          <a:p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O caso das moedas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243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232012"/>
            <a:ext cx="55682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accent2"/>
                </a:solidFill>
              </a:rPr>
              <a:t>PARIDADE</a:t>
            </a:r>
            <a:endParaRPr lang="pt-BR" sz="4000" b="1" dirty="0">
              <a:solidFill>
                <a:schemeClr val="accent2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23080" y="939898"/>
            <a:ext cx="9157648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dirty="0" smtClean="0"/>
              <a:t>AFIRMAÇÕES: </a:t>
            </a:r>
          </a:p>
          <a:p>
            <a:endParaRPr lang="pt-BR" sz="2500" dirty="0"/>
          </a:p>
          <a:p>
            <a:pPr marL="342900" indent="-342900">
              <a:buAutoNum type="arabicParenR"/>
            </a:pPr>
            <a:r>
              <a:rPr lang="pt-BR" sz="2500" b="1" dirty="0" smtClean="0"/>
              <a:t>Todo número natural ou é par ou é ímpar</a:t>
            </a:r>
          </a:p>
          <a:p>
            <a:pPr marL="342900" indent="-342900">
              <a:buAutoNum type="arabicParenR"/>
            </a:pPr>
            <a:r>
              <a:rPr lang="pt-BR" sz="2500" b="1" dirty="0" smtClean="0"/>
              <a:t>A soma de dois números pares é par</a:t>
            </a:r>
          </a:p>
          <a:p>
            <a:pPr marL="342900" indent="-342900">
              <a:buAutoNum type="arabicParenR"/>
            </a:pPr>
            <a:r>
              <a:rPr lang="pt-BR" sz="2500" b="1" dirty="0" smtClean="0"/>
              <a:t>A soma de dois números ímpares é par</a:t>
            </a:r>
          </a:p>
          <a:p>
            <a:pPr marL="342900" indent="-342900">
              <a:buAutoNum type="arabicParenR"/>
            </a:pPr>
            <a:r>
              <a:rPr lang="pt-BR" sz="2500" b="1" dirty="0" smtClean="0"/>
              <a:t>A soma de um número par com um número ímpar é ímpar</a:t>
            </a:r>
          </a:p>
          <a:p>
            <a:pPr marL="342900" indent="-342900">
              <a:buAutoNum type="arabicParenR"/>
            </a:pPr>
            <a:r>
              <a:rPr lang="pt-BR" sz="2500" b="1" dirty="0" smtClean="0"/>
              <a:t>O produto de dois números pares é par</a:t>
            </a:r>
          </a:p>
          <a:p>
            <a:pPr marL="342900" indent="-342900">
              <a:buAutoNum type="arabicParenR"/>
            </a:pPr>
            <a:r>
              <a:rPr lang="pt-BR" sz="2500" b="1" dirty="0" smtClean="0"/>
              <a:t>O produto de dois números ímpares é ímpar</a:t>
            </a:r>
          </a:p>
          <a:p>
            <a:pPr marL="342900" indent="-342900">
              <a:buAutoNum type="arabicParenR"/>
            </a:pPr>
            <a:r>
              <a:rPr lang="pt-BR" sz="2500" b="1" dirty="0" smtClean="0"/>
              <a:t>O produto de um número par e outro ímpar </a:t>
            </a:r>
            <a:r>
              <a:rPr lang="pt-BR" sz="2500" b="1" smtClean="0"/>
              <a:t>é </a:t>
            </a:r>
            <a:r>
              <a:rPr lang="pt-BR" sz="2500" b="1" smtClean="0"/>
              <a:t>par</a:t>
            </a:r>
            <a:endParaRPr lang="pt-BR" sz="2500" b="1" dirty="0" smtClean="0"/>
          </a:p>
          <a:p>
            <a:pPr marL="342900" indent="-342900">
              <a:buAutoNum type="arabicParenR"/>
            </a:pPr>
            <a:endParaRPr lang="pt-BR" sz="2500" dirty="0"/>
          </a:p>
          <a:p>
            <a:pPr marL="342900" indent="-342900">
              <a:buAutoNum type="arabicParenR"/>
            </a:pPr>
            <a:endParaRPr lang="pt-BR" sz="2500" dirty="0" smtClean="0"/>
          </a:p>
          <a:p>
            <a:pPr algn="just"/>
            <a:r>
              <a:rPr lang="pt-BR" sz="2500" b="1" dirty="0" smtClean="0"/>
              <a:t>OBS: </a:t>
            </a:r>
            <a:r>
              <a:rPr lang="pt-BR" sz="2500" dirty="0" smtClean="0"/>
              <a:t>Dizemos que dois números inteiros têm a mesma </a:t>
            </a:r>
            <a:r>
              <a:rPr lang="pt-BR" sz="2500" i="1" dirty="0" smtClean="0"/>
              <a:t>paridade </a:t>
            </a:r>
            <a:r>
              <a:rPr lang="pt-BR" sz="2500" dirty="0" smtClean="0"/>
              <a:t>quando são ambos pares ou ambos ímpares. Ou seja, a soma de dois números inteiras é para se, e somente se, eles têm a mesma paridade.</a:t>
            </a:r>
            <a:endParaRPr lang="pt-BR" sz="2500" i="1" dirty="0"/>
          </a:p>
        </p:txBody>
      </p:sp>
    </p:spTree>
    <p:extLst>
      <p:ext uri="{BB962C8B-B14F-4D97-AF65-F5344CB8AC3E}">
        <p14:creationId xmlns:p14="http://schemas.microsoft.com/office/powerpoint/2010/main" val="28045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45660" y="859809"/>
            <a:ext cx="923953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 smtClean="0"/>
              <a:t>ATIVIDADE 01</a:t>
            </a:r>
          </a:p>
          <a:p>
            <a:endParaRPr lang="pt-BR" dirty="0"/>
          </a:p>
          <a:p>
            <a:pPr algn="just"/>
            <a:r>
              <a:rPr lang="pt-BR" sz="2000" dirty="0" smtClean="0"/>
              <a:t>Como a professora conseguiu adivinhar a face superior da moeda escondida?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306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36562" y="858504"/>
            <a:ext cx="8498006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dirty="0" smtClean="0"/>
              <a:t>ATIVIDADE 02</a:t>
            </a:r>
          </a:p>
          <a:p>
            <a:endParaRPr lang="pt-BR" dirty="0"/>
          </a:p>
          <a:p>
            <a:r>
              <a:rPr lang="pt-BR" sz="2000" dirty="0" smtClean="0"/>
              <a:t>Você pode encontrar 5 números naturais ímpares cuja soma seja 100?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5208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2912" y="837274"/>
            <a:ext cx="900297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dirty="0" smtClean="0"/>
              <a:t>ATIVIDADE 03</a:t>
            </a:r>
          </a:p>
          <a:p>
            <a:endParaRPr lang="pt-BR" dirty="0"/>
          </a:p>
          <a:p>
            <a:pPr algn="just"/>
            <a:r>
              <a:rPr lang="pt-BR" sz="2000" dirty="0" smtClean="0"/>
              <a:t>Pedro comprou um caderno com 96 folhas e numerou-as de 1 a 192. Vítor arrancou 25 folhas do caderno de Pedro e somou os 50 números que encontrou escritos nas folhas. Esta soma poderia ser igual a 1990?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27729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2912" y="820088"/>
            <a:ext cx="8730018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dirty="0" smtClean="0"/>
              <a:t>ATIVIDADE 04</a:t>
            </a:r>
          </a:p>
          <a:p>
            <a:endParaRPr lang="pt-BR" dirty="0"/>
          </a:p>
          <a:p>
            <a:pPr algn="just"/>
            <a:r>
              <a:rPr lang="pt-BR" sz="2000" dirty="0" smtClean="0"/>
              <a:t>Em um tabuleiro de xadrez, um cavalo sai do quadrado a1 e retorna para a mesma posição depois de vários movimentos. Mostre que o cavalo fez um número par de movimentos.</a:t>
            </a:r>
          </a:p>
          <a:p>
            <a:pPr algn="just"/>
            <a:endParaRPr lang="pt-BR" sz="2000" dirty="0"/>
          </a:p>
          <a:p>
            <a:pPr algn="just"/>
            <a:endParaRPr lang="pt-BR" sz="2000" dirty="0" smtClean="0"/>
          </a:p>
          <a:p>
            <a:endParaRPr lang="pt-BR" dirty="0" smtClean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5808" y="2763174"/>
            <a:ext cx="3324225" cy="332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88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2912" y="816551"/>
            <a:ext cx="855259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dirty="0" smtClean="0"/>
              <a:t>ATIVIDADE 05</a:t>
            </a:r>
          </a:p>
          <a:p>
            <a:endParaRPr lang="pt-BR" dirty="0"/>
          </a:p>
          <a:p>
            <a:pPr algn="just"/>
            <a:r>
              <a:rPr lang="pt-BR" sz="2000" dirty="0" smtClean="0"/>
              <a:t>Determine a paridade do seguinte número:</a:t>
            </a:r>
          </a:p>
          <a:p>
            <a:pPr algn="just"/>
            <a:r>
              <a:rPr lang="pt-BR" sz="2000" dirty="0" smtClean="0"/>
              <a:t>		</a:t>
            </a:r>
          </a:p>
          <a:p>
            <a:pPr algn="just"/>
            <a:r>
              <a:rPr lang="pt-BR" sz="2000" dirty="0" smtClean="0"/>
              <a:t>		(123 275 + 346 231)</a:t>
            </a:r>
            <a:r>
              <a:rPr lang="pt-BR" sz="2000" baseline="30000" dirty="0" smtClean="0"/>
              <a:t>234</a:t>
            </a:r>
            <a:r>
              <a:rPr lang="pt-BR" sz="2000" dirty="0" smtClean="0"/>
              <a:t> + (3 451 + 4 532)</a:t>
            </a:r>
            <a:r>
              <a:rPr lang="pt-BR" sz="2000" baseline="30000" dirty="0" smtClean="0"/>
              <a:t>542</a:t>
            </a:r>
            <a:r>
              <a:rPr lang="pt-BR" sz="2000" dirty="0" smtClean="0"/>
              <a:t>  </a:t>
            </a:r>
          </a:p>
          <a:p>
            <a:pPr algn="just"/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322093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07019" y="815032"/>
            <a:ext cx="9756453" cy="48320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000" b="1" dirty="0" smtClean="0"/>
              <a:t>ATIVIDADE 06</a:t>
            </a:r>
          </a:p>
          <a:p>
            <a:endParaRPr lang="pt-BR" dirty="0"/>
          </a:p>
          <a:p>
            <a:pPr algn="just"/>
            <a:r>
              <a:rPr lang="pt-BR" sz="2000" dirty="0" smtClean="0"/>
              <a:t>Carlos tem um tabuleiro mágico 3 x 3 com casas na cor branca ou amarela</a:t>
            </a:r>
          </a:p>
          <a:p>
            <a:pPr algn="just"/>
            <a:r>
              <a:rPr lang="pt-BR" sz="2000" dirty="0" smtClean="0"/>
              <a:t>Toda vez que ele toca uma casa, ela muda de cor, bem como as demais casas</a:t>
            </a:r>
          </a:p>
          <a:p>
            <a:pPr algn="just"/>
            <a:r>
              <a:rPr lang="pt-BR" sz="2000" dirty="0"/>
              <a:t>n</a:t>
            </a:r>
            <a:r>
              <a:rPr lang="pt-BR" sz="2000" dirty="0" smtClean="0"/>
              <a:t>a mesma linha e na mesma coluna, como mostra a figura. A partir do tabuleiro</a:t>
            </a:r>
          </a:p>
          <a:p>
            <a:pPr algn="just"/>
            <a:r>
              <a:rPr lang="pt-BR" sz="2000" dirty="0" smtClean="0"/>
              <a:t>inicial, Carlos tocou no tabuleiro nove vezes, uma vez em cada casa. Após ter feito</a:t>
            </a:r>
          </a:p>
          <a:p>
            <a:pPr algn="just"/>
            <a:r>
              <a:rPr lang="pt-BR" sz="2000" dirty="0" smtClean="0"/>
              <a:t>isto, quantas casas ficaram amarelas? </a:t>
            </a:r>
          </a:p>
          <a:p>
            <a:pPr algn="just"/>
            <a:endParaRPr lang="pt-BR" sz="2000" dirty="0"/>
          </a:p>
          <a:p>
            <a:pPr marL="457200" indent="-457200" algn="just">
              <a:buAutoNum type="alphaLcParenR"/>
            </a:pPr>
            <a:r>
              <a:rPr lang="pt-BR" sz="2000" dirty="0" smtClean="0"/>
              <a:t>0</a:t>
            </a:r>
          </a:p>
          <a:p>
            <a:pPr marL="457200" indent="-457200" algn="just">
              <a:buAutoNum type="alphaLcParenR"/>
            </a:pPr>
            <a:r>
              <a:rPr lang="pt-BR" sz="2000" dirty="0" smtClean="0"/>
              <a:t>1</a:t>
            </a:r>
          </a:p>
          <a:p>
            <a:pPr marL="457200" indent="-457200" algn="just">
              <a:buAutoNum type="alphaLcParenR"/>
            </a:pPr>
            <a:r>
              <a:rPr lang="pt-BR" sz="2000" dirty="0" smtClean="0"/>
              <a:t>3</a:t>
            </a:r>
          </a:p>
          <a:p>
            <a:pPr marL="457200" indent="-457200" algn="just">
              <a:buAutoNum type="alphaLcParenR"/>
            </a:pPr>
            <a:r>
              <a:rPr lang="pt-BR" sz="2000" dirty="0" smtClean="0"/>
              <a:t>6</a:t>
            </a:r>
          </a:p>
          <a:p>
            <a:pPr marL="457200" indent="-457200" algn="just">
              <a:buAutoNum type="alphaLcParenR"/>
            </a:pPr>
            <a:r>
              <a:rPr lang="pt-BR" sz="2000" dirty="0"/>
              <a:t>9</a:t>
            </a:r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9682" y="3456224"/>
            <a:ext cx="3848100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77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1568</TotalTime>
  <Words>440</Words>
  <Application>Microsoft Office PowerPoint</Application>
  <PresentationFormat>Widescreen</PresentationFormat>
  <Paragraphs>78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Facetado</vt:lpstr>
      <vt:lpstr>PROGRAMA OBMEP NA ESCOLA AULA 01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OBMEP NA ESCOLA AULA 01</dc:title>
  <dc:creator>Samira de Paula</dc:creator>
  <cp:lastModifiedBy>Samira de Paula</cp:lastModifiedBy>
  <cp:revision>14</cp:revision>
  <dcterms:created xsi:type="dcterms:W3CDTF">2016-06-16T11:18:24Z</dcterms:created>
  <dcterms:modified xsi:type="dcterms:W3CDTF">2016-06-17T21:25:37Z</dcterms:modified>
</cp:coreProperties>
</file>