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62" r:id="rId6"/>
    <p:sldId id="273" r:id="rId7"/>
    <p:sldId id="263" r:id="rId8"/>
    <p:sldId id="269" r:id="rId9"/>
    <p:sldId id="264" r:id="rId10"/>
    <p:sldId id="265" r:id="rId11"/>
    <p:sldId id="266" r:id="rId12"/>
    <p:sldId id="267" r:id="rId13"/>
    <p:sldId id="258" r:id="rId14"/>
    <p:sldId id="270" r:id="rId15"/>
    <p:sldId id="259" r:id="rId16"/>
    <p:sldId id="271" r:id="rId17"/>
    <p:sldId id="260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D1B0-4279-4F3B-8E70-039F640A9864}" type="datetimeFigureOut">
              <a:rPr lang="pt-BR" smtClean="0"/>
              <a:pPr/>
              <a:t>27/08/2016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051F-62E6-45BA-BA31-4C69C72F9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mep.org.br/docs/aritmetica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55675" y="1493838"/>
            <a:ext cx="7121525" cy="1203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Ciclo 3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3356992"/>
            <a:ext cx="755650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Aula 1:Aritmética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Conteúdos:</a:t>
            </a:r>
            <a:endParaRPr lang="pt-BR" sz="24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b="1" dirty="0" smtClean="0"/>
              <a:t> </a:t>
            </a:r>
            <a:r>
              <a:rPr lang="pt-BR" sz="2400" dirty="0" smtClean="0"/>
              <a:t>Números primos;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Fatoração única em primos;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MDC  e  MMC via fatoração em primos.</a:t>
            </a:r>
            <a:endParaRPr lang="pt-BR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6231008" cy="6362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6364476" cy="7177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2612"/>
            <a:ext cx="6264696" cy="31076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645024"/>
            <a:ext cx="6408712" cy="6218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59887"/>
            <a:ext cx="6480720" cy="1639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219824" cy="9290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645024"/>
            <a:ext cx="8216915" cy="8599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24944"/>
            <a:ext cx="7848872" cy="6222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6912768" cy="50100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8472671" cy="12241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8498245" cy="19720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7632848" cy="21448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560840" cy="35601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21690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/>
              <a:t>N3 – Texto básico: </a:t>
            </a:r>
            <a:r>
              <a:rPr lang="pt-BR" sz="2400" dirty="0"/>
              <a:t>Seção </a:t>
            </a:r>
            <a:r>
              <a:rPr lang="pt-BR" sz="2400" dirty="0" smtClean="0"/>
              <a:t>2.5 e seções 3.1 a 3.5  </a:t>
            </a:r>
            <a:r>
              <a:rPr lang="pt-BR" sz="2400" dirty="0"/>
              <a:t>do texto “Encontros de Aritmética”, L. </a:t>
            </a:r>
            <a:r>
              <a:rPr lang="pt-BR" sz="2400" dirty="0" err="1"/>
              <a:t>Cadar</a:t>
            </a:r>
            <a:r>
              <a:rPr lang="pt-BR" sz="2400" dirty="0"/>
              <a:t>. e F. </a:t>
            </a:r>
            <a:r>
              <a:rPr lang="pt-BR" sz="2400" dirty="0" err="1" smtClean="0"/>
              <a:t>Dutenhefner</a:t>
            </a:r>
            <a:endParaRPr lang="pt-BR" sz="2400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 smtClean="0"/>
              <a:t>Link da apostila: </a:t>
            </a:r>
            <a:r>
              <a:rPr lang="pt-BR" sz="2400" dirty="0" smtClean="0">
                <a:hlinkClick r:id="rId2"/>
              </a:rPr>
              <a:t>http</a:t>
            </a:r>
            <a:r>
              <a:rPr lang="pt-BR" sz="2400" dirty="0" smtClean="0">
                <a:hlinkClick r:id="rId2"/>
              </a:rPr>
              <a:t>://</a:t>
            </a:r>
            <a:r>
              <a:rPr lang="pt-BR" sz="2400" dirty="0" smtClean="0">
                <a:hlinkClick r:id="rId2"/>
              </a:rPr>
              <a:t>www.obmep.org.br/docs/aritmetica.pdf</a:t>
            </a:r>
            <a:endParaRPr lang="pt-BR" sz="2400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/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467544" y="2708920"/>
            <a:ext cx="792088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Exercícios Selecionados:</a:t>
            </a:r>
          </a:p>
          <a:p>
            <a:pPr algn="just"/>
            <a:endParaRPr lang="pt-BR" sz="2000" b="1" dirty="0" smtClean="0"/>
          </a:p>
          <a:p>
            <a:pPr algn="just">
              <a:buFont typeface="Arial" charset="0"/>
              <a:buChar char="•"/>
            </a:pPr>
            <a:r>
              <a:rPr lang="pt-BR" sz="2000" dirty="0" smtClean="0"/>
              <a:t>Seção 2.5 : Exercícios 33 e 34 e exemplo 35;</a:t>
            </a:r>
          </a:p>
          <a:p>
            <a:pPr algn="just">
              <a:buFont typeface="Arial" charset="0"/>
              <a:buChar char="•"/>
            </a:pPr>
            <a:endParaRPr lang="pt-BR" sz="2000" dirty="0"/>
          </a:p>
          <a:p>
            <a:pPr algn="just"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Seções 3.1 a 3.5: Exercícios 1,5,8,9,11,13,14,16,19,21,22,24,26 e 29;</a:t>
            </a:r>
          </a:p>
          <a:p>
            <a:pPr algn="just">
              <a:buFont typeface="Arial" charset="0"/>
              <a:buChar char="•"/>
            </a:pPr>
            <a:endParaRPr lang="pt-BR" sz="2000" dirty="0"/>
          </a:p>
          <a:p>
            <a:pPr algn="just">
              <a:buFont typeface="Arial" charset="0"/>
              <a:buChar char="•"/>
            </a:pPr>
            <a:r>
              <a:rPr lang="pt-BR" sz="2000" dirty="0" smtClean="0"/>
              <a:t>Questão 3 da Lista 4 do Nível 3, pág. 25, do Banco de Questões 2009;</a:t>
            </a:r>
          </a:p>
          <a:p>
            <a:pPr algn="just">
              <a:buFont typeface="Arial" charset="0"/>
              <a:buChar char="•"/>
            </a:pPr>
            <a:endParaRPr lang="pt-BR" sz="2000" dirty="0"/>
          </a:p>
          <a:p>
            <a:pPr algn="just">
              <a:buFont typeface="Arial" charset="0"/>
              <a:buChar char="•"/>
            </a:pPr>
            <a:r>
              <a:rPr lang="pt-BR" sz="2000" dirty="0" smtClean="0"/>
              <a:t>Questão 15 do Nível 3, pág. 71, do Banco de Questões 2010;</a:t>
            </a:r>
          </a:p>
          <a:p>
            <a:pPr algn="just">
              <a:buFont typeface="Arial" charset="0"/>
              <a:buChar char="•"/>
            </a:pPr>
            <a:endParaRPr lang="pt-BR" sz="2000" dirty="0"/>
          </a:p>
          <a:p>
            <a:pPr algn="just">
              <a:buFont typeface="Arial" charset="0"/>
              <a:buChar char="•"/>
            </a:pPr>
            <a:r>
              <a:rPr lang="pt-BR" sz="2000" dirty="0" smtClean="0"/>
              <a:t>Questão 28 do Nível 3, pág. 56, do Banco de Questões 2015 .</a:t>
            </a:r>
          </a:p>
          <a:p>
            <a:pPr algn="just">
              <a:buFont typeface="Arial" charset="0"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268760"/>
            <a:ext cx="8496944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600" b="1" dirty="0" smtClean="0">
                <a:latin typeface="Garamond" pitchFamily="18" charset="0"/>
              </a:rPr>
              <a:t>O que é um número primo?</a:t>
            </a:r>
          </a:p>
          <a:p>
            <a:pPr algn="just">
              <a:buFont typeface="Arial" pitchFamily="34" charset="0"/>
              <a:buChar char="•"/>
            </a:pPr>
            <a:r>
              <a:rPr lang="pt-BR" sz="3600" b="1" dirty="0" smtClean="0">
                <a:latin typeface="Garamond" pitchFamily="18" charset="0"/>
              </a:rPr>
              <a:t>O que é um número composto?</a:t>
            </a:r>
          </a:p>
          <a:p>
            <a:pPr algn="just"/>
            <a:endParaRPr lang="pt-BR" sz="3600" dirty="0" smtClean="0">
              <a:latin typeface="Garamond" pitchFamily="18" charset="0"/>
            </a:endParaRPr>
          </a:p>
          <a:p>
            <a:pPr algn="just"/>
            <a:r>
              <a:rPr lang="pt-BR" sz="3600" b="1" dirty="0" smtClean="0">
                <a:solidFill>
                  <a:srgbClr val="FF0000"/>
                </a:solidFill>
                <a:latin typeface="Garamond" pitchFamily="18" charset="0"/>
              </a:rPr>
              <a:t>Teorema Fundamental da Aritmética :</a:t>
            </a:r>
            <a:r>
              <a:rPr lang="pt-BR" sz="3600" dirty="0" smtClean="0">
                <a:latin typeface="Garamond" pitchFamily="18" charset="0"/>
              </a:rPr>
              <a:t>todo número natural maior que 1 pode ser escrito como um produto de números  primos.</a:t>
            </a:r>
            <a:endParaRPr lang="pt-BR" sz="3600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7128792" cy="4403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81691"/>
            <a:ext cx="5616624" cy="5976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6336704" cy="4526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6120680" cy="60805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6768827" cy="13641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6696744" cy="23020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1988840"/>
            <a:ext cx="425090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/>
              <a:t>O que é MDC? </a:t>
            </a:r>
          </a:p>
          <a:p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Quais são as formas de encontrar o MDC?</a:t>
            </a:r>
          </a:p>
          <a:p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O que é MMC?</a:t>
            </a:r>
          </a:p>
          <a:p>
            <a:pPr>
              <a:buFont typeface="Arial" pitchFamily="34" charset="0"/>
              <a:buChar char="•"/>
            </a:pPr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Quais as formas de encontrar o MMC?</a:t>
            </a:r>
            <a:endParaRPr lang="pt-B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6840760" cy="511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5616624" cy="3943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28800"/>
            <a:ext cx="5616624" cy="2777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509120"/>
            <a:ext cx="4297176" cy="20703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195</Words>
  <Application>Microsoft Office PowerPoint</Application>
  <PresentationFormat>Apresentação na tela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14</cp:revision>
  <dcterms:created xsi:type="dcterms:W3CDTF">2016-08-22T18:48:07Z</dcterms:created>
  <dcterms:modified xsi:type="dcterms:W3CDTF">2016-08-27T10:51:34Z</dcterms:modified>
</cp:coreProperties>
</file>