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18"/>
  </p:handoutMasterIdLst>
  <p:sldIdLst>
    <p:sldId id="256" r:id="rId2"/>
    <p:sldId id="294" r:id="rId3"/>
    <p:sldId id="302" r:id="rId4"/>
    <p:sldId id="303" r:id="rId5"/>
    <p:sldId id="305" r:id="rId6"/>
    <p:sldId id="304" r:id="rId7"/>
    <p:sldId id="301" r:id="rId8"/>
    <p:sldId id="312" r:id="rId9"/>
    <p:sldId id="306" r:id="rId10"/>
    <p:sldId id="308" r:id="rId11"/>
    <p:sldId id="309" r:id="rId12"/>
    <p:sldId id="310" r:id="rId13"/>
    <p:sldId id="311" r:id="rId14"/>
    <p:sldId id="307" r:id="rId15"/>
    <p:sldId id="313" r:id="rId16"/>
    <p:sldId id="30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Semelhança de triângulos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3, ciclo 6</a:t>
            </a:r>
          </a:p>
        </p:txBody>
      </p:sp>
    </p:spTree>
    <p:extLst>
      <p:ext uri="{BB962C8B-B14F-4D97-AF65-F5344CB8AC3E}">
        <p14:creationId xmlns:p14="http://schemas.microsoft.com/office/powerpoint/2010/main" val="40355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818676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1. </a:t>
            </a:r>
            <a:r>
              <a:rPr lang="pt-BR" sz="2400" dirty="0"/>
              <a:t>Determine se os triângulos KLM e MPQ são semelhantes.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3" y="1516438"/>
            <a:ext cx="5019211" cy="37911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1" y="994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418284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231916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2. </a:t>
            </a:r>
            <a:r>
              <a:rPr lang="pt-BR" sz="2400" dirty="0"/>
              <a:t>Qual a razão de semelhança dos triângulos abaixo?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86" y="1073688"/>
            <a:ext cx="7198331" cy="40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231916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3. </a:t>
            </a:r>
            <a:r>
              <a:rPr lang="pt-BR" sz="2400" dirty="0"/>
              <a:t>Como Joao pode medir a altura de um poste, conhecendo sua altura, 1, 60m, o comprimento de sua sombra, 2m, o comprimento da sombra do poste no mesmo instante que mediu sua sombra, 7m? </a:t>
            </a:r>
          </a:p>
        </p:txBody>
      </p:sp>
    </p:spTree>
    <p:extLst>
      <p:ext uri="{BB962C8B-B14F-4D97-AF65-F5344CB8AC3E}">
        <p14:creationId xmlns:p14="http://schemas.microsoft.com/office/powerpoint/2010/main" val="102506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231916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4. </a:t>
            </a:r>
            <a:r>
              <a:rPr lang="pt-BR" sz="2400" dirty="0"/>
              <a:t>. Sabendo que AB = 15, BC = 20, AD = 10 e DC = 15, determine a medida de </a:t>
            </a:r>
            <a:r>
              <a:rPr lang="pt-BR" sz="2400" dirty="0" err="1"/>
              <a:t>DE</a:t>
            </a:r>
            <a:r>
              <a:rPr lang="pt-BR" sz="2400" dirty="0"/>
              <a:t> na figura abaixo.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2" y="1479274"/>
            <a:ext cx="5295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231916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5. </a:t>
            </a:r>
            <a:r>
              <a:rPr lang="pt-BR" sz="2400" dirty="0"/>
              <a:t>Dados um triângulo ABC com ângulo B = 90°, AB = BC = 1 e um ponto M escolhido aleatoriamente em AC, é possível saber qual é a soma das distâncias de M a AB e de M a BC? </a:t>
            </a:r>
          </a:p>
        </p:txBody>
      </p:sp>
    </p:spTree>
    <p:extLst>
      <p:ext uri="{BB962C8B-B14F-4D97-AF65-F5344CB8AC3E}">
        <p14:creationId xmlns:p14="http://schemas.microsoft.com/office/powerpoint/2010/main" val="95647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231916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6. </a:t>
            </a:r>
            <a:r>
              <a:rPr lang="pt-BR" sz="2400" dirty="0"/>
              <a:t>Determine x na figura abaixo, na qual existem três quadrados de lados 9, x e 4.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0" y="1425823"/>
            <a:ext cx="6570004" cy="3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6651" y="271673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>
                <a:solidFill>
                  <a:srgbClr val="FF0000"/>
                </a:solidFill>
              </a:rPr>
              <a:t>Exercício 7. </a:t>
            </a:r>
            <a:r>
              <a:rPr lang="pt-BR" sz="2400" dirty="0"/>
              <a:t>Na figura a seguir, AD = 2/3 AB e AE = 2/3 AC. O segmento DE divide o triângulo em duas partes: um triângulo de área S1 e um trapézio de área S2. Qual destas duas áreas é maior?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51" y="1472002"/>
            <a:ext cx="37338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9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Triângulos semelhantes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38191" y="1360688"/>
            <a:ext cx="56719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600" dirty="0"/>
              <a:t>Se os triângulos ABC e A’B’C’ são semelhantes, então vale que:</a:t>
            </a:r>
          </a:p>
          <a:p>
            <a:pPr lvl="1" algn="just"/>
            <a:endParaRPr lang="pt-BR" sz="26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São congruentes os ângulos: </a:t>
            </a:r>
          </a:p>
          <a:p>
            <a:pPr lvl="1" algn="just"/>
            <a:endParaRPr lang="pt-BR" sz="2600" dirty="0"/>
          </a:p>
          <a:p>
            <a:pPr lvl="1" algn="ctr"/>
            <a:r>
              <a:rPr lang="pt-BR" sz="2600" dirty="0"/>
              <a:t>A e A’, B e B’, C e C’</a:t>
            </a:r>
          </a:p>
          <a:p>
            <a:pPr lvl="1" algn="just"/>
            <a:endParaRPr lang="pt-BR" sz="26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Seja k &gt; 0 um numero racional, então:</a:t>
            </a:r>
          </a:p>
          <a:p>
            <a:pPr lvl="1" algn="ctr"/>
            <a:r>
              <a:rPr lang="pt-BR" sz="2600" dirty="0"/>
              <a:t>a/a’ = b/b’ = c/c’ = k</a:t>
            </a:r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pic>
        <p:nvPicPr>
          <p:cNvPr id="1026" name="Picture 2" descr="http://brasilescola.uol.com.br/upload/e/Untitled-5(1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0" y="1759143"/>
            <a:ext cx="5716242" cy="29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4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Critérios de Semelhança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73363" y="2407609"/>
            <a:ext cx="50093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800" dirty="0">
                <a:solidFill>
                  <a:srgbClr val="FF0000"/>
                </a:solidFill>
              </a:rPr>
              <a:t>Ângulo-Ângulo (AA): </a:t>
            </a:r>
            <a:r>
              <a:rPr lang="pt-BR" sz="2800" dirty="0"/>
              <a:t>se dois triângulos possuem dois ângulos congruentes, então eles são semelhantes.</a:t>
            </a:r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0" y="1940446"/>
            <a:ext cx="6035110" cy="28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0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Critérios de Semelhança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73363" y="1940446"/>
            <a:ext cx="500932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800" dirty="0">
                <a:solidFill>
                  <a:srgbClr val="FF0000"/>
                </a:solidFill>
              </a:rPr>
              <a:t>Lado-Ângulo-Lado (LAL): </a:t>
            </a:r>
            <a:r>
              <a:rPr lang="pt-BR" sz="2800" dirty="0"/>
              <a:t>se dois triângulos possuem dois lados semelhantes e um ângulo entre eles, então esses triângulos são semelhantes.</a:t>
            </a:r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1" y="1727338"/>
            <a:ext cx="5991225" cy="29527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86607" y="4940721"/>
            <a:ext cx="2014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c/c’ = a/a’ = k</a:t>
            </a:r>
          </a:p>
        </p:txBody>
      </p:sp>
    </p:spTree>
    <p:extLst>
      <p:ext uri="{BB962C8B-B14F-4D97-AF65-F5344CB8AC3E}">
        <p14:creationId xmlns:p14="http://schemas.microsoft.com/office/powerpoint/2010/main" val="365380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Critérios de Semelhança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73363" y="2218742"/>
            <a:ext cx="50093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800" dirty="0">
                <a:solidFill>
                  <a:srgbClr val="FF0000"/>
                </a:solidFill>
              </a:rPr>
              <a:t>Lado-Lado-Lado (LLL): </a:t>
            </a:r>
            <a:r>
              <a:rPr lang="pt-BR" sz="2800" dirty="0"/>
              <a:t>se dois triângulos possuem os três lados semelhantes, então eles são semelhantes</a:t>
            </a:r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55130" y="5030298"/>
            <a:ext cx="29419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c/c’ = a/a’ = b/b’ = k</a:t>
            </a:r>
          </a:p>
        </p:txBody>
      </p:sp>
      <p:pic>
        <p:nvPicPr>
          <p:cNvPr id="6" name="Picture 2" descr="http://brasilescola.uol.com.br/upload/e/Untitled-5(1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0" y="1759143"/>
            <a:ext cx="5716242" cy="29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2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Propriedade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8052" y="1254671"/>
            <a:ext cx="1076463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600" dirty="0"/>
              <a:t>A razão entre as áreas de triângulos semelhantes é igual ao quadrado da razão de semelhança. </a:t>
            </a:r>
          </a:p>
          <a:p>
            <a:pPr lvl="1" algn="just"/>
            <a:r>
              <a:rPr lang="pt-BR" sz="2600" dirty="0"/>
              <a:t>	Observe, na figura a seguir, dois triângulos semelhantes com bases a e a ′ e alturas h e h ′ .</a:t>
            </a:r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24" y="3040259"/>
            <a:ext cx="7066455" cy="25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4312" y="2076307"/>
            <a:ext cx="1076463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800" dirty="0"/>
              <a:t>	A razão de semelhança das duas figuras é:</a:t>
            </a:r>
          </a:p>
          <a:p>
            <a:pPr lvl="1" algn="ctr"/>
            <a:endParaRPr lang="pt-BR" sz="2800" dirty="0"/>
          </a:p>
          <a:p>
            <a:pPr lvl="1" algn="ctr"/>
            <a:endParaRPr lang="pt-BR" sz="2800" dirty="0"/>
          </a:p>
          <a:p>
            <a:pPr lvl="1" algn="ctr"/>
            <a:endParaRPr lang="pt-BR" sz="2800" dirty="0"/>
          </a:p>
          <a:p>
            <a:pPr lvl="1" algn="ctr"/>
            <a:r>
              <a:rPr lang="pt-BR" sz="2800" dirty="0"/>
              <a:t>	Porém, se S e S ′ são as áreas dos dois triângulos temos:</a:t>
            </a:r>
          </a:p>
          <a:p>
            <a:pPr lvl="1" algn="ctr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388" y="2614629"/>
            <a:ext cx="2695575" cy="1143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853" y="4194519"/>
            <a:ext cx="6553200" cy="13049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419" y="141490"/>
            <a:ext cx="5400068" cy="19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5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746410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1. </a:t>
            </a:r>
            <a:r>
              <a:rPr lang="pt-BR" sz="2400" dirty="0"/>
              <a:t>. Na figura abaixo, temos AC = 4 e AB = 6. Determine o perímetro do quadrado AEDF.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70" y="1856935"/>
            <a:ext cx="5015184" cy="329569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5801" y="994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22168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225287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2. </a:t>
            </a:r>
            <a:r>
              <a:rPr lang="pt-BR" sz="2400" dirty="0"/>
              <a:t>A figura abaixo mostra um triângulo de altura 1 dividido por duas retas paralelas à sua base em três partes de mesma área. Qual é a altura do trapézio central?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55" y="1425616"/>
            <a:ext cx="3924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1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1034</TotalTime>
  <Words>49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Impact</vt:lpstr>
      <vt:lpstr>Evento Principal</vt:lpstr>
      <vt:lpstr>Semelhança de triângulos</vt:lpstr>
      <vt:lpstr>Triângulos semelhantes</vt:lpstr>
      <vt:lpstr>Critérios de Semelhança</vt:lpstr>
      <vt:lpstr>Critérios de Semelhança</vt:lpstr>
      <vt:lpstr>Critérios de Semelhança</vt:lpstr>
      <vt:lpstr>Propriedade</vt:lpstr>
      <vt:lpstr>Apresentação do PowerPoint</vt:lpstr>
      <vt:lpstr>Exemplo</vt:lpstr>
      <vt:lpstr>Apresentação do PowerPoint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Thiago Amorim de Faccio</cp:lastModifiedBy>
  <cp:revision>110</cp:revision>
  <dcterms:created xsi:type="dcterms:W3CDTF">2016-07-07T15:43:12Z</dcterms:created>
  <dcterms:modified xsi:type="dcterms:W3CDTF">2016-12-15T16:30:17Z</dcterms:modified>
</cp:coreProperties>
</file>