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586" autoAdjust="0"/>
  </p:normalViewPr>
  <p:slideViewPr>
    <p:cSldViewPr snapToGrid="0">
      <p:cViewPr varScale="1">
        <p:scale>
          <a:sx n="68" d="100"/>
          <a:sy n="68" d="100"/>
        </p:scale>
        <p:origin x="816" y="72"/>
      </p:cViewPr>
      <p:guideLst/>
    </p:cSldViewPr>
  </p:slideViewPr>
  <p:outlineViewPr>
    <p:cViewPr>
      <p:scale>
        <a:sx n="33" d="100"/>
        <a:sy n="33" d="100"/>
      </p:scale>
      <p:origin x="0" y="-22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pt-BR"/>
              <a:t>Clique para editar o título mestre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7/2/2016</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pt-BR"/>
              <a:t>Clique para editar o título mestre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8A87A34-81AB-432B-8DAE-1953F412C126}" type="datetimeFigureOut">
              <a:rPr lang="en-US" dirty="0"/>
              <a:t>7/2/2016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447191" y="2824269"/>
            <a:ext cx="4488794" cy="264445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256025" y="2821491"/>
            <a:ext cx="4488794" cy="263737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7/2/2016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pt-BR"/>
              <a:t>Clique no ícone para adicionar uma imagem</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7/2/2016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7/2/2016</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l"/>
            <a:r>
              <a:rPr lang="pt-BR" dirty="0"/>
              <a:t>Contagem</a:t>
            </a:r>
          </a:p>
        </p:txBody>
      </p:sp>
      <p:sp>
        <p:nvSpPr>
          <p:cNvPr id="3" name="Subtítulo 2"/>
          <p:cNvSpPr>
            <a:spLocks noGrp="1"/>
          </p:cNvSpPr>
          <p:nvPr>
            <p:ph type="subTitle" idx="1"/>
          </p:nvPr>
        </p:nvSpPr>
        <p:spPr/>
        <p:txBody>
          <a:bodyPr/>
          <a:lstStyle/>
          <a:p>
            <a:pPr algn="l"/>
            <a:r>
              <a:rPr lang="pt-BR" dirty="0"/>
              <a:t>2° encontro</a:t>
            </a:r>
          </a:p>
        </p:txBody>
      </p:sp>
    </p:spTree>
    <p:extLst>
      <p:ext uri="{BB962C8B-B14F-4D97-AF65-F5344CB8AC3E}">
        <p14:creationId xmlns:p14="http://schemas.microsoft.com/office/powerpoint/2010/main" val="1053625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5926" y="804519"/>
            <a:ext cx="10930598" cy="1049235"/>
          </a:xfrm>
        </p:spPr>
        <p:txBody>
          <a:bodyPr>
            <a:normAutofit fontScale="90000"/>
          </a:bodyPr>
          <a:lstStyle/>
          <a:p>
            <a:pPr algn="l"/>
            <a:r>
              <a:rPr lang="pt-BR" dirty="0"/>
              <a:t>Princípio Multiplicativo ou Princípio Fundamental da Contagem</a:t>
            </a:r>
            <a:br>
              <a:rPr lang="pt-BR" dirty="0"/>
            </a:br>
            <a:endParaRPr lang="pt-BR" dirty="0"/>
          </a:p>
        </p:txBody>
      </p:sp>
      <p:sp>
        <p:nvSpPr>
          <p:cNvPr id="3" name="Espaço Reservado para Conteúdo 2"/>
          <p:cNvSpPr>
            <a:spLocks noGrp="1"/>
          </p:cNvSpPr>
          <p:nvPr>
            <p:ph idx="1"/>
          </p:nvPr>
        </p:nvSpPr>
        <p:spPr/>
        <p:txBody>
          <a:bodyPr>
            <a:normAutofit/>
          </a:bodyPr>
          <a:lstStyle/>
          <a:p>
            <a:pPr marL="0" indent="0" algn="just">
              <a:buNone/>
            </a:pPr>
            <a:r>
              <a:rPr lang="pt-BR" dirty="0"/>
              <a:t>Se uma decisão D1 pode ser tomada de p modos e, qualquer que seja essa escolha, a decisão D2 pode ser tomada de q modos, então o número de maneiras de se tomarem consecutivamente as decisões D1 e D2 é igual a p . q</a:t>
            </a:r>
          </a:p>
          <a:p>
            <a:endParaRPr lang="pt-BR" dirty="0"/>
          </a:p>
        </p:txBody>
      </p:sp>
    </p:spTree>
    <p:extLst>
      <p:ext uri="{BB962C8B-B14F-4D97-AF65-F5344CB8AC3E}">
        <p14:creationId xmlns:p14="http://schemas.microsoft.com/office/powerpoint/2010/main" val="184382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6264" y="804519"/>
            <a:ext cx="10803987" cy="1049235"/>
          </a:xfrm>
        </p:spPr>
        <p:txBody>
          <a:bodyPr>
            <a:normAutofit fontScale="90000"/>
          </a:bodyPr>
          <a:lstStyle/>
          <a:p>
            <a:pPr algn="l"/>
            <a:r>
              <a:rPr lang="pt-BR" dirty="0"/>
              <a:t>estratégias para resolver problemas de contagem:</a:t>
            </a:r>
            <a:br>
              <a:rPr lang="pt-BR" dirty="0"/>
            </a:br>
            <a:endParaRPr lang="pt-BR" dirty="0"/>
          </a:p>
        </p:txBody>
      </p:sp>
      <p:sp>
        <p:nvSpPr>
          <p:cNvPr id="3" name="Espaço Reservado para Conteúdo 2"/>
          <p:cNvSpPr>
            <a:spLocks noGrp="1"/>
          </p:cNvSpPr>
          <p:nvPr>
            <p:ph idx="1"/>
          </p:nvPr>
        </p:nvSpPr>
        <p:spPr/>
        <p:txBody>
          <a:bodyPr>
            <a:normAutofit fontScale="92500"/>
          </a:bodyPr>
          <a:lstStyle/>
          <a:p>
            <a:pPr marL="0" indent="0" algn="just">
              <a:buNone/>
            </a:pPr>
            <a:r>
              <a:rPr lang="pt-BR" dirty="0"/>
              <a:t>1. Postura:</a:t>
            </a:r>
          </a:p>
          <a:p>
            <a:pPr marL="0" indent="0" algn="just">
              <a:buNone/>
            </a:pPr>
            <a:r>
              <a:rPr lang="pt-BR" dirty="0"/>
              <a:t>Devemos sempre nos colocar no papel da pessoa que deve fazer a ação solicitada pelo problema e ver que decisões devemos tomar.</a:t>
            </a:r>
          </a:p>
          <a:p>
            <a:pPr marL="0" indent="0" algn="just">
              <a:buNone/>
            </a:pPr>
            <a:r>
              <a:rPr lang="pt-BR" dirty="0"/>
              <a:t>2. Divisão:</a:t>
            </a:r>
          </a:p>
          <a:p>
            <a:pPr marL="0" indent="0" algn="just">
              <a:buNone/>
            </a:pPr>
            <a:r>
              <a:rPr lang="pt-BR" dirty="0"/>
              <a:t>Devemos, sempre que possível, dividir as decisões a serem tomadas em decisões mais simples, correspondentes às diversas etapas do processo de decisão. </a:t>
            </a:r>
          </a:p>
          <a:p>
            <a:pPr marL="0" indent="0">
              <a:buNone/>
            </a:pPr>
            <a:r>
              <a:rPr lang="pt-BR" dirty="0"/>
              <a:t>A ordem em que as decisões são tomadas pode ser extremamente importante para a simplicidade do processo de resolução. </a:t>
            </a:r>
          </a:p>
          <a:p>
            <a:pPr marL="0" indent="0" algn="just">
              <a:buNone/>
            </a:pPr>
            <a:endParaRPr lang="pt-BR" dirty="0"/>
          </a:p>
          <a:p>
            <a:pPr marL="0" indent="0">
              <a:buNone/>
            </a:pPr>
            <a:endParaRPr lang="pt-BR" dirty="0"/>
          </a:p>
        </p:txBody>
      </p:sp>
    </p:spTree>
    <p:extLst>
      <p:ext uri="{BB962C8B-B14F-4D97-AF65-F5344CB8AC3E}">
        <p14:creationId xmlns:p14="http://schemas.microsoft.com/office/powerpoint/2010/main" val="1859763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lgn="just">
              <a:buNone/>
            </a:pPr>
            <a:r>
              <a:rPr lang="pt-BR" dirty="0"/>
              <a:t>3. Não adiar dificuldades:</a:t>
            </a:r>
          </a:p>
          <a:p>
            <a:pPr marL="0" indent="0" algn="just">
              <a:buNone/>
            </a:pPr>
            <a:r>
              <a:rPr lang="pt-BR" dirty="0"/>
              <a:t>Pequenas dificuldades adiadas costumam se transformar em imensas dificuldades. Se uma das decisões a serem tomadas for mais restrita que as demais, essa é a decisão que deve ser tomada em primeiro lugar.</a:t>
            </a:r>
          </a:p>
          <a:p>
            <a:pPr marL="0" indent="0">
              <a:buNone/>
            </a:pPr>
            <a:endParaRPr lang="pt-BR" dirty="0"/>
          </a:p>
        </p:txBody>
      </p:sp>
    </p:spTree>
    <p:extLst>
      <p:ext uri="{BB962C8B-B14F-4D97-AF65-F5344CB8AC3E}">
        <p14:creationId xmlns:p14="http://schemas.microsoft.com/office/powerpoint/2010/main" val="1388589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 2</a:t>
            </a:r>
          </a:p>
        </p:txBody>
      </p:sp>
      <p:sp>
        <p:nvSpPr>
          <p:cNvPr id="3" name="Espaço Reservado para Conteúdo 2"/>
          <p:cNvSpPr>
            <a:spLocks noGrp="1"/>
          </p:cNvSpPr>
          <p:nvPr>
            <p:ph idx="1"/>
          </p:nvPr>
        </p:nvSpPr>
        <p:spPr/>
        <p:txBody>
          <a:bodyPr/>
          <a:lstStyle/>
          <a:p>
            <a:pPr marL="0" indent="0">
              <a:buNone/>
            </a:pPr>
            <a:r>
              <a:rPr lang="pt-BR" dirty="0"/>
              <a:t>De quantas formas podemos escolher os símbolos de uma placa de carro, sabendo que ela deve ser composta por 3 letras (escolhidas de um alfabeto com um total de 26 letras) e 4 dígitos (cada um no intervalo de 0 a 9)?</a:t>
            </a:r>
          </a:p>
          <a:p>
            <a:pPr marL="0" indent="0">
              <a:buNone/>
            </a:pPr>
            <a:endParaRPr lang="pt-BR" dirty="0"/>
          </a:p>
        </p:txBody>
      </p:sp>
    </p:spTree>
    <p:extLst>
      <p:ext uri="{BB962C8B-B14F-4D97-AF65-F5344CB8AC3E}">
        <p14:creationId xmlns:p14="http://schemas.microsoft.com/office/powerpoint/2010/main" val="3329836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562709"/>
            <a:ext cx="9291215" cy="1097280"/>
          </a:xfrm>
        </p:spPr>
        <p:txBody>
          <a:bodyPr/>
          <a:lstStyle/>
          <a:p>
            <a:r>
              <a:rPr lang="pt-BR" dirty="0"/>
              <a:t>solução</a:t>
            </a:r>
          </a:p>
        </p:txBody>
      </p:sp>
      <p:sp>
        <p:nvSpPr>
          <p:cNvPr id="3" name="Espaço Reservado para Conteúdo 2"/>
          <p:cNvSpPr>
            <a:spLocks noGrp="1"/>
          </p:cNvSpPr>
          <p:nvPr>
            <p:ph idx="1"/>
          </p:nvPr>
        </p:nvSpPr>
        <p:spPr>
          <a:xfrm>
            <a:off x="1451579" y="1659988"/>
            <a:ext cx="9291215" cy="3806357"/>
          </a:xfrm>
        </p:spPr>
        <p:txBody>
          <a:bodyPr>
            <a:normAutofit lnSpcReduction="10000"/>
          </a:bodyPr>
          <a:lstStyle/>
          <a:p>
            <a:pPr marL="0" indent="0" algn="just">
              <a:buNone/>
            </a:pPr>
            <a:r>
              <a:rPr lang="pt-BR" dirty="0"/>
              <a:t>Vamos nos colocar na posição de alguém que está montando a placa. Para montá-la é preciso fazer sete ações independentes. As ações consistem em escolher qual será: </a:t>
            </a:r>
          </a:p>
          <a:p>
            <a:pPr marL="0" indent="0" algn="just">
              <a:buNone/>
            </a:pPr>
            <a:r>
              <a:rPr lang="pt-BR" dirty="0"/>
              <a:t>(1) a primeira letra, (2) a segunda letra, (3) a terceira letra, (4) o primeiro dígito, (5) o segundo dígito, (6) o terceiro dígito, (7) o quarto dígito.</a:t>
            </a:r>
          </a:p>
          <a:p>
            <a:pPr marL="0" indent="0">
              <a:buNone/>
            </a:pPr>
            <a:r>
              <a:rPr lang="pt-BR" dirty="0"/>
              <a:t>Para a as letras temos 26 possibilidades de escolha para cada uma: 26</a:t>
            </a:r>
            <a:r>
              <a:rPr lang="pt-BR" baseline="30000" dirty="0"/>
              <a:t>3</a:t>
            </a:r>
            <a:r>
              <a:rPr lang="pt-BR" dirty="0"/>
              <a:t>.</a:t>
            </a:r>
          </a:p>
          <a:p>
            <a:pPr marL="0" indent="0">
              <a:buNone/>
            </a:pPr>
            <a:r>
              <a:rPr lang="pt-BR" dirty="0"/>
              <a:t>E para os números temos 10 possibilidades para cada um: 10</a:t>
            </a:r>
            <a:r>
              <a:rPr lang="pt-BR" baseline="30000" dirty="0"/>
              <a:t>4</a:t>
            </a:r>
            <a:r>
              <a:rPr lang="pt-BR" dirty="0"/>
              <a:t>.</a:t>
            </a:r>
          </a:p>
          <a:p>
            <a:pPr marL="0" indent="0">
              <a:buNone/>
            </a:pPr>
            <a:r>
              <a:rPr lang="pt-BR" dirty="0"/>
              <a:t>Dessa forma, pelo Princípio Fundamental da Contagem, o número total de maneiras de executar todas essas escolhas é igual a 26³ ·10</a:t>
            </a:r>
            <a:r>
              <a:rPr lang="pt-BR" baseline="30000" dirty="0"/>
              <a:t>4</a:t>
            </a:r>
            <a:r>
              <a:rPr lang="pt-BR" dirty="0"/>
              <a:t> = 175.760.000.</a:t>
            </a:r>
          </a:p>
          <a:p>
            <a:pPr marL="0" indent="0">
              <a:buNone/>
            </a:pPr>
            <a:endParaRPr lang="pt-BR" dirty="0"/>
          </a:p>
        </p:txBody>
      </p:sp>
    </p:spTree>
    <p:extLst>
      <p:ext uri="{BB962C8B-B14F-4D97-AF65-F5344CB8AC3E}">
        <p14:creationId xmlns:p14="http://schemas.microsoft.com/office/powerpoint/2010/main" val="2085939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lgn="just">
              <a:buNone/>
            </a:pPr>
            <a:r>
              <a:rPr lang="pt-BR" dirty="0"/>
              <a:t>Observe que, para usar o Princípio Fundamental da Contagem, precisamos organizar as ações ou escolhas que devemos tomar ou fazer de modo que seja possível calcular facilmente o número de maneiras de executar a ação, sem que esse número dependa das escolhas executadas anteriormente. Fizemos isso já no Exemplo 2, quando o número de possíveis escolhas para a segunda letra não dependeu da primeira letra escolhida, e assim sucessivamente.</a:t>
            </a:r>
          </a:p>
          <a:p>
            <a:endParaRPr lang="pt-BR" dirty="0"/>
          </a:p>
        </p:txBody>
      </p:sp>
    </p:spTree>
    <p:extLst>
      <p:ext uri="{BB962C8B-B14F-4D97-AF65-F5344CB8AC3E}">
        <p14:creationId xmlns:p14="http://schemas.microsoft.com/office/powerpoint/2010/main" val="3503175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 3</a:t>
            </a:r>
          </a:p>
        </p:txBody>
      </p:sp>
      <p:sp>
        <p:nvSpPr>
          <p:cNvPr id="3" name="Espaço Reservado para Conteúdo 2"/>
          <p:cNvSpPr>
            <a:spLocks noGrp="1"/>
          </p:cNvSpPr>
          <p:nvPr>
            <p:ph idx="1"/>
          </p:nvPr>
        </p:nvSpPr>
        <p:spPr/>
        <p:txBody>
          <a:bodyPr/>
          <a:lstStyle/>
          <a:p>
            <a:pPr marL="0" indent="0">
              <a:buNone/>
            </a:pPr>
            <a:r>
              <a:rPr lang="pt-BR" dirty="0"/>
              <a:t>Quantos são os números naturais de 200 a 999, tais que todos os seus algarismos:</a:t>
            </a:r>
          </a:p>
          <a:p>
            <a:pPr marL="0" indent="0">
              <a:buNone/>
            </a:pPr>
            <a:r>
              <a:rPr lang="pt-BR" dirty="0"/>
              <a:t>a) Pertencem ao conjunto A = { 1, 4, 7, 9}?</a:t>
            </a:r>
          </a:p>
          <a:p>
            <a:pPr marL="0" indent="0">
              <a:buNone/>
            </a:pPr>
            <a:r>
              <a:rPr lang="pt-BR" dirty="0"/>
              <a:t>b) Pertencem ao conjunto A = { 1, 4, 7, 9} e são distintos?</a:t>
            </a:r>
          </a:p>
          <a:p>
            <a:pPr marL="0" indent="0">
              <a:buNone/>
            </a:pPr>
            <a:endParaRPr lang="pt-BR" dirty="0"/>
          </a:p>
        </p:txBody>
      </p:sp>
    </p:spTree>
    <p:extLst>
      <p:ext uri="{BB962C8B-B14F-4D97-AF65-F5344CB8AC3E}">
        <p14:creationId xmlns:p14="http://schemas.microsoft.com/office/powerpoint/2010/main" val="2339042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normAutofit fontScale="92500"/>
          </a:bodyPr>
          <a:lstStyle/>
          <a:p>
            <a:pPr marL="0" indent="0" algn="just">
              <a:buNone/>
            </a:pPr>
            <a:r>
              <a:rPr lang="pt-BR" dirty="0"/>
              <a:t>a) Para formar o número de 3 algarismos precisamos tomar apenas 3 decisões: </a:t>
            </a:r>
          </a:p>
          <a:p>
            <a:pPr marL="0" indent="0" algn="just">
              <a:buNone/>
            </a:pPr>
            <a:r>
              <a:rPr lang="pt-BR" dirty="0"/>
              <a:t>(i) qual será seu algarismo da casa das centenas.</a:t>
            </a:r>
          </a:p>
          <a:p>
            <a:pPr marL="0" indent="0" algn="just">
              <a:buNone/>
            </a:pPr>
            <a:r>
              <a:rPr lang="pt-BR" dirty="0"/>
              <a:t>(</a:t>
            </a:r>
            <a:r>
              <a:rPr lang="pt-BR" dirty="0" err="1"/>
              <a:t>ii</a:t>
            </a:r>
            <a:r>
              <a:rPr lang="pt-BR" dirty="0"/>
              <a:t>) qual será seu algarismo da casa das dezenas.</a:t>
            </a:r>
          </a:p>
          <a:p>
            <a:pPr marL="0" indent="0" algn="just">
              <a:buNone/>
            </a:pPr>
            <a:r>
              <a:rPr lang="pt-BR" dirty="0"/>
              <a:t>(</a:t>
            </a:r>
            <a:r>
              <a:rPr lang="pt-BR" dirty="0" err="1"/>
              <a:t>iii</a:t>
            </a:r>
            <a:r>
              <a:rPr lang="pt-BR" dirty="0"/>
              <a:t>) qual será seu algarismo das unidades.</a:t>
            </a:r>
          </a:p>
          <a:p>
            <a:pPr marL="0" indent="0" algn="just">
              <a:buNone/>
            </a:pPr>
            <a:r>
              <a:rPr lang="pt-BR" dirty="0"/>
              <a:t>Como devemos montar um número de 200 a 999, seu algarismo das centenas não poderá ser igual a 1; e, como todos os algarismos devem pertencer ao conjunto A, temos apenas três possíveis valores (4, 7 ou 9) para o dígito da centenas.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4102501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lstStyle/>
          <a:p>
            <a:pPr marL="0" indent="0" algn="just">
              <a:buNone/>
            </a:pPr>
            <a:r>
              <a:rPr lang="pt-BR" dirty="0"/>
              <a:t>Os dígitos das dezenas e das unidades podem ser quaisquer elementos de A, sendo assim temos 4 opções. Pelo principio fundamental da contagem, a quantidades de maneiras que podemos formar um numero com a propriedades indicadas é igual a:</a:t>
            </a:r>
          </a:p>
          <a:p>
            <a:pPr marL="0" indent="0">
              <a:buNone/>
            </a:pPr>
            <a:endParaRPr lang="pt-BR" dirty="0"/>
          </a:p>
          <a:p>
            <a:pPr marL="0" indent="0">
              <a:buNone/>
            </a:pPr>
            <a:r>
              <a:rPr lang="pt-BR" dirty="0"/>
              <a:t>3 . 4 . 4 = 48</a:t>
            </a:r>
          </a:p>
        </p:txBody>
      </p:sp>
    </p:spTree>
    <p:extLst>
      <p:ext uri="{BB962C8B-B14F-4D97-AF65-F5344CB8AC3E}">
        <p14:creationId xmlns:p14="http://schemas.microsoft.com/office/powerpoint/2010/main" val="2840868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a:xfrm>
            <a:off x="1451579" y="1744395"/>
            <a:ext cx="9291215" cy="4248442"/>
          </a:xfrm>
        </p:spPr>
        <p:txBody>
          <a:bodyPr>
            <a:normAutofit fontScale="92500" lnSpcReduction="20000"/>
          </a:bodyPr>
          <a:lstStyle/>
          <a:p>
            <a:pPr marL="0" indent="0" algn="just">
              <a:buNone/>
            </a:pPr>
            <a:r>
              <a:rPr lang="pt-BR" dirty="0"/>
              <a:t>b) Temos que tomar as mesmas decisões (i), (</a:t>
            </a:r>
            <a:r>
              <a:rPr lang="pt-BR" dirty="0" err="1"/>
              <a:t>ii</a:t>
            </a:r>
            <a:r>
              <a:rPr lang="pt-BR" dirty="0"/>
              <a:t>) e (</a:t>
            </a:r>
            <a:r>
              <a:rPr lang="pt-BR" dirty="0" err="1"/>
              <a:t>iii</a:t>
            </a:r>
            <a:r>
              <a:rPr lang="pt-BR" dirty="0"/>
              <a:t>) do item anterior, com a restrição adicional de que não podemos escolher um mesmo algarismo duas vezes.</a:t>
            </a:r>
          </a:p>
          <a:p>
            <a:pPr marL="0" indent="0" algn="just">
              <a:buNone/>
            </a:pPr>
            <a:r>
              <a:rPr lang="pt-BR" dirty="0"/>
              <a:t>Como antes, temos 3 possíveis escolhas para o algarismo das centenas. Entretanto, ao escolhermos o algarismo das dezenas, temos que tomar o cuidado para que esse algarismo seja diferente do algarismo das centenas, agora já escolhido. Sendo assim, dos 4 possíveis elementos de A, apenas 3 deles podem ser usados (temos que descontar aquele elemento que já foi escolhido como algarismo das centenas!). Portanto, para a dezenas temos 3 opções. Prosseguindo com esse raciocínio, vemos que existem 2 possibilidades para o algarismo das unidades, pois este deve pertencer a </a:t>
            </a:r>
            <a:r>
              <a:rPr lang="pt-BR" dirty="0" err="1"/>
              <a:t>A</a:t>
            </a:r>
            <a:r>
              <a:rPr lang="pt-BR" dirty="0"/>
              <a:t> e deve ser diferente dos outros dois algarismos já escolhidos. Logo, para a unidade temos 2 opções. Concluímos, então, que a quantidade de números que podemos formar é 3 · 3 · 2 = 18.</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640090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Métodos de Contagem</a:t>
            </a:r>
          </a:p>
        </p:txBody>
      </p:sp>
      <p:sp>
        <p:nvSpPr>
          <p:cNvPr id="3" name="Espaço Reservado para Conteúdo 2"/>
          <p:cNvSpPr>
            <a:spLocks noGrp="1"/>
          </p:cNvSpPr>
          <p:nvPr>
            <p:ph idx="1"/>
          </p:nvPr>
        </p:nvSpPr>
        <p:spPr/>
        <p:txBody>
          <a:bodyPr>
            <a:normAutofit/>
          </a:bodyPr>
          <a:lstStyle/>
          <a:p>
            <a:pPr marL="0" indent="0" algn="just">
              <a:buNone/>
            </a:pPr>
            <a:r>
              <a:rPr lang="pt-BR" dirty="0"/>
              <a:t>Problemas de contagem são, muitas vezes, considerados difíceis entre alunos e professores, apesar de as técnicas matemáticas necessárias serem bastante elementares: essencialmente, o conhecimento das operações aritméticas de soma, subtração, multiplicação e divisão.</a:t>
            </a:r>
          </a:p>
          <a:p>
            <a:pPr marL="0" indent="0">
              <a:buNone/>
            </a:pPr>
            <a:r>
              <a:rPr lang="pt-BR" dirty="0"/>
              <a:t>O objetivo deste encontro é habituar o aluno a trabalhar com problemas de contagem e a ver que, afinal de contas, tais problemas podem ser resolvidos com raciocínios simples na grande maioria dos casos, sem exigir o uso de fórmulas complicadas.</a:t>
            </a:r>
          </a:p>
          <a:p>
            <a:endParaRPr lang="pt-BR" dirty="0"/>
          </a:p>
        </p:txBody>
      </p:sp>
    </p:spTree>
    <p:extLst>
      <p:ext uri="{BB962C8B-B14F-4D97-AF65-F5344CB8AC3E}">
        <p14:creationId xmlns:p14="http://schemas.microsoft.com/office/powerpoint/2010/main" val="2705192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dividindo em casos</a:t>
            </a:r>
          </a:p>
        </p:txBody>
      </p:sp>
      <p:sp>
        <p:nvSpPr>
          <p:cNvPr id="3" name="Espaço Reservado para Conteúdo 2"/>
          <p:cNvSpPr>
            <a:spLocks noGrp="1"/>
          </p:cNvSpPr>
          <p:nvPr>
            <p:ph idx="1"/>
          </p:nvPr>
        </p:nvSpPr>
        <p:spPr/>
        <p:txBody>
          <a:bodyPr/>
          <a:lstStyle/>
          <a:p>
            <a:pPr marL="0" indent="0" algn="just">
              <a:buNone/>
            </a:pPr>
            <a:r>
              <a:rPr lang="pt-BR" dirty="0"/>
              <a:t>Ao realizar uma contagem, muitas vezes ocorre de não ser possível aplicar diretamente o Princípio Multiplicativo. Isso acontece quando nossa árvore de decisão é assimétrica, ou seja, quando a quantidade de escolhas para um certa ação muda de acordo com as ações tomadas anteriormente.</a:t>
            </a:r>
          </a:p>
          <a:p>
            <a:pPr marL="0" indent="0">
              <a:buNone/>
            </a:pPr>
            <a:endParaRPr lang="pt-BR" dirty="0"/>
          </a:p>
        </p:txBody>
      </p:sp>
    </p:spTree>
    <p:extLst>
      <p:ext uri="{BB962C8B-B14F-4D97-AF65-F5344CB8AC3E}">
        <p14:creationId xmlns:p14="http://schemas.microsoft.com/office/powerpoint/2010/main" val="540849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 4</a:t>
            </a:r>
          </a:p>
        </p:txBody>
      </p:sp>
      <p:sp>
        <p:nvSpPr>
          <p:cNvPr id="3" name="Espaço Reservado para Conteúdo 2"/>
          <p:cNvSpPr>
            <a:spLocks noGrp="1"/>
          </p:cNvSpPr>
          <p:nvPr>
            <p:ph idx="1"/>
          </p:nvPr>
        </p:nvSpPr>
        <p:spPr/>
        <p:txBody>
          <a:bodyPr/>
          <a:lstStyle/>
          <a:p>
            <a:pPr marL="0" indent="0" algn="just">
              <a:buNone/>
            </a:pPr>
            <a:r>
              <a:rPr lang="pt-BR" dirty="0"/>
              <a:t>Digamos que você deseja comprar um computador, mas está em dúvida sobre qual marca, modelo e cor irá escolher. Ha apenas duas marcas, que chamaremos de Marca A e Marca B, pelas quais você se interessa. A Marca A tem à disposição três modelos e cada um desses pode ser comprado em quatro possíveis cores. Já a Marca B oferece dois modelos, tais que, para cada um, há duas possíveis escolhas de cor. De quantas maneiras diferentes você pode realizar a compra?</a:t>
            </a:r>
          </a:p>
          <a:p>
            <a:endParaRPr lang="pt-BR" dirty="0"/>
          </a:p>
        </p:txBody>
      </p:sp>
    </p:spTree>
    <p:extLst>
      <p:ext uri="{BB962C8B-B14F-4D97-AF65-F5344CB8AC3E}">
        <p14:creationId xmlns:p14="http://schemas.microsoft.com/office/powerpoint/2010/main" val="3034458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normAutofit lnSpcReduction="10000"/>
          </a:bodyPr>
          <a:lstStyle/>
          <a:p>
            <a:pPr marL="0" indent="0" algn="just">
              <a:buNone/>
            </a:pPr>
            <a:r>
              <a:rPr lang="pt-BR" dirty="0"/>
              <a:t>Temos que tomar três decisões:</a:t>
            </a:r>
          </a:p>
          <a:p>
            <a:pPr marL="0" indent="0" algn="just">
              <a:buNone/>
            </a:pPr>
            <a:r>
              <a:rPr lang="pt-BR" dirty="0"/>
              <a:t>(i) a marca</a:t>
            </a:r>
          </a:p>
          <a:p>
            <a:pPr marL="0" indent="0" algn="just">
              <a:buNone/>
            </a:pPr>
            <a:r>
              <a:rPr lang="pt-BR" dirty="0"/>
              <a:t>(</a:t>
            </a:r>
            <a:r>
              <a:rPr lang="pt-BR" dirty="0" err="1"/>
              <a:t>ii</a:t>
            </a:r>
            <a:r>
              <a:rPr lang="pt-BR" dirty="0"/>
              <a:t>) o modelo</a:t>
            </a:r>
          </a:p>
          <a:p>
            <a:pPr marL="0" indent="0" algn="just">
              <a:buNone/>
            </a:pPr>
            <a:r>
              <a:rPr lang="pt-BR" dirty="0"/>
              <a:t>(</a:t>
            </a:r>
            <a:r>
              <a:rPr lang="pt-BR" dirty="0" err="1"/>
              <a:t>iii</a:t>
            </a:r>
            <a:r>
              <a:rPr lang="pt-BR" dirty="0"/>
              <a:t>) a cor</a:t>
            </a:r>
          </a:p>
          <a:p>
            <a:pPr marL="0" indent="0" algn="just">
              <a:buNone/>
            </a:pPr>
            <a:r>
              <a:rPr lang="pt-BR" dirty="0"/>
              <a:t>Contudo, diferentemente dos exemplos das seções anteriores, não é verdade que, para cada possível marca, o número de modelos e cores disponíveis será o mesmo. Aqui, o que podemos observar e que o problema se divide naturalmente em dois casos:</a:t>
            </a:r>
          </a:p>
          <a:p>
            <a:endParaRPr lang="pt-BR" dirty="0"/>
          </a:p>
        </p:txBody>
      </p:sp>
    </p:spTree>
    <p:extLst>
      <p:ext uri="{BB962C8B-B14F-4D97-AF65-F5344CB8AC3E}">
        <p14:creationId xmlns:p14="http://schemas.microsoft.com/office/powerpoint/2010/main" val="2291987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lstStyle/>
          <a:p>
            <a:pPr marL="514350" indent="-514350" algn="just">
              <a:buAutoNum type="romanLcParenBoth"/>
            </a:pPr>
            <a:r>
              <a:rPr lang="pt-BR" dirty="0"/>
              <a:t>Ou compraremos um computador da marca A</a:t>
            </a:r>
          </a:p>
          <a:p>
            <a:pPr marL="514350" indent="-514350" algn="just">
              <a:buAutoNum type="romanLcParenBoth"/>
            </a:pPr>
            <a:r>
              <a:rPr lang="pt-BR" dirty="0"/>
              <a:t>Ou compraremos um computador da marca B</a:t>
            </a:r>
          </a:p>
          <a:p>
            <a:pPr marL="0" indent="0" algn="just">
              <a:buNone/>
            </a:pPr>
            <a:r>
              <a:rPr lang="pt-BR" dirty="0"/>
              <a:t>Se decidirmos comprar um computador da Marca A, teremos, pelo Princípio Fundamental Contagem, 3 · 4 = 12 possíveis escolhas para o modelo e a cor. Já se comprarmos um computador da Marca B, teremos, de forma semelhante, 2 · 2 = 4 possíveis escolhas para o modelo e a cor. Note que as ações “comprar da Marca A” ou “comprar da Marca B” não irão ser executadas de forma sequencial.</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562554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lstStyle/>
          <a:p>
            <a:pPr marL="0" indent="0" algn="just">
              <a:buNone/>
            </a:pPr>
            <a:r>
              <a:rPr lang="pt-BR" sz="2400" dirty="0"/>
              <a:t>Na verdade, elas são ações excludentes (a opção por uma delas exclui a outra), de forma que iremos executar exatamente uma delas: ou iremos comprar uma das 12 opções oferecidas pela Marca A </a:t>
            </a:r>
            <a:r>
              <a:rPr lang="pt-BR" sz="2400" u="sng" dirty="0">
                <a:solidFill>
                  <a:srgbClr val="FFFF00"/>
                </a:solidFill>
              </a:rPr>
              <a:t>ou</a:t>
            </a:r>
            <a:r>
              <a:rPr lang="pt-BR" sz="2400" dirty="0"/>
              <a:t> uma das 4 oferecidas pela Marca B. Sendo esse o caso, fica claro que devemos somar os valores 12 e 4. O resultado é que existem 16 maneiras de realizar a compra.</a:t>
            </a:r>
          </a:p>
          <a:p>
            <a:endParaRPr lang="pt-BR" dirty="0"/>
          </a:p>
        </p:txBody>
      </p:sp>
    </p:spTree>
    <p:extLst>
      <p:ext uri="{BB962C8B-B14F-4D97-AF65-F5344CB8AC3E}">
        <p14:creationId xmlns:p14="http://schemas.microsoft.com/office/powerpoint/2010/main" val="116515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aditivo</a:t>
            </a:r>
          </a:p>
        </p:txBody>
      </p:sp>
      <p:sp>
        <p:nvSpPr>
          <p:cNvPr id="3" name="Espaço Reservado para Conteúdo 2"/>
          <p:cNvSpPr>
            <a:spLocks noGrp="1"/>
          </p:cNvSpPr>
          <p:nvPr>
            <p:ph idx="1"/>
          </p:nvPr>
        </p:nvSpPr>
        <p:spPr/>
        <p:txBody>
          <a:bodyPr>
            <a:normAutofit/>
          </a:bodyPr>
          <a:lstStyle/>
          <a:p>
            <a:pPr marL="0" indent="0" algn="just">
              <a:buNone/>
            </a:pPr>
            <a:r>
              <a:rPr lang="pt-BR" dirty="0"/>
              <a:t>Podemos resumir a técnica adotada na solução do exemplo anterior, conhecida como o Princípio Aditivo, da seguinte maneira:</a:t>
            </a:r>
          </a:p>
          <a:p>
            <a:pPr marL="0" indent="0" algn="just">
              <a:buNone/>
            </a:pPr>
            <a:r>
              <a:rPr lang="pt-BR" dirty="0"/>
              <a:t>Ao dividir um problema de contagem em casos, onde dentro de cada caso contamos o número de soluções que nele se enquadram e todas as soluções se enquadram em exatamente um dos casos, o número total de soluções é igual à soma dos números de soluções de cada caso.</a:t>
            </a:r>
          </a:p>
          <a:p>
            <a:pPr marL="0" indent="0">
              <a:buNone/>
            </a:pPr>
            <a:endParaRPr lang="pt-BR" dirty="0"/>
          </a:p>
          <a:p>
            <a:endParaRPr lang="pt-BR" dirty="0"/>
          </a:p>
        </p:txBody>
      </p:sp>
    </p:spTree>
    <p:extLst>
      <p:ext uri="{BB962C8B-B14F-4D97-AF65-F5344CB8AC3E}">
        <p14:creationId xmlns:p14="http://schemas.microsoft.com/office/powerpoint/2010/main" val="1403362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1</a:t>
            </a:r>
          </a:p>
        </p:txBody>
      </p:sp>
      <p:sp>
        <p:nvSpPr>
          <p:cNvPr id="3" name="Espaço Reservado para Conteúdo 2"/>
          <p:cNvSpPr>
            <a:spLocks noGrp="1"/>
          </p:cNvSpPr>
          <p:nvPr>
            <p:ph idx="1"/>
          </p:nvPr>
        </p:nvSpPr>
        <p:spPr/>
        <p:txBody>
          <a:bodyPr/>
          <a:lstStyle/>
          <a:p>
            <a:pPr marL="0" indent="0">
              <a:buNone/>
            </a:pPr>
            <a:r>
              <a:rPr lang="pt-BR" dirty="0"/>
              <a:t>Quantos são os números de três algarismos distintos?</a:t>
            </a:r>
          </a:p>
        </p:txBody>
      </p:sp>
    </p:spTree>
    <p:extLst>
      <p:ext uri="{BB962C8B-B14F-4D97-AF65-F5344CB8AC3E}">
        <p14:creationId xmlns:p14="http://schemas.microsoft.com/office/powerpoint/2010/main" val="1973166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lstStyle/>
          <a:p>
            <a:pPr marL="0" indent="0">
              <a:buNone/>
            </a:pPr>
            <a:r>
              <a:rPr lang="pt-BR" dirty="0"/>
              <a:t>9 x 9 x 8 = 648</a:t>
            </a:r>
          </a:p>
        </p:txBody>
      </p:sp>
    </p:spTree>
    <p:extLst>
      <p:ext uri="{BB962C8B-B14F-4D97-AF65-F5344CB8AC3E}">
        <p14:creationId xmlns:p14="http://schemas.microsoft.com/office/powerpoint/2010/main" val="894873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2</a:t>
            </a:r>
          </a:p>
        </p:txBody>
      </p:sp>
      <p:sp>
        <p:nvSpPr>
          <p:cNvPr id="3" name="Espaço Reservado para Conteúdo 2"/>
          <p:cNvSpPr>
            <a:spLocks noGrp="1"/>
          </p:cNvSpPr>
          <p:nvPr>
            <p:ph idx="1"/>
          </p:nvPr>
        </p:nvSpPr>
        <p:spPr/>
        <p:txBody>
          <a:bodyPr/>
          <a:lstStyle/>
          <a:p>
            <a:pPr marL="0" indent="0">
              <a:buNone/>
            </a:pPr>
            <a:r>
              <a:rPr lang="pt-BR" dirty="0"/>
              <a:t>Quantos são os números pares de três algarismos distintos?</a:t>
            </a:r>
          </a:p>
        </p:txBody>
      </p:sp>
    </p:spTree>
    <p:extLst>
      <p:ext uri="{BB962C8B-B14F-4D97-AF65-F5344CB8AC3E}">
        <p14:creationId xmlns:p14="http://schemas.microsoft.com/office/powerpoint/2010/main" val="2742621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a:t>Para um numero ser par deve terminar em (0, 2, 4, 6, 8).</a:t>
            </a:r>
          </a:p>
          <a:p>
            <a:pPr marL="0" indent="0">
              <a:buNone/>
            </a:pPr>
            <a:r>
              <a:rPr lang="pt-BR" dirty="0"/>
              <a:t>*O primeiro numero não pode ser zero e o numero tem que ser par.</a:t>
            </a:r>
          </a:p>
          <a:p>
            <a:pPr marL="0" indent="0">
              <a:buNone/>
            </a:pPr>
            <a:r>
              <a:rPr lang="pt-BR" dirty="0"/>
              <a:t>Sendo assim é necessário dividir em dois casos</a:t>
            </a:r>
          </a:p>
          <a:p>
            <a:pPr marL="0" indent="0">
              <a:buNone/>
            </a:pPr>
            <a:r>
              <a:rPr lang="pt-BR" dirty="0"/>
              <a:t>1°) números terminados com 0</a:t>
            </a:r>
          </a:p>
          <a:p>
            <a:pPr marL="0" indent="0">
              <a:buNone/>
            </a:pPr>
            <a:r>
              <a:rPr lang="pt-BR" dirty="0"/>
              <a:t>9 x 8 x 1 = 72 números terminados com 0</a:t>
            </a:r>
          </a:p>
          <a:p>
            <a:pPr marL="0" indent="0">
              <a:buNone/>
            </a:pPr>
            <a:r>
              <a:rPr lang="pt-BR" dirty="0"/>
              <a:t>2°) números que não terminam com 0</a:t>
            </a:r>
          </a:p>
          <a:p>
            <a:pPr marL="0" indent="0">
              <a:buNone/>
            </a:pPr>
            <a:r>
              <a:rPr lang="pt-BR" dirty="0"/>
              <a:t>8 x 8 x 4 = 256 não terminam com 0</a:t>
            </a:r>
          </a:p>
          <a:p>
            <a:pPr marL="0" indent="0">
              <a:buNone/>
            </a:pPr>
            <a:r>
              <a:rPr lang="pt-BR" dirty="0">
                <a:solidFill>
                  <a:srgbClr val="FFFF00"/>
                </a:solidFill>
              </a:rPr>
              <a:t>Assim 72 + 256 = 328 números pares de três algarismos distintos</a:t>
            </a:r>
            <a:r>
              <a:rPr lang="pt-BR" dirty="0"/>
              <a:t>.</a:t>
            </a:r>
          </a:p>
        </p:txBody>
      </p:sp>
    </p:spTree>
    <p:extLst>
      <p:ext uri="{BB962C8B-B14F-4D97-AF65-F5344CB8AC3E}">
        <p14:creationId xmlns:p14="http://schemas.microsoft.com/office/powerpoint/2010/main" val="215890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Métodos de contagem</a:t>
            </a:r>
          </a:p>
        </p:txBody>
      </p:sp>
      <p:sp>
        <p:nvSpPr>
          <p:cNvPr id="3" name="Espaço Reservado para Conteúdo 2"/>
          <p:cNvSpPr>
            <a:spLocks noGrp="1"/>
          </p:cNvSpPr>
          <p:nvPr>
            <p:ph idx="1"/>
          </p:nvPr>
        </p:nvSpPr>
        <p:spPr/>
        <p:txBody>
          <a:bodyPr>
            <a:normAutofit fontScale="92500" lnSpcReduction="20000"/>
          </a:bodyPr>
          <a:lstStyle/>
          <a:p>
            <a:pPr marL="0" indent="0" algn="just">
              <a:buNone/>
            </a:pPr>
            <a:r>
              <a:rPr lang="pt-BR" dirty="0"/>
              <a:t>Frequentemente estamos interessados em contar o número de maneiras em que determinadas ações podem ser executadas. De quantas maneiras podemos nos vestir? De quantas formas podemos viajar de uma cidade para outra? De quantas formas podemos combinar as opções de comida para montar o cardápio de um jantar? Uma maneira simples de contar é fazer uma lista com todas as possibilidades e conta-las uma a uma.</a:t>
            </a:r>
          </a:p>
          <a:p>
            <a:pPr marL="0" indent="0" algn="just">
              <a:buNone/>
            </a:pPr>
            <a:r>
              <a:rPr lang="pt-BR" dirty="0"/>
              <a:t>Contudo, isso é pouco eficiente e é muito comum que o número de possibilidades seja tão grande que isso se torna até impossível. Por exemplo, de quantas formas podemos escolher as três letras e os quatro números para montar uma placa de carro? Ou como calcular o número de maneiras de preencher um cartão da Mega Sena?</a:t>
            </a:r>
          </a:p>
          <a:p>
            <a:pPr marL="0" indent="0" algn="just">
              <a:buNone/>
            </a:pPr>
            <a:endParaRPr lang="pt-BR" dirty="0"/>
          </a:p>
          <a:p>
            <a:pPr marL="0" indent="0">
              <a:buNone/>
            </a:pPr>
            <a:endParaRPr lang="pt-BR" dirty="0"/>
          </a:p>
        </p:txBody>
      </p:sp>
    </p:spTree>
    <p:extLst>
      <p:ext uri="{BB962C8B-B14F-4D97-AF65-F5344CB8AC3E}">
        <p14:creationId xmlns:p14="http://schemas.microsoft.com/office/powerpoint/2010/main" val="3086178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3</a:t>
            </a:r>
          </a:p>
        </p:txBody>
      </p:sp>
      <p:sp>
        <p:nvSpPr>
          <p:cNvPr id="3" name="Espaço Reservado para Conteúdo 2"/>
          <p:cNvSpPr>
            <a:spLocks noGrp="1"/>
          </p:cNvSpPr>
          <p:nvPr>
            <p:ph idx="1"/>
          </p:nvPr>
        </p:nvSpPr>
        <p:spPr/>
        <p:txBody>
          <a:bodyPr/>
          <a:lstStyle/>
          <a:p>
            <a:pPr marL="0" indent="0">
              <a:buNone/>
            </a:pPr>
            <a:r>
              <a:rPr lang="pt-BR" dirty="0"/>
              <a:t>De quantos modos diferentes 6 pessoas podem ser colocadas em fila?</a:t>
            </a:r>
          </a:p>
        </p:txBody>
      </p:sp>
    </p:spTree>
    <p:extLst>
      <p:ext uri="{BB962C8B-B14F-4D97-AF65-F5344CB8AC3E}">
        <p14:creationId xmlns:p14="http://schemas.microsoft.com/office/powerpoint/2010/main" val="4124107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436099"/>
            <a:ext cx="9291215" cy="1097279"/>
          </a:xfrm>
        </p:spPr>
        <p:txBody>
          <a:bodyPr/>
          <a:lstStyle/>
          <a:p>
            <a:r>
              <a:rPr lang="pt-BR" dirty="0"/>
              <a:t>Solução</a:t>
            </a:r>
          </a:p>
        </p:txBody>
      </p:sp>
      <p:sp>
        <p:nvSpPr>
          <p:cNvPr id="3" name="Espaço Reservado para Conteúdo 2"/>
          <p:cNvSpPr>
            <a:spLocks noGrp="1"/>
          </p:cNvSpPr>
          <p:nvPr>
            <p:ph idx="1"/>
          </p:nvPr>
        </p:nvSpPr>
        <p:spPr>
          <a:xfrm>
            <a:off x="1451579" y="1336431"/>
            <a:ext cx="9291215" cy="4600135"/>
          </a:xfrm>
        </p:spPr>
        <p:txBody>
          <a:bodyPr>
            <a:normAutofit/>
          </a:bodyPr>
          <a:lstStyle/>
          <a:p>
            <a:pPr marL="0" indent="0" algn="just">
              <a:buNone/>
            </a:pPr>
            <a:r>
              <a:rPr lang="pt-BR" dirty="0"/>
              <a:t>Este é um problema clássico de contagem, chamado de problema das permutações simples, que é facilmente resolvido pelo Princípio Multiplicativo. De fato, basta escolher sucessivamente as pessoas colocadas em cada posição da fila. Para escolher o primeiro da fila, temos 6 possibilidades; o segundo pode ser qualquer uma das 5 pessoas restantes, e assim por diante. Logo, o número total de possibilidades é:</a:t>
            </a:r>
          </a:p>
          <a:p>
            <a:pPr marL="0" indent="0" algn="ctr">
              <a:buNone/>
            </a:pPr>
            <a:r>
              <a:rPr lang="pt-BR" dirty="0"/>
              <a:t>6×5×4×3×2×1 = 720. </a:t>
            </a:r>
          </a:p>
          <a:p>
            <a:pPr marL="0" indent="0" algn="just">
              <a:buNone/>
            </a:pPr>
            <a:r>
              <a:rPr lang="pt-BR" dirty="0"/>
              <a:t>De um modo geral, o número de modos de ordenar n objetos é igual a n×(n−1)×· · ·×1, que é representado por n! (lê-se: n fatorial).</a:t>
            </a:r>
          </a:p>
        </p:txBody>
      </p:sp>
    </p:spTree>
    <p:extLst>
      <p:ext uri="{BB962C8B-B14F-4D97-AF65-F5344CB8AC3E}">
        <p14:creationId xmlns:p14="http://schemas.microsoft.com/office/powerpoint/2010/main" val="984583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4</a:t>
            </a:r>
          </a:p>
        </p:txBody>
      </p:sp>
      <p:sp>
        <p:nvSpPr>
          <p:cNvPr id="3" name="Espaço Reservado para Conteúdo 2"/>
          <p:cNvSpPr>
            <a:spLocks noGrp="1"/>
          </p:cNvSpPr>
          <p:nvPr>
            <p:ph idx="1"/>
          </p:nvPr>
        </p:nvSpPr>
        <p:spPr/>
        <p:txBody>
          <a:bodyPr/>
          <a:lstStyle/>
          <a:p>
            <a:pPr marL="0" indent="0">
              <a:buNone/>
            </a:pPr>
            <a:r>
              <a:rPr lang="pt-BR" dirty="0"/>
              <a:t>De quantos modos podem-se escolher três dos jogadores de um time de futebol para representá-lo em uma cerimônia de premiação?</a:t>
            </a:r>
          </a:p>
        </p:txBody>
      </p:sp>
    </p:spTree>
    <p:extLst>
      <p:ext uri="{BB962C8B-B14F-4D97-AF65-F5344CB8AC3E}">
        <p14:creationId xmlns:p14="http://schemas.microsoft.com/office/powerpoint/2010/main" val="3710858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normAutofit/>
          </a:bodyPr>
          <a:lstStyle/>
          <a:p>
            <a:pPr marL="0" indent="0" algn="just">
              <a:buNone/>
            </a:pPr>
            <a:r>
              <a:rPr lang="pt-BR" dirty="0"/>
              <a:t>Este é um outro problema clássico de contagem, chamado de problema das combinações simples. À primeira vista, parece ser simples resolvê-lo pelo Princípio Multiplicativo: basta escolher um representante de cada vez. O primeiro pode ser escolhido de 11 modos, o segundo, de 10 e o terceiro, de 9. Logo, o número total de possibilidades parece ser 11 × 10 × 9 = 990. Esta solução está incorreta, mas podemos consertá-la para chegar à resposta certa. Suponha que tivéssemos escolhido, sucessivamente, os jogadores A, B e C. A comissão de representantes assim formada seria exatamente a mesma se tivéssemos selecionado, por exemplo, primeiro B, depois A, depois C.</a:t>
            </a:r>
          </a:p>
        </p:txBody>
      </p:sp>
    </p:spTree>
    <p:extLst>
      <p:ext uri="{BB962C8B-B14F-4D97-AF65-F5344CB8AC3E}">
        <p14:creationId xmlns:p14="http://schemas.microsoft.com/office/powerpoint/2010/main" val="151464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normAutofit fontScale="92500" lnSpcReduction="20000"/>
          </a:bodyPr>
          <a:lstStyle/>
          <a:p>
            <a:pPr marL="0" indent="0" algn="just">
              <a:buNone/>
            </a:pPr>
            <a:r>
              <a:rPr lang="pt-BR" dirty="0"/>
              <a:t>No entanto, as duas escolhas foram contadas por nós como se fossem distintas. O que nos permite corrigir o resultado da contagem é o fato de que todas as possíveis comissões são repetidas o mesmo número de vezes, correspondente a todas as suas possíveis ordenações.</a:t>
            </a:r>
          </a:p>
          <a:p>
            <a:pPr marL="0" indent="0">
              <a:buNone/>
            </a:pPr>
            <a:r>
              <a:rPr lang="pt-BR" dirty="0"/>
              <a:t>Por exemplo, A, B e C vão surgir, em nosso processo de enumeração, 3 × 2 × 1 = 6 vezes, o mesmo ocorrendo com todas as possíveis comissões. Logo, o número correto de comissões é igual a</a:t>
            </a:r>
          </a:p>
          <a:p>
            <a:pPr marL="0" indent="0">
              <a:buNone/>
            </a:pPr>
            <a:r>
              <a:rPr lang="pt-BR" dirty="0"/>
              <a:t>			990/6 = 165.</a:t>
            </a:r>
          </a:p>
          <a:p>
            <a:pPr marL="0" indent="0">
              <a:buNone/>
            </a:pPr>
            <a:r>
              <a:rPr lang="pt-BR" dirty="0"/>
              <a:t>De modo geral, o número de modos de escolher p dentre n objetos é representado por:</a:t>
            </a:r>
          </a:p>
          <a:p>
            <a:pPr marL="0" indent="0">
              <a:buNone/>
            </a:pPr>
            <a:endParaRPr lang="pt-BR" dirty="0"/>
          </a:p>
        </p:txBody>
      </p:sp>
    </p:spTree>
    <p:extLst>
      <p:ext uri="{BB962C8B-B14F-4D97-AF65-F5344CB8AC3E}">
        <p14:creationId xmlns:p14="http://schemas.microsoft.com/office/powerpoint/2010/main" val="11406640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5</a:t>
            </a:r>
          </a:p>
        </p:txBody>
      </p:sp>
      <p:sp>
        <p:nvSpPr>
          <p:cNvPr id="3" name="Espaço Reservado para Conteúdo 2"/>
          <p:cNvSpPr>
            <a:spLocks noGrp="1"/>
          </p:cNvSpPr>
          <p:nvPr>
            <p:ph idx="1"/>
          </p:nvPr>
        </p:nvSpPr>
        <p:spPr>
          <a:xfrm>
            <a:off x="1451579" y="1674055"/>
            <a:ext cx="9291215" cy="4121833"/>
          </a:xfrm>
        </p:spPr>
        <p:txBody>
          <a:bodyPr>
            <a:normAutofit lnSpcReduction="10000"/>
          </a:bodyPr>
          <a:lstStyle/>
          <a:p>
            <a:pPr marL="0" indent="0">
              <a:buNone/>
            </a:pPr>
            <a:r>
              <a:rPr lang="pt-BR" dirty="0"/>
              <a:t>Em uma sala de aula há uma turma de dez alunos. Precisa-se escolher uma comissão de três alunos para representar esta turma, sendo a comissão composta por: um porta-voz, um diretor de artes e um assessor técnico. Nenhum aluno pode acumular cargos.</a:t>
            </a:r>
          </a:p>
          <a:p>
            <a:pPr marL="0" indent="0">
              <a:buNone/>
            </a:pPr>
            <a:r>
              <a:rPr lang="pt-BR" dirty="0"/>
              <a:t>a) De quantas maneiras esta comissão pode ser formada?</a:t>
            </a:r>
          </a:p>
          <a:p>
            <a:pPr marL="0" indent="0">
              <a:buNone/>
            </a:pPr>
            <a:r>
              <a:rPr lang="pt-BR" dirty="0"/>
              <a:t>b) Quantas comissões diferentes podem ser formadas com os alunos Leandro, Renato e Marcelo?</a:t>
            </a:r>
          </a:p>
          <a:p>
            <a:pPr marL="0" indent="0">
              <a:buNone/>
            </a:pPr>
            <a:r>
              <a:rPr lang="pt-BR" dirty="0"/>
              <a:t>c) Considere agora comissões sem cargos específicos. Use os itens a) e b) anteriores para descobrir quantas comissões sem cargos específicos podem ser formadas.</a:t>
            </a:r>
          </a:p>
        </p:txBody>
      </p:sp>
    </p:spTree>
    <p:extLst>
      <p:ext uri="{BB962C8B-B14F-4D97-AF65-F5344CB8AC3E}">
        <p14:creationId xmlns:p14="http://schemas.microsoft.com/office/powerpoint/2010/main" val="3871525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6</a:t>
            </a:r>
          </a:p>
        </p:txBody>
      </p:sp>
      <mc:AlternateContent xmlns:mc="http://schemas.openxmlformats.org/markup-compatibility/2006">
        <mc:Choice xmlns:a14="http://schemas.microsoft.com/office/drawing/2010/main" Requires="a14">
          <p:sp>
            <p:nvSpPr>
              <p:cNvPr id="3" name="Espaço Reservado para Conteúdo 2"/>
              <p:cNvSpPr>
                <a:spLocks noGrp="1"/>
              </p:cNvSpPr>
              <p:nvPr>
                <p:ph idx="1"/>
              </p:nvPr>
            </p:nvSpPr>
            <p:spPr>
              <a:xfrm>
                <a:off x="1451579" y="1730326"/>
                <a:ext cx="9291215" cy="4009292"/>
              </a:xfrm>
            </p:spPr>
            <p:txBody>
              <a:bodyPr>
                <a:normAutofit fontScale="92500"/>
              </a:bodyPr>
              <a:lstStyle/>
              <a:p>
                <a:pPr marL="0" indent="0" algn="just">
                  <a:buNone/>
                </a:pPr>
                <a:r>
                  <a:rPr lang="pt-BR" dirty="0"/>
                  <a:t>Um jogo comum de dominó é composto por 28 peças. Cada peça é formada por dois números inteiros que variam de 0 a 6, inclusive. Todas as possibilidades de combinações possíveis (</a:t>
                </a:r>
                <a:r>
                  <a:rPr lang="pt-BR" i="1" dirty="0"/>
                  <a:t>a</a:t>
                </a:r>
                <a:r>
                  <a:rPr lang="pt-BR" dirty="0"/>
                  <a:t>,</a:t>
                </a:r>
                <a:r>
                  <a:rPr lang="pt-BR" i="1" dirty="0"/>
                  <a:t>b</a:t>
                </a:r>
                <a:r>
                  <a:rPr lang="pt-BR" dirty="0"/>
                  <a:t>), com </a:t>
                </a:r>
                <a:r>
                  <a:rPr lang="pt-BR" i="1" dirty="0"/>
                  <a:t>a ≤ b</a:t>
                </a:r>
                <a:r>
                  <a:rPr lang="pt-BR" dirty="0"/>
                  <a:t>, são listadas exatamente uma vez. Note que a peça (4,2) é listada como a peça (2, 4), pois </a:t>
                </a:r>
              </a:p>
              <a:p>
                <a:pPr marL="0" indent="0" algn="just">
                  <a:buNone/>
                </a:pPr>
                <a:r>
                  <a:rPr lang="pt-BR" dirty="0"/>
                  <a:t>2 </a:t>
                </a:r>
                <a:r>
                  <a:rPr lang="pt-BR" i="1" dirty="0"/>
                  <a:t>≤ </a:t>
                </a:r>
                <a:r>
                  <a:rPr lang="pt-BR" dirty="0"/>
                  <a:t>4. Excluindo a peça (0, 0), para cada uma das outras 27 peças (</a:t>
                </a:r>
                <a:r>
                  <a:rPr lang="pt-BR" i="1" dirty="0"/>
                  <a:t>a</a:t>
                </a:r>
                <a:r>
                  <a:rPr lang="pt-BR" dirty="0"/>
                  <a:t>,</a:t>
                </a:r>
                <a:r>
                  <a:rPr lang="pt-BR" i="1" dirty="0"/>
                  <a:t>b</a:t>
                </a:r>
                <a:r>
                  <a:rPr lang="pt-BR" dirty="0"/>
                  <a:t>), com </a:t>
                </a:r>
                <a:r>
                  <a:rPr lang="pt-BR" i="1" dirty="0"/>
                  <a:t>a ≤ b</a:t>
                </a:r>
                <a:r>
                  <a:rPr lang="pt-BR" dirty="0"/>
                  <a:t>, escrevemos num quadro a fração </a:t>
                </a:r>
                <a14:m>
                  <m:oMath xmlns:m="http://schemas.openxmlformats.org/officeDocument/2006/math">
                    <m:f>
                      <m:fPr>
                        <m:ctrlPr>
                          <a:rPr lang="pt-BR" i="1" smtClean="0">
                            <a:latin typeface="Cambria Math" panose="02040503050406030204" pitchFamily="18" charset="0"/>
                          </a:rPr>
                        </m:ctrlPr>
                      </m:fPr>
                      <m:num>
                        <m:r>
                          <a:rPr lang="pt-BR" b="0" i="1" smtClean="0">
                            <a:latin typeface="Cambria Math" panose="02040503050406030204" pitchFamily="18" charset="0"/>
                          </a:rPr>
                          <m:t>𝑎</m:t>
                        </m:r>
                      </m:num>
                      <m:den>
                        <m:r>
                          <a:rPr lang="pt-BR" b="0" i="1" smtClean="0">
                            <a:latin typeface="Cambria Math" panose="02040503050406030204" pitchFamily="18" charset="0"/>
                          </a:rPr>
                          <m:t>𝑏</m:t>
                        </m:r>
                      </m:den>
                    </m:f>
                  </m:oMath>
                </a14:m>
                <a:r>
                  <a:rPr lang="pt-BR" dirty="0"/>
                  <a:t>.</a:t>
                </a:r>
              </a:p>
              <a:p>
                <a:pPr marL="0" indent="0" algn="just">
                  <a:buNone/>
                </a:pPr>
                <a:r>
                  <a:rPr lang="pt-BR" dirty="0"/>
                  <a:t>a) Quantos valores distintos estão escritos nas formas de frações no quadro? (Veja que as frações </a:t>
                </a:r>
                <a14:m>
                  <m:oMath xmlns:m="http://schemas.openxmlformats.org/officeDocument/2006/math">
                    <m:f>
                      <m:fPr>
                        <m:ctrlPr>
                          <a:rPr lang="pt-BR"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2</m:t>
                        </m:r>
                      </m:den>
                    </m:f>
                  </m:oMath>
                </a14:m>
                <a:r>
                  <a:rPr lang="pt-BR" dirty="0"/>
                  <a:t> e </a:t>
                </a:r>
                <a14:m>
                  <m:oMath xmlns:m="http://schemas.openxmlformats.org/officeDocument/2006/math">
                    <m:f>
                      <m:fPr>
                        <m:ctrlPr>
                          <a:rPr lang="pt-BR" i="1" smtClean="0">
                            <a:latin typeface="Cambria Math" panose="02040503050406030204" pitchFamily="18" charset="0"/>
                          </a:rPr>
                        </m:ctrlPr>
                      </m:fPr>
                      <m:num>
                        <m:r>
                          <a:rPr lang="pt-BR" b="0" i="1" smtClean="0">
                            <a:latin typeface="Cambria Math" panose="02040503050406030204" pitchFamily="18" charset="0"/>
                          </a:rPr>
                          <m:t>2</m:t>
                        </m:r>
                      </m:num>
                      <m:den>
                        <m:r>
                          <a:rPr lang="pt-BR" b="0" i="1" smtClean="0">
                            <a:latin typeface="Cambria Math" panose="02040503050406030204" pitchFamily="18" charset="0"/>
                          </a:rPr>
                          <m:t>4</m:t>
                        </m:r>
                      </m:den>
                    </m:f>
                    <m:r>
                      <a:rPr lang="pt-BR" b="0" i="0" smtClean="0">
                        <a:latin typeface="Cambria Math" panose="02040503050406030204" pitchFamily="18" charset="0"/>
                      </a:rPr>
                      <m:t> </m:t>
                    </m:r>
                  </m:oMath>
                </a14:m>
                <a:r>
                  <a:rPr lang="pt-BR" dirty="0"/>
                  <a:t>têm o mesmo valor e devem ser contadas apenas uma vez.)</a:t>
                </a:r>
              </a:p>
              <a:p>
                <a:pPr marL="0" indent="0" algn="just">
                  <a:buNone/>
                </a:pPr>
                <a:r>
                  <a:rPr lang="pt-BR" dirty="0"/>
                  <a:t>b) Qual a soma dos valores distintos encontrados no item anterior?</a:t>
                </a:r>
              </a:p>
            </p:txBody>
          </p:sp>
        </mc:Choice>
        <mc:Fallback>
          <p:sp>
            <p:nvSpPr>
              <p:cNvPr id="3" name="Espaço Reservado para Conteúdo 2"/>
              <p:cNvSpPr>
                <a:spLocks noGrp="1" noRot="1" noChangeAspect="1" noMove="1" noResize="1" noEditPoints="1" noAdjustHandles="1" noChangeArrowheads="1" noChangeShapeType="1" noTextEdit="1"/>
              </p:cNvSpPr>
              <p:nvPr>
                <p:ph idx="1"/>
              </p:nvPr>
            </p:nvSpPr>
            <p:spPr>
              <a:xfrm>
                <a:off x="1451579" y="1730326"/>
                <a:ext cx="9291215" cy="4009292"/>
              </a:xfrm>
              <a:blipFill>
                <a:blip r:embed="rId2"/>
                <a:stretch>
                  <a:fillRect l="-591" t="-152" r="-656"/>
                </a:stretch>
              </a:blipFill>
            </p:spPr>
            <p:txBody>
              <a:bodyPr/>
              <a:lstStyle/>
              <a:p>
                <a:r>
                  <a:rPr lang="pt-BR">
                    <a:noFill/>
                  </a:rPr>
                  <a:t> </a:t>
                </a:r>
              </a:p>
            </p:txBody>
          </p:sp>
        </mc:Fallback>
      </mc:AlternateContent>
    </p:spTree>
    <p:extLst>
      <p:ext uri="{BB962C8B-B14F-4D97-AF65-F5344CB8AC3E}">
        <p14:creationId xmlns:p14="http://schemas.microsoft.com/office/powerpoint/2010/main" val="12532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7</a:t>
            </a:r>
          </a:p>
        </p:txBody>
      </p:sp>
      <p:sp>
        <p:nvSpPr>
          <p:cNvPr id="3" name="Espaço Reservado para Conteúdo 2"/>
          <p:cNvSpPr>
            <a:spLocks noGrp="1"/>
          </p:cNvSpPr>
          <p:nvPr>
            <p:ph idx="1"/>
          </p:nvPr>
        </p:nvSpPr>
        <p:spPr/>
        <p:txBody>
          <a:bodyPr/>
          <a:lstStyle/>
          <a:p>
            <a:pPr marL="0" indent="0">
              <a:buNone/>
            </a:pPr>
            <a:r>
              <a:rPr lang="pt-BR" dirty="0"/>
              <a:t>Um construtor dispõe de 4 cores (verde, amarelo, cinza e bege) para pintar 5 casas dispostas lado a lado. Ele deseja que cada casa seja pintada de uma cor e que duas casas consecutivas não possua a mesma cor.</a:t>
            </a:r>
          </a:p>
        </p:txBody>
      </p:sp>
    </p:spTree>
    <p:extLst>
      <p:ext uri="{BB962C8B-B14F-4D97-AF65-F5344CB8AC3E}">
        <p14:creationId xmlns:p14="http://schemas.microsoft.com/office/powerpoint/2010/main" val="22640629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8</a:t>
            </a:r>
          </a:p>
        </p:txBody>
      </p:sp>
      <p:sp>
        <p:nvSpPr>
          <p:cNvPr id="3" name="Espaço Reservado para Conteúdo 2"/>
          <p:cNvSpPr>
            <a:spLocks noGrp="1"/>
          </p:cNvSpPr>
          <p:nvPr>
            <p:ph idx="1"/>
          </p:nvPr>
        </p:nvSpPr>
        <p:spPr/>
        <p:txBody>
          <a:bodyPr/>
          <a:lstStyle/>
          <a:p>
            <a:pPr marL="0" indent="0">
              <a:buNone/>
            </a:pPr>
            <a:r>
              <a:rPr lang="pt-BR" dirty="0"/>
              <a:t>Uma prova possui 10 questões do tipo múltipla escolha, com 5 alternativas cada. De quantas maneiras diferentes é possível responder a esta prova, marcando todas as 10 respostas?</a:t>
            </a:r>
          </a:p>
        </p:txBody>
      </p:sp>
    </p:spTree>
    <p:extLst>
      <p:ext uri="{BB962C8B-B14F-4D97-AF65-F5344CB8AC3E}">
        <p14:creationId xmlns:p14="http://schemas.microsoft.com/office/powerpoint/2010/main" val="711756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9</a:t>
            </a:r>
          </a:p>
        </p:txBody>
      </p:sp>
      <p:sp>
        <p:nvSpPr>
          <p:cNvPr id="3" name="Espaço Reservado para Conteúdo 2"/>
          <p:cNvSpPr>
            <a:spLocks noGrp="1"/>
          </p:cNvSpPr>
          <p:nvPr>
            <p:ph idx="1"/>
          </p:nvPr>
        </p:nvSpPr>
        <p:spPr/>
        <p:txBody>
          <a:bodyPr/>
          <a:lstStyle/>
          <a:p>
            <a:pPr marL="0" indent="0">
              <a:buNone/>
            </a:pPr>
            <a:r>
              <a:rPr lang="pt-BR" dirty="0"/>
              <a:t>Um automóvel comporta 2 passageiros no banco da frente e 3 passageiros no banco traseiro. Qualquer uma das 7 pessoas, dentre elas Pedro que tem 5 anos de idade e por isso não pode sentar na parte da frente do carro, pode ser escolhida para entrar no automóvel. Calcule o numero de maneiras distintas de lotar este automóvel?</a:t>
            </a:r>
          </a:p>
        </p:txBody>
      </p:sp>
    </p:spTree>
    <p:extLst>
      <p:ext uri="{BB962C8B-B14F-4D97-AF65-F5344CB8AC3E}">
        <p14:creationId xmlns:p14="http://schemas.microsoft.com/office/powerpoint/2010/main" val="444730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Métodos de contagem</a:t>
            </a:r>
          </a:p>
        </p:txBody>
      </p:sp>
      <p:sp>
        <p:nvSpPr>
          <p:cNvPr id="3" name="Espaço Reservado para Conteúdo 2"/>
          <p:cNvSpPr>
            <a:spLocks noGrp="1"/>
          </p:cNvSpPr>
          <p:nvPr>
            <p:ph idx="1"/>
          </p:nvPr>
        </p:nvSpPr>
        <p:spPr/>
        <p:txBody>
          <a:bodyPr/>
          <a:lstStyle/>
          <a:p>
            <a:pPr marL="0" indent="0" algn="just">
              <a:buNone/>
            </a:pPr>
            <a:r>
              <a:rPr lang="pt-BR" dirty="0"/>
              <a:t>Há métodos eficientes de realizarmos esses tipos de contagens, e apresentaremos alguns deles ao longo desta aula. A grande maioria desses métodos baseia-se, direta ou indiretamente, no chamado “Princípio Fundamental da Contagem”. Comecemos com um exemplo ilustrativo desse princípio.</a:t>
            </a:r>
          </a:p>
          <a:p>
            <a:pPr marL="0" indent="0" algn="just">
              <a:buNone/>
            </a:pPr>
            <a:r>
              <a:rPr lang="pt-BR" dirty="0"/>
              <a:t>Digamos que você possui 3 camisas e 2 calças sociais. De quantas maneiras diferentes você pode se vestir (escolhendo exatamente uma das camisas e uma das calças)?</a:t>
            </a:r>
          </a:p>
          <a:p>
            <a:pPr marL="0" indent="0" algn="just">
              <a:buNone/>
            </a:pPr>
            <a:endParaRPr lang="pt-BR" dirty="0"/>
          </a:p>
        </p:txBody>
      </p:sp>
    </p:spTree>
    <p:extLst>
      <p:ext uri="{BB962C8B-B14F-4D97-AF65-F5344CB8AC3E}">
        <p14:creationId xmlns:p14="http://schemas.microsoft.com/office/powerpoint/2010/main" val="31493656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10</a:t>
            </a:r>
          </a:p>
        </p:txBody>
      </p:sp>
      <p:sp>
        <p:nvSpPr>
          <p:cNvPr id="3" name="Espaço Reservado para Conteúdo 2"/>
          <p:cNvSpPr>
            <a:spLocks noGrp="1"/>
          </p:cNvSpPr>
          <p:nvPr>
            <p:ph idx="1"/>
          </p:nvPr>
        </p:nvSpPr>
        <p:spPr/>
        <p:txBody>
          <a:bodyPr/>
          <a:lstStyle/>
          <a:p>
            <a:pPr marL="0" indent="0">
              <a:buNone/>
            </a:pPr>
            <a:r>
              <a:rPr lang="pt-BR" dirty="0"/>
              <a:t>Vai ser formada uma fila com 6 pessoas, dentre elas Ana e Pedro. De quantas maneiras esta fila poderá ser formada se:</a:t>
            </a:r>
          </a:p>
          <a:p>
            <a:pPr marL="457200" indent="-457200">
              <a:buAutoNum type="alphaLcParenR"/>
            </a:pPr>
            <a:r>
              <a:rPr lang="pt-BR" dirty="0"/>
              <a:t>Ana deve ser a primeira da fila?</a:t>
            </a:r>
          </a:p>
          <a:p>
            <a:pPr marL="457200" indent="-457200">
              <a:buAutoNum type="alphaLcParenR"/>
            </a:pPr>
            <a:r>
              <a:rPr lang="pt-BR" dirty="0"/>
              <a:t>Ana ou Pedro devem ser o primeiro da fila?</a:t>
            </a:r>
          </a:p>
          <a:p>
            <a:pPr marL="457200" indent="-457200">
              <a:buAutoNum type="alphaLcParenR"/>
            </a:pPr>
            <a:r>
              <a:rPr lang="pt-BR" dirty="0"/>
              <a:t>Ana e Pedro não devem ficar juntos na fila?</a:t>
            </a:r>
          </a:p>
        </p:txBody>
      </p:sp>
    </p:spTree>
    <p:extLst>
      <p:ext uri="{BB962C8B-B14F-4D97-AF65-F5344CB8AC3E}">
        <p14:creationId xmlns:p14="http://schemas.microsoft.com/office/powerpoint/2010/main" val="4012922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211015"/>
            <a:ext cx="9291215" cy="998807"/>
          </a:xfrm>
        </p:spPr>
        <p:txBody>
          <a:bodyPr/>
          <a:lstStyle/>
          <a:p>
            <a:r>
              <a:rPr lang="pt-BR" dirty="0"/>
              <a:t>Próximo encontro</a:t>
            </a:r>
          </a:p>
        </p:txBody>
      </p:sp>
      <p:sp>
        <p:nvSpPr>
          <p:cNvPr id="3" name="Espaço Reservado para Conteúdo 2"/>
          <p:cNvSpPr>
            <a:spLocks noGrp="1"/>
          </p:cNvSpPr>
          <p:nvPr>
            <p:ph idx="1"/>
          </p:nvPr>
        </p:nvSpPr>
        <p:spPr>
          <a:xfrm>
            <a:off x="1451579" y="1209823"/>
            <a:ext cx="9291215" cy="4712676"/>
          </a:xfrm>
        </p:spPr>
        <p:txBody>
          <a:bodyPr>
            <a:normAutofit fontScale="92500" lnSpcReduction="10000"/>
          </a:bodyPr>
          <a:lstStyle/>
          <a:p>
            <a:pPr marL="0" indent="0" algn="ctr">
              <a:buNone/>
            </a:pPr>
            <a:r>
              <a:rPr lang="pt-BR" dirty="0"/>
              <a:t>Geometria</a:t>
            </a:r>
          </a:p>
          <a:p>
            <a:pPr algn="just"/>
            <a:r>
              <a:rPr lang="pt-BR" dirty="0"/>
              <a:t>Portal da Matemática: 9º ano - Módulo: “Problemas envolvendo Áreas” – Aula: Problemas envolvendo Áreas - Videoaulas: “Aula 1 – Áreas”, “Aula 2 – Uma propriedade de áreas de triângulos”. </a:t>
            </a:r>
          </a:p>
          <a:p>
            <a:pPr algn="just"/>
            <a:r>
              <a:rPr lang="pt-BR" dirty="0"/>
              <a:t> Portal da Matemática: 9º Ano do Ensino Fundamental – Módulo Áreas de Figuras Planas - Área de Figuras Planas: Resultados Básicos e Área de Figuras Planas: Exercícios da OBMEP. </a:t>
            </a:r>
          </a:p>
          <a:p>
            <a:pPr marL="0" indent="0" algn="just">
              <a:buNone/>
            </a:pPr>
            <a:r>
              <a:rPr lang="pt-BR" dirty="0"/>
              <a:t>Videoaulas: Área de Figuras Planas – Parte 1: Retângulos, Área de Figuras Planas – Parte 2: Paralelogramos e Triângulos, Área de Figuras Planas – Parte 3: Losangos, Trapézios, Polígonos Regulares de n Lados e Círculos, Resolução de Exercícios: Exercícios de Geometria da OBMEP – Parte 1, Resolução de Exercícios: Exercícios de Geometria da OBMEP – Parte 2 e Resolução de Exercícios: Exercícios de Geometria da OBMEP – Parte 3. </a:t>
            </a:r>
          </a:p>
          <a:p>
            <a:endParaRPr lang="pt-BR" dirty="0"/>
          </a:p>
        </p:txBody>
      </p:sp>
    </p:spTree>
    <p:extLst>
      <p:ext uri="{BB962C8B-B14F-4D97-AF65-F5344CB8AC3E}">
        <p14:creationId xmlns:p14="http://schemas.microsoft.com/office/powerpoint/2010/main" val="1421476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 ilustrativo</a:t>
            </a:r>
          </a:p>
        </p:txBody>
      </p:sp>
      <p:sp>
        <p:nvSpPr>
          <p:cNvPr id="3" name="Espaço Reservado para Conteúdo 2"/>
          <p:cNvSpPr>
            <a:spLocks noGrp="1"/>
          </p:cNvSpPr>
          <p:nvPr>
            <p:ph idx="1"/>
          </p:nvPr>
        </p:nvSpPr>
        <p:spPr/>
        <p:txBody>
          <a:bodyPr>
            <a:normAutofit/>
          </a:bodyPr>
          <a:lstStyle/>
          <a:p>
            <a:pPr marL="0" indent="0" algn="just">
              <a:buNone/>
            </a:pPr>
            <a:r>
              <a:rPr lang="pt-BR" dirty="0"/>
              <a:t>Veja que você vai executar duas ações: </a:t>
            </a:r>
          </a:p>
          <a:p>
            <a:pPr marL="0" indent="0" algn="just">
              <a:buNone/>
            </a:pPr>
            <a:r>
              <a:rPr lang="pt-BR" dirty="0"/>
              <a:t>(i) escolher a camisa; </a:t>
            </a:r>
          </a:p>
          <a:p>
            <a:pPr marL="0" indent="0" algn="just">
              <a:buNone/>
            </a:pPr>
            <a:r>
              <a:rPr lang="pt-BR" dirty="0"/>
              <a:t>(</a:t>
            </a:r>
            <a:r>
              <a:rPr lang="pt-BR" dirty="0" err="1"/>
              <a:t>ii</a:t>
            </a:r>
            <a:r>
              <a:rPr lang="pt-BR" dirty="0"/>
              <a:t>) escolher a calça. </a:t>
            </a:r>
          </a:p>
          <a:p>
            <a:pPr marL="0" indent="0" algn="just">
              <a:buNone/>
            </a:pPr>
            <a:r>
              <a:rPr lang="pt-BR" dirty="0"/>
              <a:t>A ação (i) pode ser executada de 3 maneiras diferentes e, para cada uma dessas maneiras você poderá executar a ação (</a:t>
            </a:r>
            <a:r>
              <a:rPr lang="pt-BR" dirty="0" err="1"/>
              <a:t>ii</a:t>
            </a:r>
            <a:r>
              <a:rPr lang="pt-BR" dirty="0"/>
              <a:t>) de 2 maneiras diferentes.</a:t>
            </a:r>
          </a:p>
          <a:p>
            <a:pPr marL="0" indent="0" algn="just">
              <a:buNone/>
            </a:pPr>
            <a:r>
              <a:rPr lang="pt-BR" dirty="0"/>
              <a:t>Dessa forma, o número total de maneiras de executar ambas as ações será </a:t>
            </a:r>
          </a:p>
          <a:p>
            <a:pPr marL="0" indent="0" algn="just">
              <a:buNone/>
            </a:pPr>
            <a:r>
              <a:rPr lang="pt-BR" dirty="0"/>
              <a:t>3 · 2 = 6. </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65839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 ilustrativo</a:t>
            </a:r>
          </a:p>
        </p:txBody>
      </p:sp>
      <p:sp>
        <p:nvSpPr>
          <p:cNvPr id="3" name="Espaço Reservado para Conteúdo 2"/>
          <p:cNvSpPr>
            <a:spLocks noGrp="1"/>
          </p:cNvSpPr>
          <p:nvPr>
            <p:ph idx="1"/>
          </p:nvPr>
        </p:nvSpPr>
        <p:spPr/>
        <p:txBody>
          <a:bodyPr/>
          <a:lstStyle/>
          <a:p>
            <a:pPr marL="0" indent="0">
              <a:buNone/>
            </a:pPr>
            <a:r>
              <a:rPr lang="pt-BR" dirty="0"/>
              <a:t>Uma método simples para visualizar todas as possíveis sequencias de ações ou escolhas tomadas é construindo uma arvore de decisão.</a:t>
            </a:r>
          </a:p>
          <a:p>
            <a:pPr marL="0" indent="0">
              <a:buNone/>
            </a:pPr>
            <a:endParaRPr lang="pt-BR" dirty="0"/>
          </a:p>
        </p:txBody>
      </p:sp>
      <p:pic>
        <p:nvPicPr>
          <p:cNvPr id="4" name="Imagem 3"/>
          <p:cNvPicPr>
            <a:picLocks noChangeAspect="1"/>
          </p:cNvPicPr>
          <p:nvPr/>
        </p:nvPicPr>
        <p:blipFill>
          <a:blip r:embed="rId2"/>
          <a:stretch>
            <a:fillRect/>
          </a:stretch>
        </p:blipFill>
        <p:spPr>
          <a:xfrm>
            <a:off x="2700997" y="2894648"/>
            <a:ext cx="6611815" cy="3275557"/>
          </a:xfrm>
          <a:prstGeom prst="rect">
            <a:avLst/>
          </a:prstGeom>
        </p:spPr>
      </p:pic>
    </p:spTree>
    <p:extLst>
      <p:ext uri="{BB962C8B-B14F-4D97-AF65-F5344CB8AC3E}">
        <p14:creationId xmlns:p14="http://schemas.microsoft.com/office/powerpoint/2010/main" val="3629527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 1</a:t>
            </a:r>
          </a:p>
        </p:txBody>
      </p:sp>
      <p:sp>
        <p:nvSpPr>
          <p:cNvPr id="3" name="Espaço Reservado para Conteúdo 2"/>
          <p:cNvSpPr>
            <a:spLocks noGrp="1"/>
          </p:cNvSpPr>
          <p:nvPr>
            <p:ph idx="1"/>
          </p:nvPr>
        </p:nvSpPr>
        <p:spPr/>
        <p:txBody>
          <a:bodyPr>
            <a:normAutofit/>
          </a:bodyPr>
          <a:lstStyle/>
          <a:p>
            <a:pPr marL="0" indent="0" algn="just">
              <a:buNone/>
            </a:pPr>
            <a:r>
              <a:rPr lang="pt-BR" dirty="0"/>
              <a:t>Para montar um sanduiche em uma lanchonete, o cliente deve escolher exatamente um tipo pão, um tipo de carne e um tipo de queijo. Sabe-se que existem três opções para o pão (baguete, pão de forma ou pão árabe), duas opções para a carne (hambúrguer ou frango) e três opções para o queijo (mussarela, cheddar ou suíço). Calcule quantos sanduíches diferentes ́e possível montar?</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87466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solução</a:t>
            </a:r>
          </a:p>
        </p:txBody>
      </p:sp>
      <p:sp>
        <p:nvSpPr>
          <p:cNvPr id="3" name="Espaço Reservado para Conteúdo 2"/>
          <p:cNvSpPr>
            <a:spLocks noGrp="1"/>
          </p:cNvSpPr>
          <p:nvPr>
            <p:ph idx="1"/>
          </p:nvPr>
        </p:nvSpPr>
        <p:spPr/>
        <p:txBody>
          <a:bodyPr>
            <a:normAutofit fontScale="92500"/>
          </a:bodyPr>
          <a:lstStyle/>
          <a:p>
            <a:pPr marL="0" indent="0" algn="just">
              <a:buNone/>
            </a:pPr>
            <a:r>
              <a:rPr lang="pt-BR" dirty="0"/>
              <a:t>Veja que o cliente precisará tomar 3 decisões: </a:t>
            </a:r>
          </a:p>
          <a:p>
            <a:pPr marL="0" indent="0" algn="just">
              <a:buNone/>
            </a:pPr>
            <a:r>
              <a:rPr lang="pt-BR" dirty="0"/>
              <a:t>(i) escolher o tipo de pão; </a:t>
            </a:r>
          </a:p>
          <a:p>
            <a:pPr marL="0" indent="0" algn="just">
              <a:buNone/>
            </a:pPr>
            <a:r>
              <a:rPr lang="pt-BR" dirty="0"/>
              <a:t>(</a:t>
            </a:r>
            <a:r>
              <a:rPr lang="pt-BR" dirty="0" err="1"/>
              <a:t>ii</a:t>
            </a:r>
            <a:r>
              <a:rPr lang="pt-BR" dirty="0"/>
              <a:t>) escolher o tipo de recheio; </a:t>
            </a:r>
          </a:p>
          <a:p>
            <a:pPr marL="0" indent="0" algn="just">
              <a:buNone/>
            </a:pPr>
            <a:r>
              <a:rPr lang="pt-BR" dirty="0"/>
              <a:t>(</a:t>
            </a:r>
            <a:r>
              <a:rPr lang="pt-BR" dirty="0" err="1"/>
              <a:t>iii</a:t>
            </a:r>
            <a:r>
              <a:rPr lang="pt-BR" dirty="0"/>
              <a:t>) escolher o tipo de queijo. </a:t>
            </a:r>
          </a:p>
          <a:p>
            <a:pPr marL="0" indent="0" algn="just">
              <a:buNone/>
            </a:pPr>
            <a:r>
              <a:rPr lang="pt-BR" dirty="0"/>
              <a:t>Há 3 possibilidades para a escolha do pão, para cada uma delas, há 2 possibilidades para a escolha da carne. Além disso, agora, para cada uma dessas 2 · 3 possibilidades para escolha de pão e carne, há ainda 3 possibilidades para a escolha do queijo. Isso totaliza (2 . 3) · 3 = 18 maneiras de montar o sanduíche.</a:t>
            </a:r>
          </a:p>
        </p:txBody>
      </p:sp>
    </p:spTree>
    <p:extLst>
      <p:ext uri="{BB962C8B-B14F-4D97-AF65-F5344CB8AC3E}">
        <p14:creationId xmlns:p14="http://schemas.microsoft.com/office/powerpoint/2010/main" val="327833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pt-BR" dirty="0"/>
              <a:t>O Princípio Fundamental da Contagem generaliza os raciocínios acima para situações onde duas ou mais ações ou escolhas precisem ser executadas.</a:t>
            </a:r>
          </a:p>
          <a:p>
            <a:pPr marL="0" indent="0">
              <a:buNone/>
            </a:pPr>
            <a:endParaRPr lang="pt-BR" dirty="0"/>
          </a:p>
        </p:txBody>
      </p:sp>
    </p:spTree>
    <p:extLst>
      <p:ext uri="{BB962C8B-B14F-4D97-AF65-F5344CB8AC3E}">
        <p14:creationId xmlns:p14="http://schemas.microsoft.com/office/powerpoint/2010/main" val="3006327108"/>
      </p:ext>
    </p:extLst>
  </p:cSld>
  <p:clrMapOvr>
    <a:masterClrMapping/>
  </p:clrMapOvr>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417</TotalTime>
  <Words>2983</Words>
  <Application>Microsoft Office PowerPoint</Application>
  <PresentationFormat>Widescreen</PresentationFormat>
  <Paragraphs>140</Paragraphs>
  <Slides>41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41</vt:i4>
      </vt:variant>
    </vt:vector>
  </HeadingPairs>
  <TitlesOfParts>
    <vt:vector size="45" baseType="lpstr">
      <vt:lpstr>Arial</vt:lpstr>
      <vt:lpstr>Cambria Math</vt:lpstr>
      <vt:lpstr>Rockwell</vt:lpstr>
      <vt:lpstr>Galeria</vt:lpstr>
      <vt:lpstr>Contagem</vt:lpstr>
      <vt:lpstr>Métodos de Contagem</vt:lpstr>
      <vt:lpstr>Métodos de contagem</vt:lpstr>
      <vt:lpstr>Métodos de contagem</vt:lpstr>
      <vt:lpstr>Exemplo ilustrativo</vt:lpstr>
      <vt:lpstr>Exemplo ilustrativo</vt:lpstr>
      <vt:lpstr>Exemplo 1</vt:lpstr>
      <vt:lpstr>solução</vt:lpstr>
      <vt:lpstr>Apresentação do PowerPoint</vt:lpstr>
      <vt:lpstr>Princípio Multiplicativo ou Princípio Fundamental da Contagem </vt:lpstr>
      <vt:lpstr>estratégias para resolver problemas de contagem: </vt:lpstr>
      <vt:lpstr>Apresentação do PowerPoint</vt:lpstr>
      <vt:lpstr>Exemplo 2</vt:lpstr>
      <vt:lpstr>solução</vt:lpstr>
      <vt:lpstr>Apresentação do PowerPoint</vt:lpstr>
      <vt:lpstr>Exemplo 3</vt:lpstr>
      <vt:lpstr>solução</vt:lpstr>
      <vt:lpstr>solução</vt:lpstr>
      <vt:lpstr>solução</vt:lpstr>
      <vt:lpstr>dividindo em casos</vt:lpstr>
      <vt:lpstr>Exemplo 4</vt:lpstr>
      <vt:lpstr>solução</vt:lpstr>
      <vt:lpstr>solução</vt:lpstr>
      <vt:lpstr>solução</vt:lpstr>
      <vt:lpstr>Princípio aditivo</vt:lpstr>
      <vt:lpstr>Exercício 1</vt:lpstr>
      <vt:lpstr>solução</vt:lpstr>
      <vt:lpstr>Exercício 2</vt:lpstr>
      <vt:lpstr>solução</vt:lpstr>
      <vt:lpstr>Exercício 3</vt:lpstr>
      <vt:lpstr>Solução</vt:lpstr>
      <vt:lpstr>Exercício 4</vt:lpstr>
      <vt:lpstr>solução</vt:lpstr>
      <vt:lpstr>solução</vt:lpstr>
      <vt:lpstr>Exercício 5</vt:lpstr>
      <vt:lpstr>Exercício 6</vt:lpstr>
      <vt:lpstr>Exercício 7</vt:lpstr>
      <vt:lpstr>Exercício 8</vt:lpstr>
      <vt:lpstr>Exercício 9</vt:lpstr>
      <vt:lpstr>Exercício 10</vt:lpstr>
      <vt:lpstr>Próximo encontro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Contagem</dc:title>
  <dc:creator>Flavio Dias</dc:creator>
  <cp:lastModifiedBy>Flavio Dias</cp:lastModifiedBy>
  <cp:revision>31</cp:revision>
  <dcterms:created xsi:type="dcterms:W3CDTF">2016-07-01T18:40:35Z</dcterms:created>
  <dcterms:modified xsi:type="dcterms:W3CDTF">2016-07-02T14:51:03Z</dcterms:modified>
</cp:coreProperties>
</file>