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69" r:id="rId10"/>
    <p:sldId id="296" r:id="rId11"/>
    <p:sldId id="298" r:id="rId12"/>
    <p:sldId id="297" r:id="rId13"/>
    <p:sldId id="299" r:id="rId14"/>
    <p:sldId id="301" r:id="rId15"/>
    <p:sldId id="302" r:id="rId16"/>
    <p:sldId id="300" r:id="rId17"/>
    <p:sldId id="304" r:id="rId18"/>
    <p:sldId id="303" r:id="rId19"/>
    <p:sldId id="305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198"/>
    <a:srgbClr val="1C1C1C"/>
    <a:srgbClr val="422C16"/>
    <a:srgbClr val="0C788E"/>
    <a:srgbClr val="000099"/>
    <a:srgbClr val="3366FF"/>
    <a:srgbClr val="9900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5" autoAdjust="0"/>
    <p:restoredTop sz="42473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32B6-A8DB-4F78-A491-07D818738D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D2F5C-92BA-4FC2-A6E7-F6237E49C7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5E82-8971-41D9-8ACF-ED3FBC348B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E362-464C-4E99-9762-E9F6CD7F3D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5E7BB-98F6-4643-9AB7-68DA8D6AB9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4596E-DD32-4CBF-B8FA-4B16C52076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DBF3C-8E0C-4EE5-B819-1E76BE3677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A8F72-4B14-4885-9235-3733CEF10A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B2C2-A992-41AA-BD80-F08D7DDA7E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7B8D9-2CE8-4E7E-A901-C48BEDACA2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1CA9-DF76-4B19-A986-624AF4BF43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12299B-E2D8-4549-9F60-C99791F70E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5832475" cy="544513"/>
          </a:xfrm>
          <a:noFill/>
        </p:spPr>
        <p:txBody>
          <a:bodyPr/>
          <a:lstStyle/>
          <a:p>
            <a:pPr algn="l" eaLnBrk="1" hangingPunct="1"/>
            <a:r>
              <a:rPr lang="pt-BR" sz="2600" b="1" smtClean="0">
                <a:solidFill>
                  <a:srgbClr val="FFFF00"/>
                </a:solidFill>
              </a:rPr>
              <a:t>ENCONTRO 1 – CICLO 1 </a:t>
            </a:r>
            <a:r>
              <a:rPr lang="pt-BR" sz="2400" b="1" smtClean="0">
                <a:solidFill>
                  <a:srgbClr val="FFFF00"/>
                </a:solidFill>
              </a:rPr>
              <a:t>FATORAÇÃO – PRODUTOS NOTÁVEIS E SISTEMAS DE 1º GRAU.</a:t>
            </a:r>
            <a:endParaRPr lang="es-ES" sz="2400" b="1" smtClean="0">
              <a:solidFill>
                <a:srgbClr val="FFFF00"/>
              </a:solidFill>
            </a:endParaRPr>
          </a:p>
        </p:txBody>
      </p:sp>
      <p:sp>
        <p:nvSpPr>
          <p:cNvPr id="2051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0" y="5013325"/>
            <a:ext cx="4895850" cy="1368425"/>
          </a:xfrm>
        </p:spPr>
        <p:txBody>
          <a:bodyPr/>
          <a:lstStyle/>
          <a:p>
            <a:pPr eaLnBrk="1" hangingPunct="1"/>
            <a:r>
              <a:rPr lang="pt-BR" sz="1800" b="1" smtClean="0">
                <a:solidFill>
                  <a:srgbClr val="FFFF00"/>
                </a:solidFill>
              </a:rPr>
              <a:t>RODOLFO TEIXEIRA</a:t>
            </a:r>
          </a:p>
          <a:p>
            <a:pPr eaLnBrk="1" hangingPunct="1"/>
            <a:r>
              <a:rPr lang="pt-BR" sz="1800" b="1" smtClean="0">
                <a:solidFill>
                  <a:srgbClr val="FFFF00"/>
                </a:solidFill>
              </a:rPr>
              <a:t>OBMEP NA ESCOLA - 2018</a:t>
            </a:r>
          </a:p>
          <a:p>
            <a:pPr algn="l" eaLnBrk="1" hangingPunct="1"/>
            <a:endParaRPr lang="es-ES" sz="1800" smtClean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 cstate="print"/>
          <a:srcRect l="8549" t="21613" r="7858" b="17436"/>
          <a:stretch>
            <a:fillRect/>
          </a:stretch>
        </p:blipFill>
        <p:spPr bwMode="auto">
          <a:xfrm>
            <a:off x="250825" y="260350"/>
            <a:ext cx="19970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88913"/>
            <a:ext cx="10810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	Questões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2400" smtClean="0">
                <a:solidFill>
                  <a:srgbClr val="025198"/>
                </a:solidFill>
              </a:rPr>
              <a:t>01-</a:t>
            </a:r>
            <a:r>
              <a:rPr lang="pt-BR" sz="24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l="11340" t="60657" r="81464" b="18672"/>
          <a:stretch>
            <a:fillRect/>
          </a:stretch>
        </p:blipFill>
        <p:spPr bwMode="auto">
          <a:xfrm>
            <a:off x="1763713" y="4149725"/>
            <a:ext cx="122396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 l="11340" t="43448" r="33315" b="41313"/>
          <a:stretch>
            <a:fillRect/>
          </a:stretch>
        </p:blipFill>
        <p:spPr bwMode="auto">
          <a:xfrm>
            <a:off x="1835150" y="1844675"/>
            <a:ext cx="7058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	Questões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2400" smtClean="0">
                <a:solidFill>
                  <a:srgbClr val="025198"/>
                </a:solidFill>
              </a:rPr>
              <a:t>02-</a:t>
            </a:r>
          </a:p>
          <a:p>
            <a:pPr>
              <a:buFont typeface="Wingdings" pitchFamily="2" charset="2"/>
              <a:buChar char="v"/>
            </a:pPr>
            <a:endParaRPr lang="pt-BR" sz="2400" smtClean="0">
              <a:solidFill>
                <a:srgbClr val="025198"/>
              </a:solidFill>
            </a:endParaRPr>
          </a:p>
          <a:p>
            <a:pPr>
              <a:buFontTx/>
              <a:buNone/>
            </a:pPr>
            <a:endParaRPr lang="pt-BR" sz="2400" smtClean="0">
              <a:solidFill>
                <a:srgbClr val="025198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smtClean="0">
                <a:solidFill>
                  <a:srgbClr val="025198"/>
                </a:solidFill>
              </a:rPr>
              <a:t>03-  </a:t>
            </a:r>
            <a:r>
              <a:rPr lang="pt-BR" sz="24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l="11340" t="58687" r="56560" b="38361"/>
          <a:stretch>
            <a:fillRect/>
          </a:stretch>
        </p:blipFill>
        <p:spPr bwMode="auto">
          <a:xfrm>
            <a:off x="1908175" y="1916113"/>
            <a:ext cx="695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 l="11259" t="35236" r="35057" b="25391"/>
          <a:stretch>
            <a:fillRect/>
          </a:stretch>
        </p:blipFill>
        <p:spPr bwMode="auto">
          <a:xfrm>
            <a:off x="1835150" y="3213100"/>
            <a:ext cx="71294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	Questões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2400" smtClean="0">
                <a:solidFill>
                  <a:srgbClr val="025198"/>
                </a:solidFill>
              </a:rPr>
              <a:t>04-</a:t>
            </a:r>
            <a:r>
              <a:rPr lang="pt-BR" sz="24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l="11340" t="52782" r="33315" b="38361"/>
          <a:stretch>
            <a:fillRect/>
          </a:stretch>
        </p:blipFill>
        <p:spPr bwMode="auto">
          <a:xfrm>
            <a:off x="971550" y="2349500"/>
            <a:ext cx="8001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	Desafios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sz="2400" smtClean="0">
                <a:solidFill>
                  <a:srgbClr val="7030A0"/>
                </a:solidFill>
              </a:rPr>
              <a:t> 01- </a:t>
            </a:r>
            <a:r>
              <a:rPr lang="pt-BR" sz="2400" smtClean="0">
                <a:solidFill>
                  <a:srgbClr val="FF0000"/>
                </a:solidFill>
              </a:rPr>
              <a:t> </a:t>
            </a:r>
            <a:r>
              <a:rPr lang="pt-BR" sz="2400" smtClean="0">
                <a:solidFill>
                  <a:srgbClr val="7030A0"/>
                </a:solidFill>
              </a:rPr>
              <a:t>Determine os Produtos Notáveis a seguir na forma geométrica.</a:t>
            </a:r>
            <a:endParaRPr lang="pt-BR" sz="2400" smtClean="0">
              <a:solidFill>
                <a:srgbClr val="FF0000"/>
              </a:solidFill>
            </a:endParaRP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 cstate="print"/>
          <a:srcRect l="2405" t="63782" r="38377" b="23422"/>
          <a:stretch>
            <a:fillRect/>
          </a:stretch>
        </p:blipFill>
        <p:spPr bwMode="auto">
          <a:xfrm>
            <a:off x="1331913" y="3141663"/>
            <a:ext cx="7416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	Desafios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sz="2400" smtClean="0">
                <a:solidFill>
                  <a:srgbClr val="7030A0"/>
                </a:solidFill>
              </a:rPr>
              <a:t> 01-SOLUÇÃO</a:t>
            </a:r>
          </a:p>
          <a:p>
            <a:pPr>
              <a:buFontTx/>
              <a:buNone/>
            </a:pPr>
            <a:r>
              <a:rPr lang="pt-BR" sz="2400" smtClean="0">
                <a:solidFill>
                  <a:srgbClr val="7030A0"/>
                </a:solidFill>
              </a:rPr>
              <a:t> </a:t>
            </a:r>
            <a:r>
              <a:rPr lang="pt-BR" sz="24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64" name="AutoShape 4" descr="Image result for demonstração dos produtos notaveis por meio da geomet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2" cstate="print"/>
          <a:srcRect l="2405" t="38188" r="38377" b="23422"/>
          <a:stretch>
            <a:fillRect/>
          </a:stretch>
        </p:blipFill>
        <p:spPr bwMode="auto">
          <a:xfrm>
            <a:off x="1403350" y="2492375"/>
            <a:ext cx="74168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	Desafios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sz="2400" smtClean="0">
                <a:solidFill>
                  <a:srgbClr val="7030A0"/>
                </a:solidFill>
              </a:rPr>
              <a:t> 02- </a:t>
            </a:r>
            <a:endParaRPr lang="pt-BR" sz="2400" smtClean="0">
              <a:solidFill>
                <a:srgbClr val="FF0000"/>
              </a:solidFill>
            </a:endParaRPr>
          </a:p>
        </p:txBody>
      </p:sp>
      <p:pic>
        <p:nvPicPr>
          <p:cNvPr id="16388" name="Picture 2" descr="Image result for demonstração dos produtos notaveis cubo por meio da geometria"/>
          <p:cNvPicPr>
            <a:picLocks noChangeAspect="1" noChangeArrowheads="1"/>
          </p:cNvPicPr>
          <p:nvPr/>
        </p:nvPicPr>
        <p:blipFill>
          <a:blip r:embed="rId2" cstate="print"/>
          <a:srcRect l="1666" t="23357" r="9348" b="63251"/>
          <a:stretch>
            <a:fillRect/>
          </a:stretch>
        </p:blipFill>
        <p:spPr bwMode="auto">
          <a:xfrm>
            <a:off x="1403350" y="2852738"/>
            <a:ext cx="741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	Desafios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sz="2400" smtClean="0">
                <a:solidFill>
                  <a:srgbClr val="7030A0"/>
                </a:solidFill>
              </a:rPr>
              <a:t> 02- SOLUÇÃO </a:t>
            </a:r>
            <a:r>
              <a:rPr lang="pt-BR" sz="24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41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565400"/>
            <a:ext cx="52562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	Desafios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773238"/>
            <a:ext cx="8229600" cy="452596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sz="2400" smtClean="0">
                <a:solidFill>
                  <a:srgbClr val="7030A0"/>
                </a:solidFill>
              </a:rPr>
              <a:t> 03-  </a:t>
            </a:r>
            <a:r>
              <a:rPr lang="pt-BR" sz="24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69638" r="57666" b="23595"/>
          <a:stretch>
            <a:fillRect/>
          </a:stretch>
        </p:blipFill>
        <p:spPr bwMode="auto">
          <a:xfrm>
            <a:off x="2339975" y="2492375"/>
            <a:ext cx="60182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	Desafios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sz="2400" smtClean="0">
                <a:solidFill>
                  <a:srgbClr val="7030A0"/>
                </a:solidFill>
              </a:rPr>
              <a:t> 03- SOLUÇÃO  </a:t>
            </a:r>
            <a:r>
              <a:rPr lang="pt-BR" sz="24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22266" r="47151" b="23595"/>
          <a:stretch>
            <a:fillRect/>
          </a:stretch>
        </p:blipFill>
        <p:spPr bwMode="auto">
          <a:xfrm>
            <a:off x="2555875" y="2349500"/>
            <a:ext cx="52562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pt-BR" sz="2400" smtClean="0">
                <a:solidFill>
                  <a:srgbClr val="7030A0"/>
                </a:solidFill>
              </a:rPr>
              <a:t>  </a:t>
            </a:r>
            <a:r>
              <a:rPr lang="pt-BR" sz="24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484" name="Picture 2" descr="Image result for FRASES DE OTIMISMO"/>
          <p:cNvPicPr>
            <a:picLocks noChangeAspect="1" noChangeArrowheads="1"/>
          </p:cNvPicPr>
          <p:nvPr/>
        </p:nvPicPr>
        <p:blipFill>
          <a:blip r:embed="rId2" cstate="print"/>
          <a:srcRect l="10762" t="11290" r="13901" b="22581"/>
          <a:stretch>
            <a:fillRect/>
          </a:stretch>
        </p:blipFill>
        <p:spPr bwMode="auto">
          <a:xfrm>
            <a:off x="1476375" y="2997200"/>
            <a:ext cx="63357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 l="787" t="31500" r="777" b="17052"/>
          <a:stretch>
            <a:fillRect/>
          </a:stretch>
        </p:blipFill>
        <p:spPr bwMode="auto">
          <a:xfrm>
            <a:off x="250825" y="188913"/>
            <a:ext cx="87137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Fatoração de Expressões Algébricas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600" b="1" u="sng" smtClean="0">
                <a:solidFill>
                  <a:srgbClr val="FF0000"/>
                </a:solidFill>
              </a:rPr>
              <a:t> </a:t>
            </a:r>
            <a:r>
              <a:rPr lang="pt-BR" sz="2400" u="sng" smtClean="0">
                <a:solidFill>
                  <a:srgbClr val="FF0000"/>
                </a:solidFill>
              </a:rPr>
              <a:t>Fatoração pondo fatores comuns em evidência:</a:t>
            </a:r>
          </a:p>
          <a:p>
            <a:pPr>
              <a:buFont typeface="Wingdings" pitchFamily="2" charset="2"/>
              <a:buChar char="Ø"/>
            </a:pPr>
            <a:r>
              <a:rPr lang="pt-BR" sz="2400" smtClean="0"/>
              <a:t> Ex.: Fatore a expressão algébrica 5x² + 25x.</a:t>
            </a:r>
          </a:p>
          <a:p>
            <a:pPr>
              <a:buFontTx/>
              <a:buNone/>
            </a:pPr>
            <a:endParaRPr lang="pt-BR" sz="2400" smtClean="0"/>
          </a:p>
          <a:p>
            <a:pPr>
              <a:buFont typeface="Wingdings" pitchFamily="2" charset="2"/>
              <a:buChar char="Ø"/>
            </a:pPr>
            <a:r>
              <a:rPr lang="pt-BR" sz="2400" smtClean="0"/>
              <a:t> Fatore a expressão algébrica 6a³ + 2a² - 10ª.</a:t>
            </a:r>
          </a:p>
          <a:p>
            <a:pPr>
              <a:buFontTx/>
              <a:buNone/>
            </a:pPr>
            <a:endParaRPr lang="pt-BR" sz="2400" smtClean="0"/>
          </a:p>
          <a:p>
            <a:pPr>
              <a:buFont typeface="Wingdings" pitchFamily="2" charset="2"/>
              <a:buChar char="Ø"/>
            </a:pPr>
            <a:r>
              <a:rPr lang="pt-BR" sz="2400" smtClean="0"/>
              <a:t>Fatore a expressão algébrica </a:t>
            </a:r>
            <a:r>
              <a:rPr lang="pt-BR" sz="2200" smtClean="0"/>
              <a:t>15xy²z³ - 20x²y³z² - 10x³y</a:t>
            </a:r>
            <a:r>
              <a:rPr lang="pt-BR" sz="2200" baseline="30000" smtClean="0"/>
              <a:t>4</a:t>
            </a:r>
            <a:r>
              <a:rPr lang="pt-BR" sz="2200" smtClean="0"/>
              <a:t>z</a:t>
            </a:r>
            <a:r>
              <a:rPr lang="pt-BR" sz="2200" baseline="30000" smtClean="0"/>
              <a:t>5</a:t>
            </a:r>
            <a:r>
              <a:rPr lang="pt-BR" sz="2200" smtClean="0"/>
              <a:t>.</a:t>
            </a:r>
          </a:p>
          <a:p>
            <a:pPr>
              <a:buFontTx/>
              <a:buNone/>
            </a:pPr>
            <a:endParaRPr lang="pt-BR" sz="2200" smtClean="0"/>
          </a:p>
          <a:p>
            <a:pPr>
              <a:buFont typeface="Wingdings" pitchFamily="2" charset="2"/>
              <a:buChar char="Ø"/>
            </a:pPr>
            <a:r>
              <a:rPr lang="pt-BR" sz="2200" smtClean="0"/>
              <a:t>    </a:t>
            </a:r>
            <a:r>
              <a:rPr lang="pt-BR" sz="2400" smtClean="0"/>
              <a:t>Fatorando o numerador e o denominador, simplifique </a:t>
            </a:r>
          </a:p>
          <a:p>
            <a:pPr>
              <a:buFontTx/>
              <a:buNone/>
            </a:pPr>
            <a:r>
              <a:rPr lang="pt-BR" sz="2400" smtClean="0"/>
              <a:t>        a expressão algébrica.</a:t>
            </a:r>
          </a:p>
          <a:p>
            <a:pPr>
              <a:buFontTx/>
              <a:buNone/>
            </a:pPr>
            <a:r>
              <a:rPr lang="pt-BR" sz="2400" smtClean="0"/>
              <a:t>        </a:t>
            </a:r>
          </a:p>
          <a:p>
            <a:pPr>
              <a:buFontTx/>
              <a:buNone/>
            </a:pPr>
            <a:r>
              <a:rPr lang="pt-BR" sz="2400" smtClean="0"/>
              <a:t>        </a:t>
            </a:r>
            <a:endParaRPr lang="pt-BR" sz="2200" smtClean="0"/>
          </a:p>
          <a:p>
            <a:pPr>
              <a:buFont typeface="Wingdings" pitchFamily="2" charset="2"/>
              <a:buChar char="Ø"/>
            </a:pPr>
            <a:endParaRPr lang="pt-BR" sz="2400" smtClean="0"/>
          </a:p>
          <a:p>
            <a:pPr>
              <a:buFont typeface="Wingdings" pitchFamily="2" charset="2"/>
              <a:buChar char="Ø"/>
            </a:pPr>
            <a:endParaRPr lang="pt-BR" sz="2400" smtClean="0"/>
          </a:p>
          <a:p>
            <a:pPr>
              <a:buFontTx/>
              <a:buNone/>
            </a:pPr>
            <a:r>
              <a:rPr lang="pt-BR" sz="2400" smtClean="0"/>
              <a:t/>
            </a:r>
            <a:br>
              <a:rPr lang="pt-BR" sz="2400" smtClean="0"/>
            </a:br>
            <a:endParaRPr lang="pt-BR" sz="240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34077" r="57114" b="56078"/>
          <a:stretch>
            <a:fillRect/>
          </a:stretch>
        </p:blipFill>
        <p:spPr bwMode="auto">
          <a:xfrm>
            <a:off x="4643438" y="5300663"/>
            <a:ext cx="10810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Fatoração de Expressões Algébricas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600" b="1" u="sng" smtClean="0">
                <a:solidFill>
                  <a:srgbClr val="FF0000"/>
                </a:solidFill>
              </a:rPr>
              <a:t> </a:t>
            </a:r>
            <a:r>
              <a:rPr lang="pt-BR" sz="2400" u="sng" smtClean="0">
                <a:solidFill>
                  <a:srgbClr val="FF0000"/>
                </a:solidFill>
              </a:rPr>
              <a:t>Fatoração usando produtos notáveis:</a:t>
            </a:r>
          </a:p>
          <a:p>
            <a:pPr>
              <a:buFont typeface="Wingdings" pitchFamily="2" charset="2"/>
              <a:buChar char="Ø"/>
            </a:pPr>
            <a:r>
              <a:rPr lang="pt-BR" sz="2400" smtClean="0"/>
              <a:t>Ex.: Fatore a expressão algébrica 25x² + 20x +4.</a:t>
            </a:r>
          </a:p>
          <a:p>
            <a:pPr>
              <a:buFont typeface="Wingdings" pitchFamily="2" charset="2"/>
              <a:buChar char="Ø"/>
            </a:pPr>
            <a:r>
              <a:rPr lang="pt-BR" sz="2400" smtClean="0"/>
              <a:t>Ex.: Fatore a expressão algébrica  9m</a:t>
            </a:r>
            <a:r>
              <a:rPr lang="pt-BR" sz="2400" baseline="30000" smtClean="0"/>
              <a:t>4</a:t>
            </a:r>
            <a:r>
              <a:rPr lang="pt-BR" sz="2400" smtClean="0"/>
              <a:t> − 16n².</a:t>
            </a:r>
          </a:p>
          <a:p>
            <a:pPr>
              <a:buFont typeface="Wingdings" pitchFamily="2" charset="2"/>
              <a:buChar char="Ø"/>
            </a:pPr>
            <a:r>
              <a:rPr lang="pt-BR" sz="2400" smtClean="0"/>
              <a:t>Fatore a expressão algébrica E = 8a³−12a²b+ 6ab² − b³</a:t>
            </a:r>
          </a:p>
          <a:p>
            <a:pPr>
              <a:buFont typeface="Wingdings" pitchFamily="2" charset="2"/>
              <a:buChar char="Ø"/>
            </a:pPr>
            <a:endParaRPr lang="pt-BR" sz="2400" u="sng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600" b="1" u="sng" smtClean="0">
                <a:solidFill>
                  <a:srgbClr val="FF0000"/>
                </a:solidFill>
              </a:rPr>
              <a:t> </a:t>
            </a:r>
            <a:r>
              <a:rPr lang="pt-BR" sz="2400" u="sng" smtClean="0">
                <a:solidFill>
                  <a:srgbClr val="FF0000"/>
                </a:solidFill>
              </a:rPr>
              <a:t>Fatoração por agrupamento</a:t>
            </a:r>
          </a:p>
          <a:p>
            <a:pPr>
              <a:buFont typeface="Wingdings" pitchFamily="2" charset="2"/>
              <a:buChar char="Ø"/>
            </a:pPr>
            <a:r>
              <a:rPr lang="pt-BR" sz="2400" smtClean="0"/>
              <a:t>Simplifique a expressão algébrica: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smtClean="0"/>
              <a:t>  Fatore a expressão 6x² − 9xy + 2xy² − 3y³ .</a:t>
            </a:r>
          </a:p>
          <a:p>
            <a:pPr>
              <a:buFontTx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        </a:t>
            </a:r>
          </a:p>
          <a:p>
            <a:pPr>
              <a:buFontTx/>
              <a:buNone/>
            </a:pPr>
            <a:endParaRPr lang="pt-BR" sz="2400" u="sng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pt-BR" sz="2400" u="sng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pt-BR" sz="2400" smtClean="0"/>
          </a:p>
          <a:p>
            <a:pPr>
              <a:buFontTx/>
              <a:buNone/>
            </a:pPr>
            <a:r>
              <a:rPr lang="pt-BR" sz="2400" smtClean="0"/>
              <a:t>        </a:t>
            </a:r>
            <a:endParaRPr lang="pt-BR" sz="2200" smtClean="0"/>
          </a:p>
          <a:p>
            <a:pPr>
              <a:buFont typeface="Wingdings" pitchFamily="2" charset="2"/>
              <a:buChar char="Ø"/>
            </a:pPr>
            <a:endParaRPr lang="pt-BR" sz="2400" smtClean="0"/>
          </a:p>
          <a:p>
            <a:pPr>
              <a:buFont typeface="Wingdings" pitchFamily="2" charset="2"/>
              <a:buChar char="Ø"/>
            </a:pPr>
            <a:endParaRPr lang="pt-BR" sz="2400" smtClean="0"/>
          </a:p>
          <a:p>
            <a:pPr>
              <a:buFontTx/>
              <a:buNone/>
            </a:pPr>
            <a:r>
              <a:rPr lang="pt-BR" sz="2400" smtClean="0"/>
              <a:t/>
            </a:r>
            <a:br>
              <a:rPr lang="pt-BR" sz="2400" smtClean="0"/>
            </a:br>
            <a:endParaRPr lang="pt-BR" sz="240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 l="65578" t="44907" r="17265" b="44266"/>
          <a:stretch>
            <a:fillRect/>
          </a:stretch>
        </p:blipFill>
        <p:spPr bwMode="auto">
          <a:xfrm>
            <a:off x="5795963" y="3716338"/>
            <a:ext cx="30448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Fatoração de Expressões Algébricas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29600" cy="4525962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000" smtClean="0">
                <a:solidFill>
                  <a:srgbClr val="FF0000"/>
                </a:solidFill>
              </a:rPr>
              <a:t>Produtos Notáveis.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smtClean="0"/>
              <a:t> </a:t>
            </a:r>
          </a:p>
          <a:p>
            <a:pPr>
              <a:buFontTx/>
              <a:buNone/>
            </a:pPr>
            <a:r>
              <a:rPr lang="pt-BR" sz="2400" u="sng" smtClean="0">
                <a:solidFill>
                  <a:srgbClr val="FF0000"/>
                </a:solidFill>
              </a:rPr>
              <a:t>        </a:t>
            </a:r>
          </a:p>
          <a:p>
            <a:pPr>
              <a:buFontTx/>
              <a:buNone/>
            </a:pPr>
            <a:endParaRPr lang="pt-BR" sz="2400" u="sng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pt-BR" sz="2400" smtClean="0">
                <a:solidFill>
                  <a:srgbClr val="002060"/>
                </a:solidFill>
              </a:rPr>
              <a:t>Ex.: </a:t>
            </a:r>
            <a:r>
              <a:rPr lang="pt-BR" sz="2400" smtClean="0"/>
              <a:t>(OBMEP - 2009). Qual o valor da diferença 5353² − 2828²?  </a:t>
            </a:r>
          </a:p>
          <a:p>
            <a:pPr>
              <a:buFontTx/>
              <a:buNone/>
            </a:pPr>
            <a:r>
              <a:rPr lang="pt-BR" sz="2400" smtClean="0"/>
              <a:t>(a) 2525² . (b) 3535² . (c) 4545² . (d) 4565² . (e)  5335²</a:t>
            </a:r>
            <a:endParaRPr lang="pt-BR" sz="240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pt-BR" sz="2400" smtClean="0"/>
          </a:p>
          <a:p>
            <a:pPr>
              <a:buFontTx/>
              <a:buNone/>
            </a:pPr>
            <a:r>
              <a:rPr lang="pt-BR" sz="2400" smtClean="0"/>
              <a:t>        </a:t>
            </a:r>
            <a:endParaRPr lang="pt-BR" sz="2200" smtClean="0"/>
          </a:p>
          <a:p>
            <a:pPr>
              <a:buFont typeface="Wingdings" pitchFamily="2" charset="2"/>
              <a:buChar char="Ø"/>
            </a:pPr>
            <a:endParaRPr lang="pt-BR" sz="2400" smtClean="0"/>
          </a:p>
          <a:p>
            <a:pPr>
              <a:buFont typeface="Wingdings" pitchFamily="2" charset="2"/>
              <a:buChar char="Ø"/>
            </a:pPr>
            <a:endParaRPr lang="pt-BR" sz="2400" smtClean="0"/>
          </a:p>
          <a:p>
            <a:pPr>
              <a:buFontTx/>
              <a:buNone/>
            </a:pPr>
            <a:r>
              <a:rPr lang="pt-BR" sz="2400" smtClean="0"/>
              <a:t/>
            </a:r>
            <a:br>
              <a:rPr lang="pt-BR" sz="2400" smtClean="0"/>
            </a:br>
            <a:endParaRPr lang="pt-BR" sz="240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9128" t="36047" r="54346" b="48203"/>
          <a:stretch>
            <a:fillRect/>
          </a:stretch>
        </p:blipFill>
        <p:spPr bwMode="auto">
          <a:xfrm>
            <a:off x="971550" y="2133600"/>
            <a:ext cx="47529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Fatoração de Expressões Algébricas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endParaRPr lang="pt-BR" sz="2400" smtClean="0"/>
          </a:p>
          <a:p>
            <a:pPr>
              <a:buFontTx/>
              <a:buNone/>
            </a:pPr>
            <a:r>
              <a:rPr lang="pt-BR" sz="2400" smtClean="0"/>
              <a:t>        </a:t>
            </a:r>
            <a:endParaRPr lang="pt-BR" sz="2200" smtClean="0"/>
          </a:p>
          <a:p>
            <a:pPr>
              <a:buFont typeface="Wingdings" pitchFamily="2" charset="2"/>
              <a:buChar char="Ø"/>
            </a:pPr>
            <a:endParaRPr lang="pt-BR" sz="2400" smtClean="0"/>
          </a:p>
          <a:p>
            <a:pPr>
              <a:buFont typeface="Wingdings" pitchFamily="2" charset="2"/>
              <a:buChar char="Ø"/>
            </a:pPr>
            <a:endParaRPr lang="pt-BR" sz="2400" smtClean="0"/>
          </a:p>
          <a:p>
            <a:pPr>
              <a:buFontTx/>
              <a:buNone/>
            </a:pPr>
            <a:r>
              <a:rPr lang="pt-BR" sz="2400" smtClean="0"/>
              <a:t/>
            </a:r>
            <a:br>
              <a:rPr lang="pt-BR" sz="2400" smtClean="0"/>
            </a:br>
            <a:endParaRPr lang="pt-BR" sz="240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 l="6914" t="41953" r="44937" b="40327"/>
          <a:stretch>
            <a:fillRect/>
          </a:stretch>
        </p:blipFill>
        <p:spPr bwMode="auto">
          <a:xfrm>
            <a:off x="1331913" y="1916113"/>
            <a:ext cx="62642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/>
          <a:srcRect l="41780" t="26202" r="9518" b="56078"/>
          <a:stretch>
            <a:fillRect/>
          </a:stretch>
        </p:blipFill>
        <p:spPr bwMode="auto">
          <a:xfrm>
            <a:off x="1476375" y="4941888"/>
            <a:ext cx="6335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print"/>
          <a:srcRect l="5807" t="36047" r="51579" b="46234"/>
          <a:stretch>
            <a:fillRect/>
          </a:stretch>
        </p:blipFill>
        <p:spPr bwMode="auto">
          <a:xfrm>
            <a:off x="1692275" y="3429000"/>
            <a:ext cx="5543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Fatoração de Expressões Algébricas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endParaRPr lang="pt-BR" sz="2400" smtClean="0"/>
          </a:p>
          <a:p>
            <a:pPr>
              <a:buFontTx/>
              <a:buNone/>
            </a:pPr>
            <a:r>
              <a:rPr lang="pt-BR" sz="2400" smtClean="0"/>
              <a:t>        </a:t>
            </a:r>
            <a:endParaRPr lang="pt-BR" sz="2200" smtClean="0"/>
          </a:p>
          <a:p>
            <a:pPr>
              <a:buFont typeface="Wingdings" pitchFamily="2" charset="2"/>
              <a:buChar char="Ø"/>
            </a:pPr>
            <a:endParaRPr lang="pt-BR" sz="2400" smtClean="0"/>
          </a:p>
          <a:p>
            <a:pPr>
              <a:buFont typeface="Wingdings" pitchFamily="2" charset="2"/>
              <a:buChar char="Ø"/>
            </a:pPr>
            <a:endParaRPr lang="pt-BR" sz="2400" smtClean="0"/>
          </a:p>
          <a:p>
            <a:pPr>
              <a:buFontTx/>
              <a:buNone/>
            </a:pPr>
            <a:r>
              <a:rPr lang="pt-BR" sz="2400" smtClean="0"/>
              <a:t/>
            </a:r>
            <a:br>
              <a:rPr lang="pt-BR" sz="2400" smtClean="0"/>
            </a:br>
            <a:endParaRPr lang="pt-BR" sz="240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l="22411" t="27188" r="16711" b="51157"/>
          <a:stretch>
            <a:fillRect/>
          </a:stretch>
        </p:blipFill>
        <p:spPr bwMode="auto">
          <a:xfrm>
            <a:off x="900113" y="1989138"/>
            <a:ext cx="7920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 l="37633" t="67921" r="13110" b="16328"/>
          <a:stretch>
            <a:fillRect/>
          </a:stretch>
        </p:blipFill>
        <p:spPr bwMode="auto">
          <a:xfrm>
            <a:off x="1763713" y="3644900"/>
            <a:ext cx="64087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/>
          <a:srcRect l="37633" t="29530" r="13110" b="53735"/>
          <a:stretch>
            <a:fillRect/>
          </a:stretch>
        </p:blipFill>
        <p:spPr bwMode="auto">
          <a:xfrm>
            <a:off x="1908175" y="4868863"/>
            <a:ext cx="64087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Fatoração de Expressões Algébricas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pt-BR" sz="2400" smtClean="0"/>
          </a:p>
          <a:p>
            <a:pPr algn="just">
              <a:buFont typeface="Wingdings" pitchFamily="2" charset="2"/>
              <a:buChar char="ü"/>
            </a:pPr>
            <a:r>
              <a:rPr lang="pt-BR" sz="2400" smtClean="0">
                <a:solidFill>
                  <a:srgbClr val="025198"/>
                </a:solidFill>
              </a:rPr>
              <a:t>Sistema linear de equações do 1º grau (ou simplesmente um sistema linear):</a:t>
            </a:r>
          </a:p>
          <a:p>
            <a:pPr algn="just">
              <a:buFontTx/>
              <a:buNone/>
            </a:pPr>
            <a:r>
              <a:rPr lang="pt-BR" sz="2400" smtClean="0">
                <a:solidFill>
                  <a:srgbClr val="025198"/>
                </a:solidFill>
              </a:rPr>
              <a:t>      </a:t>
            </a:r>
            <a:endParaRPr lang="pt-BR" sz="2200" smtClean="0">
              <a:solidFill>
                <a:srgbClr val="025198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sz="2400" smtClean="0"/>
          </a:p>
          <a:p>
            <a:pPr>
              <a:buFont typeface="Wingdings" pitchFamily="2" charset="2"/>
              <a:buChar char="ü"/>
            </a:pPr>
            <a:r>
              <a:rPr lang="pt-BR" sz="2400" smtClean="0"/>
              <a:t>Exemplos:</a:t>
            </a:r>
          </a:p>
          <a:p>
            <a:pPr>
              <a:buFontTx/>
              <a:buNone/>
            </a:pPr>
            <a:r>
              <a:rPr lang="pt-BR" sz="2400" smtClean="0"/>
              <a:t>          </a:t>
            </a:r>
          </a:p>
          <a:p>
            <a:pPr>
              <a:buFontTx/>
              <a:buNone/>
            </a:pPr>
            <a:r>
              <a:rPr lang="pt-BR" sz="2400" smtClean="0"/>
              <a:t/>
            </a:r>
            <a:br>
              <a:rPr lang="pt-BR" sz="2400" smtClean="0"/>
            </a:br>
            <a:endParaRPr lang="pt-BR" sz="240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47859" r="64861" b="43282"/>
          <a:stretch>
            <a:fillRect/>
          </a:stretch>
        </p:blipFill>
        <p:spPr bwMode="auto">
          <a:xfrm>
            <a:off x="2987675" y="3068638"/>
            <a:ext cx="26892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 l="7939" t="43109" r="30077" b="40157"/>
          <a:stretch>
            <a:fillRect/>
          </a:stretch>
        </p:blipFill>
        <p:spPr bwMode="auto">
          <a:xfrm>
            <a:off x="2339975" y="4076700"/>
            <a:ext cx="619283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00"/>
                </a:solidFill>
              </a:rPr>
              <a:t>Fatoração de Expressões Algébricas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400" smtClean="0">
                <a:solidFill>
                  <a:srgbClr val="FF0000"/>
                </a:solidFill>
              </a:rPr>
              <a:t>O método da adição</a:t>
            </a:r>
          </a:p>
          <a:p>
            <a:pPr>
              <a:buFont typeface="Wingdings" pitchFamily="2" charset="2"/>
              <a:buChar char="Ø"/>
            </a:pPr>
            <a:r>
              <a:rPr lang="pt-BR" sz="2400" smtClean="0">
                <a:solidFill>
                  <a:srgbClr val="025198"/>
                </a:solidFill>
              </a:rPr>
              <a:t> A soma das idades dos irmãos Joaquim e José é 73 anos. Sabendo que Joaquim é 9 anos mais velho que José, calcule as idades dos irmãos.</a:t>
            </a:r>
          </a:p>
          <a:p>
            <a:pPr>
              <a:buFontTx/>
              <a:buNone/>
            </a:pPr>
            <a:r>
              <a:rPr lang="pt-BR" sz="2400" smtClean="0">
                <a:solidFill>
                  <a:srgbClr val="025198"/>
                </a:solidFill>
              </a:rPr>
              <a:t>       </a:t>
            </a:r>
          </a:p>
          <a:p>
            <a:pPr>
              <a:buFont typeface="Wingdings" pitchFamily="2" charset="2"/>
              <a:buChar char="ü"/>
            </a:pPr>
            <a:r>
              <a:rPr lang="pt-BR" sz="2400" smtClean="0">
                <a:solidFill>
                  <a:srgbClr val="FF0000"/>
                </a:solidFill>
              </a:rPr>
              <a:t>O método da substituição </a:t>
            </a:r>
            <a:br>
              <a:rPr lang="pt-BR" sz="2400" smtClean="0">
                <a:solidFill>
                  <a:srgbClr val="FF0000"/>
                </a:solidFill>
              </a:rPr>
            </a:br>
            <a:r>
              <a:rPr lang="pt-BR" sz="2400" smtClean="0">
                <a:solidFill>
                  <a:srgbClr val="025198"/>
                </a:solidFill>
              </a:rPr>
              <a:t>   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smtClean="0">
                <a:solidFill>
                  <a:srgbClr val="025198"/>
                </a:solidFill>
              </a:rPr>
              <a:t> </a:t>
            </a:r>
            <a:r>
              <a:rPr lang="pt-BR" sz="2200" smtClean="0">
                <a:solidFill>
                  <a:srgbClr val="025198"/>
                </a:solidFill>
              </a:rPr>
              <a:t>Um estacionamento cobra R$ 3,00 por moto e  R$ 5,00 por carro estacionado. Ao final de um dia, o caixa registrou         R$ 382, 00 para um total de 100 veículos.  Quantas motos e carros utilizaram o estacionamento ness</a:t>
            </a:r>
            <a:r>
              <a:rPr lang="pt-BR" sz="2000" smtClean="0">
                <a:solidFill>
                  <a:srgbClr val="025198"/>
                </a:solidFill>
              </a:rPr>
              <a:t>e horário?</a:t>
            </a:r>
            <a:r>
              <a:rPr lang="pt-BR" sz="2400" smtClean="0">
                <a:solidFill>
                  <a:srgbClr val="025198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pt-BR" sz="2600" b="1" smtClean="0"/>
              <a:t> </a:t>
            </a:r>
            <a:endParaRPr lang="pt-BR" sz="2400" smtClean="0"/>
          </a:p>
          <a:p>
            <a:pPr>
              <a:buFont typeface="Wingdings" pitchFamily="2" charset="2"/>
              <a:buChar char="Ø"/>
            </a:pPr>
            <a:endParaRPr lang="pt-BR" sz="2400" smtClean="0"/>
          </a:p>
          <a:p>
            <a:pPr>
              <a:buFontTx/>
              <a:buNone/>
            </a:pPr>
            <a:r>
              <a:rPr lang="pt-BR" sz="2400" smtClean="0"/>
              <a:t/>
            </a:r>
            <a:br>
              <a:rPr lang="pt-BR" sz="2400" smtClean="0"/>
            </a:br>
            <a:endParaRPr lang="pt-BR" sz="2400" smtClean="0"/>
          </a:p>
        </p:txBody>
      </p:sp>
      <p:pic>
        <p:nvPicPr>
          <p:cNvPr id="10243" name="Picture 2" descr="Image result for hora de praticar"/>
          <p:cNvPicPr>
            <a:picLocks noChangeAspect="1" noChangeArrowheads="1"/>
          </p:cNvPicPr>
          <p:nvPr/>
        </p:nvPicPr>
        <p:blipFill>
          <a:blip r:embed="rId2" cstate="print"/>
          <a:srcRect l="28848"/>
          <a:stretch>
            <a:fillRect/>
          </a:stretch>
        </p:blipFill>
        <p:spPr bwMode="auto">
          <a:xfrm>
            <a:off x="2195513" y="1916113"/>
            <a:ext cx="4392612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Image result for inspetor bugigan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19319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773238"/>
            <a:ext cx="2354263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5049</TotalTime>
  <Words>307</Words>
  <Application>Microsoft Office PowerPoint</Application>
  <PresentationFormat>Apresentação na tela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Courier New</vt:lpstr>
      <vt:lpstr>Diseño predeterminado</vt:lpstr>
      <vt:lpstr>ENCONTRO 1 – CICLO 1 FATORAÇÃO – PRODUTOS NOTÁVEIS E SISTEMAS DE 1º GRAU.</vt:lpstr>
      <vt:lpstr>Fatoração de Expressões Algébricas </vt:lpstr>
      <vt:lpstr>Fatoração de Expressões Algébricas </vt:lpstr>
      <vt:lpstr>Fatoração de Expressões Algébricas </vt:lpstr>
      <vt:lpstr>Fatoração de Expressões Algébricas </vt:lpstr>
      <vt:lpstr>Fatoração de Expressões Algébricas </vt:lpstr>
      <vt:lpstr>Fatoração de Expressões Algébricas </vt:lpstr>
      <vt:lpstr>Fatoração de Expressões Algébricas </vt:lpstr>
      <vt:lpstr>Slide 9</vt:lpstr>
      <vt:lpstr> Questões </vt:lpstr>
      <vt:lpstr> Questões </vt:lpstr>
      <vt:lpstr> Questões </vt:lpstr>
      <vt:lpstr> Desafios </vt:lpstr>
      <vt:lpstr> Desafios </vt:lpstr>
      <vt:lpstr> Desafios </vt:lpstr>
      <vt:lpstr> Desafios </vt:lpstr>
      <vt:lpstr> Desafios </vt:lpstr>
      <vt:lpstr> Desafios </vt:lpstr>
      <vt:lpstr>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Samsung</cp:lastModifiedBy>
  <cp:revision>680</cp:revision>
  <dcterms:created xsi:type="dcterms:W3CDTF">2010-05-23T14:28:12Z</dcterms:created>
  <dcterms:modified xsi:type="dcterms:W3CDTF">2018-03-19T14:35:14Z</dcterms:modified>
</cp:coreProperties>
</file>