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2" r:id="rId37"/>
    <p:sldId id="293" r:id="rId38"/>
    <p:sldId id="294" r:id="rId39"/>
    <p:sldId id="295" r:id="rId40"/>
    <p:sldId id="291" r:id="rId41"/>
    <p:sldId id="296" r:id="rId42"/>
    <p:sldId id="297" r:id="rId43"/>
    <p:sldId id="298" r:id="rId44"/>
    <p:sldId id="299" r:id="rId45"/>
    <p:sldId id="300" r:id="rId46"/>
    <p:sldId id="301" r:id="rId47"/>
    <p:sldId id="306" r:id="rId48"/>
    <p:sldId id="307" r:id="rId49"/>
    <p:sldId id="308" r:id="rId50"/>
    <p:sldId id="318" r:id="rId51"/>
    <p:sldId id="302" r:id="rId52"/>
    <p:sldId id="303" r:id="rId53"/>
    <p:sldId id="304" r:id="rId54"/>
    <p:sldId id="309" r:id="rId55"/>
    <p:sldId id="310" r:id="rId56"/>
    <p:sldId id="312" r:id="rId57"/>
    <p:sldId id="313" r:id="rId58"/>
    <p:sldId id="314" r:id="rId59"/>
    <p:sldId id="315" r:id="rId60"/>
    <p:sldId id="316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C47-269B-4E2E-902B-3EC2C5D92B7C}" type="datetimeFigureOut">
              <a:rPr lang="pt-BR" smtClean="0"/>
              <a:t>16/07/2016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E6B8-88FD-4F37-B265-6F049D7D280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98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C47-269B-4E2E-902B-3EC2C5D92B7C}" type="datetimeFigureOut">
              <a:rPr lang="pt-BR" smtClean="0"/>
              <a:t>16/07/2016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E6B8-88FD-4F37-B265-6F049D7D280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945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C47-269B-4E2E-902B-3EC2C5D92B7C}" type="datetimeFigureOut">
              <a:rPr lang="pt-BR" smtClean="0"/>
              <a:t>16/07/2016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E6B8-88FD-4F37-B265-6F049D7D280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761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C47-269B-4E2E-902B-3EC2C5D92B7C}" type="datetimeFigureOut">
              <a:rPr lang="pt-BR" smtClean="0"/>
              <a:t>16/07/2016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E6B8-88FD-4F37-B265-6F049D7D280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646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C47-269B-4E2E-902B-3EC2C5D92B7C}" type="datetimeFigureOut">
              <a:rPr lang="pt-BR" smtClean="0"/>
              <a:t>16/07/2016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E6B8-88FD-4F37-B265-6F049D7D280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384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C47-269B-4E2E-902B-3EC2C5D92B7C}" type="datetimeFigureOut">
              <a:rPr lang="pt-BR" smtClean="0"/>
              <a:t>16/07/2016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E6B8-88FD-4F37-B265-6F049D7D280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654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C47-269B-4E2E-902B-3EC2C5D92B7C}" type="datetimeFigureOut">
              <a:rPr lang="pt-BR" smtClean="0"/>
              <a:t>16/07/2016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E6B8-88FD-4F37-B265-6F049D7D280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16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C47-269B-4E2E-902B-3EC2C5D92B7C}" type="datetimeFigureOut">
              <a:rPr lang="pt-BR" smtClean="0"/>
              <a:t>16/07/2016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E6B8-88FD-4F37-B265-6F049D7D280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923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C47-269B-4E2E-902B-3EC2C5D92B7C}" type="datetimeFigureOut">
              <a:rPr lang="pt-BR" smtClean="0"/>
              <a:t>16/07/2016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E6B8-88FD-4F37-B265-6F049D7D280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373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C47-269B-4E2E-902B-3EC2C5D92B7C}" type="datetimeFigureOut">
              <a:rPr lang="pt-BR" smtClean="0"/>
              <a:t>16/07/2016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E6B8-88FD-4F37-B265-6F049D7D280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98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AC47-269B-4E2E-902B-3EC2C5D92B7C}" type="datetimeFigureOut">
              <a:rPr lang="pt-BR" smtClean="0"/>
              <a:t>16/07/2016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E6B8-88FD-4F37-B265-6F049D7D280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289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AC47-269B-4E2E-902B-3EC2C5D92B7C}" type="datetimeFigureOut">
              <a:rPr lang="pt-BR" smtClean="0"/>
              <a:t>16/07/2016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E6B8-88FD-4F37-B265-6F049D7D280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66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5.jpg"/><Relationship Id="rId7" Type="http://schemas.openxmlformats.org/officeDocument/2006/relationships/image" Target="../media/image4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86.png"/><Relationship Id="rId4" Type="http://schemas.openxmlformats.org/officeDocument/2006/relationships/image" Target="../media/image4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1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198" y="2570290"/>
            <a:ext cx="7772400" cy="159089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Geometria</a:t>
            </a:r>
            <a:r>
              <a:rPr lang="pt-BR" dirty="0"/>
              <a:t>: </a:t>
            </a:r>
            <a:br>
              <a:rPr lang="pt-BR" dirty="0"/>
            </a:br>
            <a:r>
              <a:rPr lang="pt-BR" dirty="0"/>
              <a:t>Áreas de figuras planas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8" y="257175"/>
            <a:ext cx="5357813" cy="214312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471728" y="6228521"/>
            <a:ext cx="3499993" cy="481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Profº </a:t>
            </a:r>
            <a:r>
              <a:rPr lang="pt-BR" sz="2800" b="1" i="1" dirty="0"/>
              <a:t>Daniel Santos</a:t>
            </a:r>
            <a:endParaRPr lang="pt-BR" sz="2800" i="1" dirty="0"/>
          </a:p>
        </p:txBody>
      </p:sp>
      <p:sp>
        <p:nvSpPr>
          <p:cNvPr id="7" name="Retângulo 6"/>
          <p:cNvSpPr/>
          <p:nvPr/>
        </p:nvSpPr>
        <p:spPr>
          <a:xfrm>
            <a:off x="278296" y="5550212"/>
            <a:ext cx="8362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Material extraído das seções 7.1 a 7.5 da Apostila do PIC da OBMEP</a:t>
            </a:r>
          </a:p>
          <a:p>
            <a:pPr algn="just"/>
            <a:r>
              <a:rPr lang="pt-BR" dirty="0"/>
              <a:t>“Encontros de Geometria – Parte 1”</a:t>
            </a:r>
          </a:p>
        </p:txBody>
      </p:sp>
    </p:spTree>
    <p:extLst>
      <p:ext uri="{BB962C8B-B14F-4D97-AF65-F5344CB8AC3E}">
        <p14:creationId xmlns:p14="http://schemas.microsoft.com/office/powerpoint/2010/main" val="162182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8" y="643389"/>
            <a:ext cx="8329613" cy="32532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83" y="3896653"/>
            <a:ext cx="2555081" cy="2837021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3885192" y="4992914"/>
            <a:ext cx="1018112" cy="1044082"/>
            <a:chOff x="3885192" y="4992914"/>
            <a:chExt cx="1018112" cy="1044082"/>
          </a:xfrm>
        </p:grpSpPr>
        <p:cxnSp>
          <p:nvCxnSpPr>
            <p:cNvPr id="8" name="Conector reto 7"/>
            <p:cNvCxnSpPr/>
            <p:nvPr/>
          </p:nvCxnSpPr>
          <p:spPr>
            <a:xfrm flipH="1">
              <a:off x="4890052" y="5022574"/>
              <a:ext cx="13252" cy="1007165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Agrupar 10"/>
            <p:cNvGrpSpPr/>
            <p:nvPr/>
          </p:nvGrpSpPr>
          <p:grpSpPr>
            <a:xfrm>
              <a:off x="3885192" y="4992914"/>
              <a:ext cx="1018112" cy="1044082"/>
              <a:chOff x="3885192" y="4992914"/>
              <a:chExt cx="1018112" cy="1044082"/>
            </a:xfrm>
          </p:grpSpPr>
          <p:cxnSp>
            <p:nvCxnSpPr>
              <p:cNvPr id="6" name="Conector reto 5"/>
              <p:cNvCxnSpPr/>
              <p:nvPr/>
            </p:nvCxnSpPr>
            <p:spPr>
              <a:xfrm>
                <a:off x="3889829" y="4992914"/>
                <a:ext cx="1001485" cy="14515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 flipH="1">
                <a:off x="3885192" y="4992914"/>
                <a:ext cx="13252" cy="1007165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3901819" y="6022481"/>
                <a:ext cx="1001485" cy="14515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3889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7" y="195035"/>
            <a:ext cx="7189470" cy="36918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9" y="3886925"/>
            <a:ext cx="869537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8" y="974882"/>
            <a:ext cx="8630603" cy="41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2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2" y="1541462"/>
            <a:ext cx="81724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4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7" y="1064157"/>
            <a:ext cx="8209598" cy="39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29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471988" y="568325"/>
            <a:ext cx="60325" cy="0"/>
          </a:xfrm>
          <a:prstGeom prst="line">
            <a:avLst/>
          </a:prstGeom>
          <a:noFill/>
          <a:ln w="505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0817" y="170760"/>
            <a:ext cx="8097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pt-BR" sz="2400" b="1" dirty="0">
                <a:latin typeface="CMR10"/>
              </a:rPr>
              <a:t>Exemplo 1: (OBMEP 2007 – N2Q15 – 1a </a:t>
            </a:r>
            <a:r>
              <a:rPr lang="pt-BR" altLang="pt-BR" sz="2400" b="1" dirty="0">
                <a:latin typeface="CMR10"/>
              </a:rPr>
              <a:t>fase</a:t>
            </a:r>
            <a:r>
              <a:rPr lang="en-US" altLang="pt-BR" sz="2400" b="1" dirty="0">
                <a:latin typeface="CMR10"/>
              </a:rPr>
              <a:t>) </a:t>
            </a:r>
          </a:p>
          <a:p>
            <a:pPr algn="just"/>
            <a:r>
              <a:rPr lang="en-US" altLang="pt-BR" sz="2400" dirty="0">
                <a:latin typeface="CMR10"/>
              </a:rPr>
              <a:t>A </a:t>
            </a:r>
            <a:r>
              <a:rPr lang="pt-BR" altLang="pt-BR" sz="2400" dirty="0">
                <a:latin typeface="CMR10"/>
              </a:rPr>
              <a:t>figura</a:t>
            </a:r>
            <a:r>
              <a:rPr lang="en-US" altLang="pt-BR" sz="2400" dirty="0">
                <a:latin typeface="CMR10"/>
              </a:rPr>
              <a:t> </a:t>
            </a:r>
            <a:r>
              <a:rPr lang="pt-BR" altLang="pt-BR" sz="2400" dirty="0">
                <a:latin typeface="CMR10"/>
              </a:rPr>
              <a:t>mostra</a:t>
            </a:r>
            <a:r>
              <a:rPr lang="en-US" altLang="pt-BR" sz="2400" dirty="0">
                <a:latin typeface="CMR10"/>
              </a:rPr>
              <a:t> </a:t>
            </a:r>
            <a:r>
              <a:rPr lang="pt-BR" altLang="pt-BR" sz="2400" dirty="0">
                <a:latin typeface="CMR10"/>
              </a:rPr>
              <a:t>três</a:t>
            </a:r>
            <a:r>
              <a:rPr lang="en-US" altLang="pt-BR" sz="2400" dirty="0">
                <a:latin typeface="CMR10"/>
              </a:rPr>
              <a:t> </a:t>
            </a:r>
            <a:r>
              <a:rPr lang="pt-BR" altLang="pt-BR" sz="2400" dirty="0">
                <a:latin typeface="CMR10"/>
              </a:rPr>
              <a:t>polígonos</a:t>
            </a:r>
            <a:r>
              <a:rPr lang="en-US" altLang="pt-BR" sz="2400" dirty="0">
                <a:latin typeface="CMR10"/>
              </a:rPr>
              <a:t> </a:t>
            </a:r>
            <a:r>
              <a:rPr lang="pt-BR" altLang="pt-BR" sz="2400" dirty="0">
                <a:latin typeface="CMR10"/>
              </a:rPr>
              <a:t>desenhados</a:t>
            </a:r>
            <a:r>
              <a:rPr lang="en-US" altLang="pt-BR" sz="2400" dirty="0">
                <a:latin typeface="CMR10"/>
              </a:rPr>
              <a:t>  </a:t>
            </a:r>
            <a:r>
              <a:rPr lang="pt-BR" altLang="pt-BR" sz="2400" dirty="0">
                <a:latin typeface="CMR10"/>
              </a:rPr>
              <a:t>em</a:t>
            </a:r>
            <a:r>
              <a:rPr lang="en-US" altLang="pt-BR" sz="2400" dirty="0">
                <a:latin typeface="CMR10"/>
              </a:rPr>
              <a:t>  </a:t>
            </a:r>
            <a:r>
              <a:rPr lang="pt-BR" altLang="pt-BR" sz="2400" dirty="0">
                <a:latin typeface="CMR10"/>
              </a:rPr>
              <a:t>uma</a:t>
            </a:r>
            <a:r>
              <a:rPr lang="en-US" altLang="pt-BR" sz="2400" dirty="0">
                <a:latin typeface="CMR10"/>
              </a:rPr>
              <a:t>  </a:t>
            </a:r>
            <a:r>
              <a:rPr lang="pt-BR" altLang="pt-BR" sz="2400" dirty="0">
                <a:latin typeface="CMR10"/>
              </a:rPr>
              <a:t>folha</a:t>
            </a:r>
            <a:r>
              <a:rPr lang="en-US" altLang="pt-BR" sz="2400" dirty="0">
                <a:latin typeface="CMR10"/>
              </a:rPr>
              <a:t>  </a:t>
            </a:r>
            <a:r>
              <a:rPr lang="pt-BR" altLang="pt-BR" sz="2400" dirty="0">
                <a:latin typeface="CMR10"/>
              </a:rPr>
              <a:t>quadriculada</a:t>
            </a:r>
            <a:r>
              <a:rPr lang="en-US" altLang="pt-BR" sz="2400" dirty="0">
                <a:latin typeface="CMR10"/>
              </a:rPr>
              <a:t>.   Para  </a:t>
            </a:r>
            <a:r>
              <a:rPr lang="pt-BR" altLang="pt-BR" sz="2400" dirty="0">
                <a:latin typeface="CMR10"/>
              </a:rPr>
              <a:t>cada</a:t>
            </a:r>
            <a:r>
              <a:rPr lang="en-US" altLang="pt-BR" sz="2400" dirty="0">
                <a:latin typeface="CMR10"/>
              </a:rPr>
              <a:t>  um </a:t>
            </a:r>
            <a:r>
              <a:rPr lang="pt-BR" altLang="pt-BR" sz="2400" dirty="0">
                <a:latin typeface="CMR10"/>
              </a:rPr>
              <a:t>destes</a:t>
            </a:r>
            <a:r>
              <a:rPr lang="en-US" altLang="pt-BR" sz="2400" dirty="0">
                <a:latin typeface="CMR10"/>
              </a:rPr>
              <a:t> </a:t>
            </a:r>
            <a:r>
              <a:rPr lang="pt-BR" altLang="pt-BR" sz="2400" dirty="0">
                <a:latin typeface="CMR10"/>
              </a:rPr>
              <a:t>polígonos</a:t>
            </a:r>
            <a:r>
              <a:rPr lang="en-US" altLang="pt-BR" sz="2400" dirty="0">
                <a:latin typeface="CMR10"/>
              </a:rPr>
              <a:t> </a:t>
            </a:r>
            <a:r>
              <a:rPr lang="pt-BR" altLang="pt-BR" sz="2400" dirty="0">
                <a:latin typeface="CMR10"/>
              </a:rPr>
              <a:t>foi</a:t>
            </a:r>
            <a:r>
              <a:rPr lang="en-US" altLang="pt-BR" sz="2400" dirty="0">
                <a:latin typeface="CMR10"/>
              </a:rPr>
              <a:t> </a:t>
            </a:r>
            <a:r>
              <a:rPr lang="pt-BR" altLang="pt-BR" sz="2400" dirty="0">
                <a:latin typeface="CMR10"/>
              </a:rPr>
              <a:t>assinalado</a:t>
            </a:r>
            <a:r>
              <a:rPr lang="en-US" altLang="pt-BR" sz="2400" dirty="0">
                <a:latin typeface="CMR10"/>
              </a:rPr>
              <a:t>, no </a:t>
            </a:r>
            <a:r>
              <a:rPr lang="pt-BR" altLang="pt-BR" sz="2400" dirty="0">
                <a:latin typeface="CMR10"/>
              </a:rPr>
              <a:t>plano</a:t>
            </a:r>
            <a:r>
              <a:rPr lang="en-US" altLang="pt-BR" sz="2400" dirty="0">
                <a:latin typeface="CMR10"/>
              </a:rPr>
              <a:t> </a:t>
            </a:r>
            <a:r>
              <a:rPr lang="pt-BR" altLang="pt-BR" sz="2400" dirty="0">
                <a:latin typeface="CMR10"/>
              </a:rPr>
              <a:t>cartesiano</a:t>
            </a:r>
            <a:r>
              <a:rPr lang="en-US" altLang="pt-BR" sz="2400" dirty="0">
                <a:latin typeface="CMR10"/>
              </a:rPr>
              <a:t> à </a:t>
            </a:r>
            <a:r>
              <a:rPr lang="pt-BR" altLang="pt-BR" sz="2400" dirty="0">
                <a:latin typeface="CMR10"/>
              </a:rPr>
              <a:t>direita</a:t>
            </a:r>
            <a:r>
              <a:rPr lang="en-US" altLang="pt-BR" sz="2400" dirty="0">
                <a:latin typeface="CMR10"/>
              </a:rPr>
              <a:t>, o </a:t>
            </a:r>
            <a:r>
              <a:rPr lang="pt-BR" altLang="pt-BR" sz="2400" dirty="0">
                <a:latin typeface="CMR10"/>
              </a:rPr>
              <a:t>ponto</a:t>
            </a:r>
            <a:r>
              <a:rPr lang="en-US" altLang="pt-BR" sz="2400" dirty="0">
                <a:latin typeface="CMR10"/>
              </a:rPr>
              <a:t> </a:t>
            </a:r>
            <a:r>
              <a:rPr lang="pt-BR" altLang="pt-BR" sz="2400" dirty="0">
                <a:latin typeface="CMR10"/>
              </a:rPr>
              <a:t>cujas</a:t>
            </a:r>
            <a:r>
              <a:rPr lang="en-US" altLang="pt-BR" sz="2400" dirty="0">
                <a:latin typeface="CMR10"/>
              </a:rPr>
              <a:t> </a:t>
            </a:r>
            <a:r>
              <a:rPr lang="pt-BR" altLang="pt-BR" sz="2400" dirty="0">
                <a:latin typeface="CMR10"/>
              </a:rPr>
              <a:t>coordenadas</a:t>
            </a:r>
            <a:r>
              <a:rPr lang="en-US" altLang="pt-BR" sz="2400" dirty="0">
                <a:latin typeface="CMR10"/>
              </a:rPr>
              <a:t> horizontal e vertical </a:t>
            </a:r>
            <a:r>
              <a:rPr lang="pt-BR" altLang="pt-BR" sz="2400" dirty="0">
                <a:latin typeface="CMR10"/>
              </a:rPr>
              <a:t>são</a:t>
            </a:r>
            <a:r>
              <a:rPr lang="en-US" altLang="pt-BR" sz="2400" dirty="0">
                <a:latin typeface="CMR10"/>
              </a:rPr>
              <a:t>, </a:t>
            </a:r>
            <a:r>
              <a:rPr lang="pt-BR" altLang="pt-BR" sz="2400" dirty="0">
                <a:latin typeface="CMR10"/>
              </a:rPr>
              <a:t>respectivamente</a:t>
            </a:r>
            <a:r>
              <a:rPr lang="en-US" altLang="pt-BR" sz="2400" dirty="0">
                <a:latin typeface="CMR10"/>
              </a:rPr>
              <a:t>, </a:t>
            </a:r>
            <a:r>
              <a:rPr lang="pt-BR" altLang="pt-BR" sz="2400" dirty="0">
                <a:latin typeface="CMR10"/>
              </a:rPr>
              <a:t>seu</a:t>
            </a:r>
            <a:r>
              <a:rPr lang="en-US" altLang="pt-BR" sz="2400" dirty="0">
                <a:latin typeface="CMR10"/>
              </a:rPr>
              <a:t> </a:t>
            </a:r>
            <a:r>
              <a:rPr lang="pt-BR" altLang="pt-BR" sz="2400" dirty="0">
                <a:latin typeface="CMR10"/>
              </a:rPr>
              <a:t>perímetro</a:t>
            </a:r>
            <a:r>
              <a:rPr lang="en-US" altLang="pt-BR" sz="2400" dirty="0">
                <a:latin typeface="CMR10"/>
              </a:rPr>
              <a:t>  e </a:t>
            </a:r>
            <a:r>
              <a:rPr lang="pt-BR" altLang="pt-BR" sz="2400" dirty="0">
                <a:latin typeface="CMR10"/>
              </a:rPr>
              <a:t>sua</a:t>
            </a:r>
            <a:r>
              <a:rPr lang="en-US" altLang="pt-BR" sz="2400" dirty="0">
                <a:latin typeface="CMR10"/>
              </a:rPr>
              <a:t> </a:t>
            </a:r>
            <a:r>
              <a:rPr lang="pt-BR" altLang="pt-BR" sz="2400" dirty="0">
                <a:latin typeface="CMR10"/>
              </a:rPr>
              <a:t>área</a:t>
            </a:r>
            <a:r>
              <a:rPr lang="en-US" altLang="pt-BR" sz="2400" dirty="0">
                <a:latin typeface="CMR10"/>
              </a:rPr>
              <a:t>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4" y="2544618"/>
            <a:ext cx="5133975" cy="2400300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5180224" y="2280301"/>
            <a:ext cx="3790800" cy="4118370"/>
            <a:chOff x="5180224" y="2479084"/>
            <a:chExt cx="3790800" cy="4118370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299" y="3689948"/>
              <a:ext cx="3394710" cy="2907506"/>
            </a:xfrm>
            <a:prstGeom prst="rect">
              <a:avLst/>
            </a:prstGeom>
          </p:spPr>
        </p:pic>
        <p:sp>
          <p:nvSpPr>
            <p:cNvPr id="11" name="Retângulo 10"/>
            <p:cNvSpPr/>
            <p:nvPr/>
          </p:nvSpPr>
          <p:spPr>
            <a:xfrm>
              <a:off x="5180224" y="2479084"/>
              <a:ext cx="3790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400" dirty="0">
                  <a:latin typeface="CMR10"/>
                </a:rPr>
                <a:t>Qual e a correspondência correta entre os polígonos e os pontos?</a:t>
              </a:r>
              <a:endParaRPr lang="pt-B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30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7" y="2054400"/>
            <a:ext cx="4986338" cy="158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t="645" r="-1187" b="-645"/>
          <a:stretch/>
        </p:blipFill>
        <p:spPr>
          <a:xfrm>
            <a:off x="5201685" y="1990106"/>
            <a:ext cx="3728073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43947" y="285715"/>
                <a:ext cx="830248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b="1" dirty="0">
                    <a:latin typeface="CMR10"/>
                  </a:rPr>
                  <a:t>Solução. </a:t>
                </a:r>
                <a:r>
                  <a:rPr lang="pt-BR" sz="2400" dirty="0">
                    <a:latin typeface="CMR10"/>
                  </a:rPr>
                  <a:t>Usando o lado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pt-BR" sz="2400" dirty="0">
                    <a:latin typeface="CMR10"/>
                  </a:rPr>
                  <a:t> de um dos quadradinhos do quadriculado como unidade de comprimento, a contagem direta na figura nos da as áreas e perímetros dos polígonos, conforme a tabela abaixo.</a:t>
                </a:r>
                <a:endParaRPr lang="pt-BR" sz="24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47" y="285715"/>
                <a:ext cx="8302487" cy="1569660"/>
              </a:xfrm>
              <a:prstGeom prst="rect">
                <a:avLst/>
              </a:prstGeom>
              <a:blipFill>
                <a:blip r:embed="rId4"/>
                <a:stretch>
                  <a:fillRect l="-1175" t="-2724" r="-1101" b="-77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271670" y="3877037"/>
            <a:ext cx="84747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MR10"/>
              </a:rPr>
              <a:t>Deste modo, a correspondência que associa a cada polígono um par ordenado no plano cartesiano e I→(20; 25), II→(20; 22) e III→(30; 18). Os pontos correspondentes a I e II têm a mesma abscissa (perímetro) logo estão na mesma reta vertical no plano cartesiano; como o ponto correspondente a I tem ordenada (</a:t>
            </a:r>
            <a:r>
              <a:rPr lang="pt-BR" sz="2400" dirty="0" err="1">
                <a:latin typeface="CMR10"/>
              </a:rPr>
              <a:t>area</a:t>
            </a:r>
            <a:r>
              <a:rPr lang="pt-BR" sz="2400" dirty="0">
                <a:latin typeface="CMR10"/>
              </a:rPr>
              <a:t>) maior, ele e o que esta mais acima. Logo I → C e II → A. Resta III → B.</a:t>
            </a:r>
          </a:p>
        </p:txBody>
      </p:sp>
    </p:spTree>
    <p:extLst>
      <p:ext uri="{BB962C8B-B14F-4D97-AF65-F5344CB8AC3E}">
        <p14:creationId xmlns:p14="http://schemas.microsoft.com/office/powerpoint/2010/main" val="5533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4435" y="345999"/>
            <a:ext cx="85410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CMBX10"/>
              </a:rPr>
              <a:t>Exemplo 2: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MR10"/>
              </a:rPr>
              <a:t>Qual e a área da figura a seguir, usando como unidade a área de um quadrinho?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MR10"/>
              </a:rPr>
              <a:t>Qual e o perímetro da figura?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MR10"/>
              </a:rPr>
              <a:t>Quantos quadrinhos podem ser acrescentados a figura de modo a obter o máximo de área sem alterar o perímetro?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43" y="2871470"/>
            <a:ext cx="3280410" cy="32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73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20" y="4760901"/>
            <a:ext cx="4049078" cy="194405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2155" y="236586"/>
            <a:ext cx="87398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CMR10"/>
              </a:rPr>
              <a:t>Solução. </a:t>
            </a:r>
            <a:r>
              <a:rPr lang="pt-BR" sz="2400" dirty="0">
                <a:latin typeface="CMR10"/>
              </a:rPr>
              <a:t>Contando diretamente os quadradinhos temos área igual a 11, agora contando os segmentos que compõem o contorno da figura vemos que ela tem perímetro igual a 20. Analisando, agora, a figura a seguir a esquerda vemos que se acrescentamos um quadradinho colado na figura, aumentamos a sua área em uma unidade, mas não alteramos o seu perímetro, pois só trocamos de lugar dois segmentos (pontilhados) que </a:t>
            </a:r>
            <a:r>
              <a:rPr lang="pt-BR" sz="2400" dirty="0" err="1">
                <a:latin typeface="CMR10"/>
              </a:rPr>
              <a:t>ja</a:t>
            </a:r>
            <a:r>
              <a:rPr lang="pt-BR" sz="2400" dirty="0">
                <a:latin typeface="CMR10"/>
              </a:rPr>
              <a:t> faziam parte do contorno da figura. Podemos ir acrescentando estes quadradinhos ate formar um quadrado de lado 5. Portanto, podemos acrescentar mais 14 quadradinhos na </a:t>
            </a:r>
            <a:r>
              <a:rPr lang="pt-BR" sz="2400" dirty="0" err="1">
                <a:latin typeface="CMR10"/>
              </a:rPr>
              <a:t>gura</a:t>
            </a:r>
            <a:r>
              <a:rPr lang="pt-BR" sz="2400" dirty="0">
                <a:latin typeface="CMR10"/>
              </a:rPr>
              <a:t> dada sem alterar o seu perímetro, como esta indicado na Figura a seguir a direita.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2691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91548" y="4180344"/>
            <a:ext cx="8666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arenBoth"/>
            </a:pPr>
            <a:r>
              <a:rPr lang="pt-BR" sz="2000" dirty="0">
                <a:latin typeface="CMR10"/>
              </a:rPr>
              <a:t>Quais os comprimentos dos lados que foram unidos nas Figuras I e II?</a:t>
            </a:r>
          </a:p>
          <a:p>
            <a:pPr marL="457200" indent="-457200">
              <a:buAutoNum type="alphaUcParenBoth"/>
            </a:pPr>
            <a:endParaRPr lang="pt-BR" sz="2000" dirty="0">
              <a:latin typeface="CMR10"/>
            </a:endParaRPr>
          </a:p>
          <a:p>
            <a:r>
              <a:rPr lang="pt-BR" sz="2000" dirty="0">
                <a:latin typeface="CMR10"/>
              </a:rPr>
              <a:t>(B) Calcule os perímetros das Figuras I e II.</a:t>
            </a:r>
          </a:p>
          <a:p>
            <a:endParaRPr lang="pt-BR" sz="2000" dirty="0">
              <a:latin typeface="CMR10"/>
            </a:endParaRPr>
          </a:p>
          <a:p>
            <a:r>
              <a:rPr lang="pt-BR" sz="2000" dirty="0">
                <a:latin typeface="CMR10"/>
              </a:rPr>
              <a:t>(C) Qual o menor perímetro de uma figura que </a:t>
            </a:r>
            <a:r>
              <a:rPr lang="pt-BR" sz="2000" dirty="0" err="1">
                <a:latin typeface="CMR10"/>
              </a:rPr>
              <a:t>Miguilim</a:t>
            </a:r>
            <a:r>
              <a:rPr lang="pt-BR" sz="2000" dirty="0">
                <a:latin typeface="CMR10"/>
              </a:rPr>
              <a:t> pode formar? </a:t>
            </a:r>
          </a:p>
          <a:p>
            <a:r>
              <a:rPr lang="pt-BR" sz="2000" dirty="0">
                <a:latin typeface="CMR10"/>
              </a:rPr>
              <a:t>      Desenhe duas figuras que ele pode formar com este perímetro.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722" y="2314415"/>
            <a:ext cx="6055433" cy="163687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83704" y="347295"/>
            <a:ext cx="8169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MBX10"/>
              </a:rPr>
              <a:t>Exemplo 3: </a:t>
            </a:r>
            <a:r>
              <a:rPr lang="pt-BR" sz="2400" dirty="0">
                <a:latin typeface="CMBX10"/>
              </a:rPr>
              <a:t>(OBMEP 2006 - N1Q1- </a:t>
            </a:r>
            <a:r>
              <a:rPr lang="en-US" sz="2400" dirty="0">
                <a:latin typeface="CMBX10"/>
              </a:rPr>
              <a:t>2</a:t>
            </a:r>
            <a:r>
              <a:rPr lang="en-US" sz="2400" u="sng" baseline="30000" dirty="0">
                <a:latin typeface="CMBX10"/>
              </a:rPr>
              <a:t>a</a:t>
            </a:r>
            <a:r>
              <a:rPr lang="en-US" sz="2400" baseline="30000" dirty="0">
                <a:latin typeface="CMBX10"/>
              </a:rPr>
              <a:t> </a:t>
            </a:r>
            <a:r>
              <a:rPr lang="pt-BR" sz="2400" dirty="0">
                <a:latin typeface="CMBX10"/>
              </a:rPr>
              <a:t>fase) </a:t>
            </a:r>
          </a:p>
          <a:p>
            <a:pPr algn="just"/>
            <a:r>
              <a:rPr lang="pt-BR" sz="2400" dirty="0" err="1">
                <a:latin typeface="CMR10"/>
              </a:rPr>
              <a:t>Miguilim</a:t>
            </a:r>
            <a:r>
              <a:rPr lang="pt-BR" sz="2400" dirty="0">
                <a:latin typeface="CMR10"/>
              </a:rPr>
              <a:t> brinca com dois triângulos iguais cujos lados medem 3 cm, 4 cm e 6 cm. Ele forma figuras planas unindo um lado de um triângulo com um lado do outro, sem que um triângulo que sobre o outro. Abaixo vemos duas das figuras que ele fez.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0038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467139" y="381760"/>
            <a:ext cx="6858000" cy="559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pt-BR" b="1" i="1" dirty="0"/>
              <a:t>Conceito / Área do Quadrado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139" y="940904"/>
            <a:ext cx="8292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MR10"/>
              </a:rPr>
              <a:t>	Dada uma figura no plano, vamos definir a área desta figura como o resultado da comparação da figura dada com uma certa unidade de medida.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467139" y="2300046"/>
            <a:ext cx="8292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MR10"/>
              </a:rPr>
              <a:t>	No caso do conceito de área de figuras planas, a unidade de medida utilizada de um quadrado de lado 1 (uma unidade de comprimento). Assim um quadrado de lado 1 tem, por definição, uma unidade de área.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67139" y="4028519"/>
                <a:ext cx="8292548" cy="2685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	É muito provável que você já tenha aprendido que a área de um quadrado de lado </a:t>
                </a:r>
                <a14:m>
                  <m:oMath xmlns:m="http://schemas.openxmlformats.org/officeDocument/2006/math">
                    <m:r>
                      <a:rPr lang="pt-BR" sz="2400">
                        <a:latin typeface="Cambria Math" panose="02040503050406030204" pitchFamily="18" charset="0"/>
                      </a:rPr>
                      <m:t>𝑙</m:t>
                    </m:r>
                    <m:r>
                      <a:rPr lang="pt-BR" sz="240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sz="2400" dirty="0">
                    <a:latin typeface="CMR10"/>
                  </a:rPr>
                  <a:t>é igual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pt-BR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400" dirty="0">
                    <a:latin typeface="CMR10"/>
                  </a:rPr>
                  <a:t> e que a área de um retângulo de base </a:t>
                </a:r>
                <a14:m>
                  <m:oMath xmlns:m="http://schemas.openxmlformats.org/officeDocument/2006/math">
                    <m:r>
                      <a:rPr lang="pt-BR" sz="2400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R10"/>
                  </a:rPr>
                  <a:t> e altura </a:t>
                </a:r>
                <a14:m>
                  <m:oMath xmlns:m="http://schemas.openxmlformats.org/officeDocument/2006/math">
                    <m:r>
                      <a:rPr lang="pt-BR" sz="2400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R10"/>
                  </a:rPr>
                  <a:t> e igual ao produto </a:t>
                </a:r>
                <a14:m>
                  <m:oMath xmlns:m="http://schemas.openxmlformats.org/officeDocument/2006/math">
                    <m:r>
                      <a:rPr lang="pt-BR" sz="2400" dirty="0">
                        <a:latin typeface="Cambria Math" panose="02040503050406030204" pitchFamily="18" charset="0"/>
                      </a:rPr>
                      <m:t>𝑏h</m:t>
                    </m:r>
                  </m:oMath>
                </a14:m>
                <a:r>
                  <a:rPr lang="pt-BR" sz="2400" dirty="0">
                    <a:latin typeface="CMR10"/>
                  </a:rPr>
                  <a:t> da base pela altura. Nesta seção pretendemos dar sentido a estas expressões, mostrando como podem ser calculadas as áreas de quadrados e retângulos em que os lados são dados por números naturais e por números racionais.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39" y="4028519"/>
                <a:ext cx="8292548" cy="2685992"/>
              </a:xfrm>
              <a:prstGeom prst="rect">
                <a:avLst/>
              </a:prstGeom>
              <a:blipFill>
                <a:blip r:embed="rId2"/>
                <a:stretch>
                  <a:fillRect l="-1176" t="-1591" r="-1103" b="-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13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8666" y="28909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MR10"/>
              </a:rPr>
              <a:t>Solução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398666" y="658431"/>
            <a:ext cx="846703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CMR10"/>
              </a:rPr>
              <a:t>(A) </a:t>
            </a:r>
            <a:r>
              <a:rPr lang="pt-BR" sz="2400" dirty="0">
                <a:latin typeface="CMR10"/>
              </a:rPr>
              <a:t>Na Figura I, verificamos que as medidas de dois lados que não foram unidos são 4 cm e 6 cm. Como os dois lados unidos são do mesmo tamanho, eles não podem medir nem 4 cm nem 6 cm, logo medem 3 cm. Na Figura II, o triângulo que esta mais acima tem um lado livre de 4 cm e claramente o lado que foi unido ao triângulo debaixo e menor do que o lado livre não identificado. Portanto, o lado do triângulo superior que foi unido ao debaixo mede 3 cm. No triângulo debaixo, claramente o maior lado foi unido ao lado do triângulo de cima. Este lado mede 6 cm.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359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8666" y="28909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MR10"/>
              </a:rPr>
              <a:t>Solução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98666" y="658431"/>
                <a:ext cx="8294760" cy="350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800" b="1" dirty="0">
                    <a:latin typeface="CMR10"/>
                  </a:rPr>
                  <a:t>(B) </a:t>
                </a:r>
                <a:r>
                  <a:rPr lang="pt-BR" sz="2400" dirty="0">
                    <a:latin typeface="CMR10"/>
                  </a:rPr>
                  <a:t>Os lados de medida 3 cm não fazem parte do perímetro da Figura I. Logo o perímetro da Figura I e igual 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pt-BR" sz="2400" dirty="0">
                    <a:latin typeface="CMR10"/>
                  </a:rPr>
                  <a:t>. O lado de 3 cm de um triângulo e o pedaço de 3 cm do lado maior do outro triângulo não fazem parte do perímetro da Figura II. Logo, o perímetro da Figura II e igual 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20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pt-BR" sz="2400" dirty="0">
                    <a:latin typeface="CMR10"/>
                  </a:rPr>
                  <a:t>.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66" y="658431"/>
                <a:ext cx="8294760" cy="3508653"/>
              </a:xfrm>
              <a:prstGeom prst="rect">
                <a:avLst/>
              </a:prstGeom>
              <a:blipFill>
                <a:blip r:embed="rId2"/>
                <a:stretch>
                  <a:fillRect l="-1470" r="-1102" b="-12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421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8666" y="28909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MR10"/>
              </a:rPr>
              <a:t>Solução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98665" y="658431"/>
                <a:ext cx="8228499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800" b="1" dirty="0">
                    <a:latin typeface="CMR10"/>
                  </a:rPr>
                  <a:t>(C) </a:t>
                </a:r>
                <a:r>
                  <a:rPr lang="pt-BR" sz="2400" dirty="0">
                    <a:latin typeface="CMR10"/>
                  </a:rPr>
                  <a:t>O perímetro de uma figura obtida quando se unem lados dos dois triângulos e igual a soma dos perímetros dos dois triângulos menos duas vezes o comprimento do menor dos lados que foram unidos.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latin typeface="CMR10"/>
                  </a:rPr>
                  <a:t>Assim, o perímetro da figura é o menor possível quando unirmos os dois lados de 6 cm; neste caso o perímetro e igual 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(3+4+6)−2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6=14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pt-BR" sz="2400" dirty="0">
                    <a:latin typeface="CMR10"/>
                  </a:rPr>
                  <a:t>. As duas figuras abaixo têm perímetro mínimo.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65" y="658431"/>
                <a:ext cx="8228499" cy="4616648"/>
              </a:xfrm>
              <a:prstGeom prst="rect">
                <a:avLst/>
              </a:prstGeom>
              <a:blipFill>
                <a:blip r:embed="rId2"/>
                <a:stretch>
                  <a:fillRect l="-1481" r="-1185" b="-7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07" y="5551051"/>
            <a:ext cx="4214813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38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9772" y="209586"/>
            <a:ext cx="6152819" cy="480131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b="1" i="1" dirty="0"/>
              <a:t>A área do triângulo retângulo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0" y="4426583"/>
            <a:ext cx="6909435" cy="1903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99772" y="1136448"/>
                <a:ext cx="8061132" cy="3609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Um triângulo retângulo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de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a metade de um retângulo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de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R10"/>
                  </a:rPr>
                  <a:t>. Como a área de um retângulo e igual ao produto da base pela altura, segue que a área de um triângulo retângulo e igual a metade da base vezes a altura, ou seja, a área do triângulo retângulo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dada pela expressão: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2" y="1136448"/>
                <a:ext cx="8061132" cy="3609450"/>
              </a:xfrm>
              <a:prstGeom prst="rect">
                <a:avLst/>
              </a:prstGeom>
              <a:blipFill>
                <a:blip r:embed="rId3"/>
                <a:stretch>
                  <a:fillRect l="-1210" t="-1180" r="-11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99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9772" y="209586"/>
            <a:ext cx="4272323" cy="480131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b="1" i="1" dirty="0"/>
              <a:t>A área do paralelogramo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07003" y="787612"/>
            <a:ext cx="8405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MR10"/>
              </a:rPr>
              <a:t>Sabemos que um paralelogramo e um quadrilátero com pares de lados opostos paralelos e de mesmo comprimento. 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07003" y="1618609"/>
                <a:ext cx="840568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A distância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entre dois lados opostos de um paralelogramo e chamada de </a:t>
                </a:r>
                <a:r>
                  <a:rPr lang="pt-BR" sz="2400" dirty="0">
                    <a:latin typeface="CMBX10"/>
                  </a:rPr>
                  <a:t>altura </a:t>
                </a:r>
                <a:r>
                  <a:rPr lang="pt-BR" sz="2400" dirty="0">
                    <a:latin typeface="CMR10"/>
                  </a:rPr>
                  <a:t>em relação a estes lados, enquanto que estes dois lados são chamados de </a:t>
                </a:r>
                <a:r>
                  <a:rPr lang="pt-BR" sz="2400" b="1" i="1" dirty="0">
                    <a:latin typeface="CMBX10"/>
                  </a:rPr>
                  <a:t>bases</a:t>
                </a:r>
                <a:r>
                  <a:rPr lang="pt-BR" sz="2400" dirty="0">
                    <a:latin typeface="CMBX10"/>
                  </a:rPr>
                  <a:t> </a:t>
                </a:r>
                <a:r>
                  <a:rPr lang="pt-BR" sz="2400" dirty="0">
                    <a:latin typeface="CMR10"/>
                  </a:rPr>
                  <a:t>do paralelogramo. </a:t>
                </a:r>
                <a:endParaRPr lang="pt-BR" sz="24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03" y="1618609"/>
                <a:ext cx="8405689" cy="1569660"/>
              </a:xfrm>
              <a:prstGeom prst="rect">
                <a:avLst/>
              </a:prstGeom>
              <a:blipFill>
                <a:blip r:embed="rId4"/>
                <a:stretch>
                  <a:fillRect l="-1160" t="-2724" r="-1088" b="-77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407004" y="3161700"/>
                <a:ext cx="5516718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200" dirty="0">
                    <a:latin typeface="CMR10"/>
                  </a:rPr>
                  <a:t>Quando um segmento </a:t>
                </a:r>
                <a14:m>
                  <m:oMath xmlns:m="http://schemas.openxmlformats.org/officeDocument/2006/math">
                    <m:r>
                      <a:rPr lang="pt-BR" sz="2200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pt-BR" sz="2200" dirty="0">
                    <a:latin typeface="CMMI10"/>
                  </a:rPr>
                  <a:t> </a:t>
                </a:r>
                <a:r>
                  <a:rPr lang="pt-BR" sz="2200" dirty="0">
                    <a:latin typeface="CMR10"/>
                  </a:rPr>
                  <a:t>perpendicular a uma base do paralelogramo intersecta a base oposta, a sequência de figuras ao ilustra como, nestes casos, um paralelogramo de base </a:t>
                </a:r>
                <a:r>
                  <a:rPr lang="pt-BR" sz="2200" dirty="0">
                    <a:latin typeface="CMMI10"/>
                  </a:rPr>
                  <a:t>b </a:t>
                </a:r>
                <a:r>
                  <a:rPr lang="pt-BR" sz="2200" dirty="0">
                    <a:latin typeface="CMR10"/>
                  </a:rPr>
                  <a:t>e altura </a:t>
                </a:r>
                <a14:m>
                  <m:oMath xmlns:m="http://schemas.openxmlformats.org/officeDocument/2006/math">
                    <m:r>
                      <a:rPr lang="pt-BR" sz="2200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pt-BR" sz="2200" dirty="0">
                    <a:latin typeface="CMMI10"/>
                  </a:rPr>
                  <a:t> </a:t>
                </a:r>
                <a:r>
                  <a:rPr lang="pt-BR" sz="2200" dirty="0">
                    <a:latin typeface="CMR10"/>
                  </a:rPr>
                  <a:t>pode ser transformado, sem alterar a sua área, em um retângulo também de base </a:t>
                </a:r>
                <a:r>
                  <a:rPr lang="pt-BR" sz="2200" dirty="0">
                    <a:latin typeface="CMMI10"/>
                  </a:rPr>
                  <a:t>b </a:t>
                </a:r>
                <a:r>
                  <a:rPr lang="pt-BR" sz="2200" dirty="0">
                    <a:latin typeface="CMR10"/>
                  </a:rPr>
                  <a:t>e altura </a:t>
                </a:r>
                <a:r>
                  <a:rPr lang="pt-BR" sz="2200" dirty="0">
                    <a:latin typeface="CMMI10"/>
                  </a:rPr>
                  <a:t>h</a:t>
                </a:r>
                <a:r>
                  <a:rPr lang="pt-BR" sz="2200" dirty="0">
                    <a:latin typeface="CMR10"/>
                  </a:rPr>
                  <a:t>. Como a área do retângulo e </a:t>
                </a:r>
                <a14:m>
                  <m:oMath xmlns:m="http://schemas.openxmlformats.org/officeDocument/2006/math">
                    <m:r>
                      <a:rPr lang="pt-BR" sz="2200" b="1" i="1" dirty="0" smtClean="0">
                        <a:latin typeface="Cambria Math" panose="02040503050406030204" pitchFamily="18" charset="0"/>
                      </a:rPr>
                      <m:t>𝒃𝒉</m:t>
                    </m:r>
                  </m:oMath>
                </a14:m>
                <a:r>
                  <a:rPr lang="pt-BR" sz="2200" dirty="0">
                    <a:latin typeface="CMR10"/>
                  </a:rPr>
                  <a:t>, vemos que a área do paralelogramo também e dada por esta expressão.</a:t>
                </a:r>
                <a:endParaRPr lang="pt-BR" sz="22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04" y="3161700"/>
                <a:ext cx="5516718" cy="3477875"/>
              </a:xfrm>
              <a:prstGeom prst="rect">
                <a:avLst/>
              </a:prstGeom>
              <a:blipFill>
                <a:blip r:embed="rId7"/>
                <a:stretch>
                  <a:fillRect l="-1436" t="-1053" r="-1436" b="-24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Agrupar 9"/>
          <p:cNvGrpSpPr/>
          <p:nvPr/>
        </p:nvGrpSpPr>
        <p:grpSpPr>
          <a:xfrm>
            <a:off x="6010806" y="3161700"/>
            <a:ext cx="3147391" cy="3300383"/>
            <a:chOff x="5329898" y="3188270"/>
            <a:chExt cx="3147391" cy="3300383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1178"/>
            <a:stretch/>
          </p:blipFill>
          <p:spPr>
            <a:xfrm>
              <a:off x="5329898" y="3188270"/>
              <a:ext cx="1828800" cy="317277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11" r="18392" b="4204"/>
            <a:stretch/>
          </p:blipFill>
          <p:spPr>
            <a:xfrm>
              <a:off x="6984841" y="5415227"/>
              <a:ext cx="1492448" cy="1073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3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73" y="1709328"/>
            <a:ext cx="6187440" cy="17202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92" y="4804655"/>
            <a:ext cx="6705600" cy="800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04189" y="214946"/>
                <a:ext cx="843500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Agora, de modo geral, considere um paralelogramo qualquer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de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R10"/>
                  </a:rPr>
                  <a:t>. Adicionando ao paralelogramo dois triângulos retângulos iguais, como indicado na figura a seguir, formamos um retângulo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>
                    <a:latin typeface="CMR10"/>
                  </a:rPr>
                  <a:t>e de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R10"/>
                  </a:rPr>
                  <a:t>.</a:t>
                </a:r>
                <a:endParaRPr lang="pt-BR" sz="24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9" y="214946"/>
                <a:ext cx="8435009" cy="1569660"/>
              </a:xfrm>
              <a:prstGeom prst="rect">
                <a:avLst/>
              </a:prstGeom>
              <a:blipFill>
                <a:blip r:embed="rId5"/>
                <a:stretch>
                  <a:fillRect l="-1084" t="-2713" r="-1156" b="-7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404187" y="5604755"/>
                <a:ext cx="84350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Assim, para quaisquer paralelogramos e retângulos, suas áreas são calculadas pela mesma expressão: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dirty="0" smtClean="0">
                          <a:latin typeface="Cambria Math" panose="02040503050406030204" pitchFamily="18" charset="0"/>
                        </a:rPr>
                        <m:t>“</m:t>
                      </m:r>
                      <m:r>
                        <a:rPr lang="pt-BR" sz="2400" b="1" i="1" dirty="0" smtClean="0">
                          <a:latin typeface="Cambria Math" panose="02040503050406030204" pitchFamily="18" charset="0"/>
                        </a:rPr>
                        <m:t>𝒃𝒂𝒔𝒆</m:t>
                      </m:r>
                      <m:r>
                        <a:rPr lang="pt-B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1" dirty="0">
                          <a:latin typeface="Cambria Math" panose="02040503050406030204" pitchFamily="18" charset="0"/>
                        </a:rPr>
                        <m:t>𝒗𝒆𝒛𝒆𝒔</m:t>
                      </m:r>
                      <m:r>
                        <a:rPr lang="pt-BR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1" dirty="0">
                          <a:latin typeface="Cambria Math" panose="02040503050406030204" pitchFamily="18" charset="0"/>
                        </a:rPr>
                        <m:t>𝒂𝒍𝒕𝒖𝒓𝒂</m:t>
                      </m:r>
                      <m:r>
                        <a:rPr lang="pt-BR" sz="2400" b="1" i="1" dirty="0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7" y="5604755"/>
                <a:ext cx="8435011" cy="1200329"/>
              </a:xfrm>
              <a:prstGeom prst="rect">
                <a:avLst/>
              </a:prstGeom>
              <a:blipFill>
                <a:blip r:embed="rId8"/>
                <a:stretch>
                  <a:fillRect l="-1084" t="-3553" r="-11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404189" y="3354265"/>
                <a:ext cx="84350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Portanto, para obter a área do paralelogramo, podemos subtrair da área do retângulo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as áreas dos dois triângulos retângulos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R10"/>
                  </a:rPr>
                  <a:t>. Logo a área do paralelogramo e dada por:</a:t>
                </a:r>
                <a:endParaRPr lang="pt-BR" sz="24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9" y="3354265"/>
                <a:ext cx="8435010" cy="1569660"/>
              </a:xfrm>
              <a:prstGeom prst="rect">
                <a:avLst/>
              </a:prstGeom>
              <a:blipFill>
                <a:blip r:embed="rId7"/>
                <a:stretch>
                  <a:fillRect l="-1084" t="-2713" r="-1156" b="-7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7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7443" y="372503"/>
            <a:ext cx="8461514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CMR10"/>
              </a:rPr>
              <a:t>	Como a área de um paralelogramo e o produto da base vezes a altura, todos os paralelogramos de mesma base e mesma altura possuem áreas iguais. A figura a seguir ilustra, então, um retângulo e um paralelogramo com áreas iguais.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3563897"/>
            <a:ext cx="43053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9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9772" y="209586"/>
            <a:ext cx="6735915" cy="480131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b="1" i="1" dirty="0"/>
              <a:t>A área de um triângulo qualquer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99772" y="824374"/>
                <a:ext cx="820690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	Considere um triângulo qualquer </a:t>
                </a:r>
                <a:r>
                  <a:rPr lang="pt-BR" sz="2400" dirty="0">
                    <a:latin typeface="CMMI10"/>
                  </a:rPr>
                  <a:t>ABC</a:t>
                </a:r>
                <a:r>
                  <a:rPr lang="pt-BR" sz="2400" dirty="0">
                    <a:latin typeface="CMR10"/>
                  </a:rPr>
                  <a:t>. Seja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R10"/>
                  </a:rPr>
                  <a:t>o comprimento do seu lado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pt-BR" sz="2400" dirty="0">
                    <a:latin typeface="CMR10"/>
                  </a:rPr>
                  <a:t>. A </a:t>
                </a:r>
                <a:r>
                  <a:rPr lang="pt-BR" sz="2400" dirty="0">
                    <a:latin typeface="CMBX10"/>
                  </a:rPr>
                  <a:t>altura </a:t>
                </a:r>
                <a:r>
                  <a:rPr lang="pt-BR" sz="2400" dirty="0">
                    <a:latin typeface="CMR10"/>
                  </a:rPr>
                  <a:t>do triângulo em relação a </a:t>
                </a:r>
                <a:r>
                  <a:rPr lang="pt-BR" sz="2400" dirty="0">
                    <a:latin typeface="CMBX10"/>
                  </a:rPr>
                  <a:t>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o segmento que passa pelo vértice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é perpendicular a reta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pt-BR" sz="2400" dirty="0">
                    <a:latin typeface="CMR10"/>
                  </a:rPr>
                  <a:t>. Seja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o comprimento desta altura.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2" y="824374"/>
                <a:ext cx="8206906" cy="1938992"/>
              </a:xfrm>
              <a:prstGeom prst="rect">
                <a:avLst/>
              </a:prstGeom>
              <a:blipFill>
                <a:blip r:embed="rId2"/>
                <a:stretch>
                  <a:fillRect l="-1189" t="-2201" r="-1114" b="-59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06" y="2516623"/>
            <a:ext cx="3043238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72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6" y="4136335"/>
            <a:ext cx="8782050" cy="2628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04190" y="336636"/>
                <a:ext cx="8275983" cy="397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	Nas figuras a seguir vemos que com duas cópias de um triângulo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podemos montar um paralelogramo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R10"/>
                  </a:rPr>
                  <a:t>. Assim o paralelogramo tem o dobro da área do triângulo. Como a área do paralelogramo 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“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𝑣𝑒𝑧𝑒𝑠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𝑎𝑙𝑡𝑢𝑟𝑎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", </m:t>
                    </m:r>
                  </m:oMath>
                </a14:m>
                <a:r>
                  <a:rPr lang="pt-BR" sz="2400" dirty="0">
                    <a:latin typeface="CMR10"/>
                  </a:rPr>
                  <a:t>a área do triângulo deve ser </a:t>
                </a:r>
                <a14:m>
                  <m:oMath xmlns:m="http://schemas.openxmlformats.org/officeDocument/2006/math">
                    <m:r>
                      <a:rPr lang="pt-BR" sz="2400" b="1" i="1" dirty="0" smtClean="0">
                        <a:latin typeface="Cambria Math" panose="02040503050406030204" pitchFamily="18" charset="0"/>
                      </a:rPr>
                      <m:t>“</m:t>
                    </m:r>
                    <m:r>
                      <a:rPr lang="pt-BR" sz="2400" b="1" i="1" dirty="0" smtClean="0">
                        <a:latin typeface="Cambria Math" panose="02040503050406030204" pitchFamily="18" charset="0"/>
                      </a:rPr>
                      <m:t>𝒃𝒂𝒔𝒆</m:t>
                    </m:r>
                    <m:r>
                      <a:rPr lang="pt-BR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1" i="1" dirty="0">
                        <a:latin typeface="Cambria Math" panose="02040503050406030204" pitchFamily="18" charset="0"/>
                      </a:rPr>
                      <m:t>𝒗𝒆𝒛𝒆𝒔</m:t>
                    </m:r>
                    <m:r>
                      <a:rPr lang="pt-B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1" i="1" dirty="0">
                        <a:latin typeface="Cambria Math" panose="02040503050406030204" pitchFamily="18" charset="0"/>
                      </a:rPr>
                      <m:t>𝒂𝒍𝒕𝒖𝒓𝒂</m:t>
                    </m:r>
                    <m:r>
                      <a:rPr lang="pt-B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1" i="1" dirty="0">
                        <a:latin typeface="Cambria Math" panose="02040503050406030204" pitchFamily="18" charset="0"/>
                      </a:rPr>
                      <m:t>𝒅𝒊𝒗𝒊𝒅𝒊𝒅𝒐</m:t>
                    </m:r>
                    <m:r>
                      <a:rPr lang="pt-B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1" i="1" dirty="0">
                        <a:latin typeface="Cambria Math" panose="02040503050406030204" pitchFamily="18" charset="0"/>
                      </a:rPr>
                      <m:t>𝒑𝒐𝒓</m:t>
                    </m:r>
                    <m:r>
                      <a:rPr lang="pt-B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1" i="1" dirty="0">
                        <a:latin typeface="Cambria Math" panose="02040503050406030204" pitchFamily="18" charset="0"/>
                      </a:rPr>
                      <m:t>𝒅𝒐𝒊𝒔</m:t>
                    </m:r>
                    <m:r>
                      <a:rPr lang="pt-BR" sz="2400" b="1" i="1" dirty="0">
                        <a:latin typeface="Cambria Math" panose="02040503050406030204" pitchFamily="18" charset="0"/>
                      </a:rPr>
                      <m:t>", </m:t>
                    </m:r>
                  </m:oMath>
                </a14:m>
                <a:r>
                  <a:rPr lang="pt-BR" sz="2400" dirty="0">
                    <a:latin typeface="CMR10"/>
                  </a:rPr>
                  <a:t>uma vez que o triângulo tem metade da área do paralelogramo. Deste modo, a área do triângulo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é: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pt-BR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0" y="336636"/>
                <a:ext cx="8275983" cy="3979166"/>
              </a:xfrm>
              <a:prstGeom prst="rect">
                <a:avLst/>
              </a:prstGeom>
              <a:blipFill>
                <a:blip r:embed="rId4"/>
                <a:stretch>
                  <a:fillRect l="-1105" t="-1072" r="-11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273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" y="743564"/>
            <a:ext cx="8222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CMR10"/>
              </a:rPr>
              <a:t>Da expressão da área de um triângulo segue que se dois triângulos possuem a mesma base e a mesma altura, então eles possuem a mesma área.	Na figura a seguir, se as retas são paralelas, vemos triângulos diferentes, mas com áreas iguais.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99" y="4079471"/>
            <a:ext cx="5667375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4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74" y="1043497"/>
            <a:ext cx="5040630" cy="197358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03854" y="2939180"/>
            <a:ext cx="8501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CMR10"/>
              </a:rPr>
              <a:t>Por definição o quadrado de lado 1 tem uma unidade de área.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03854" y="3885593"/>
            <a:ext cx="8501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CMR10"/>
              </a:rPr>
              <a:t>Como o quadrado de lado 2 pode ser dividido em 4 quadrados de lado 1, dizemos que o quadrado de lado 2 tem área igual a 4.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303854" y="290396"/>
            <a:ext cx="8501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MR10"/>
              </a:rPr>
              <a:t>A figura a seguir mostra, respectivamente, quadrados de lado 1, lado 2 e lado 3.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03854" y="5201338"/>
            <a:ext cx="8501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CMR10"/>
              </a:rPr>
              <a:t>Do mesmo modo, como o quadrado de lado 3 pode ser dividido em 9 quadrados de lado 1, dizemos que o quadrado de lado 3 tem área igual a 9.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289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9772" y="49637"/>
            <a:ext cx="6152819" cy="480131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b="1" i="1" dirty="0"/>
              <a:t>A área do trapézio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99772" y="529768"/>
                <a:ext cx="816715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	Considere um trapézio de lados paralelos de comprimentos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sz="2400" dirty="0">
                    <a:latin typeface="CMR10"/>
                  </a:rPr>
                  <a:t>. Estes lados são chamados de </a:t>
                </a:r>
                <a:r>
                  <a:rPr lang="pt-BR" sz="2400" dirty="0">
                    <a:latin typeface="CMBX10"/>
                  </a:rPr>
                  <a:t>bases </a:t>
                </a:r>
                <a:r>
                  <a:rPr lang="pt-BR" sz="2400" dirty="0">
                    <a:latin typeface="CMR10"/>
                  </a:rPr>
                  <a:t>do trapézio e um segmento perpendicular a estas bases e chamado de </a:t>
                </a:r>
                <a:r>
                  <a:rPr lang="pt-BR" sz="2400" dirty="0">
                    <a:latin typeface="CMBX10"/>
                  </a:rPr>
                  <a:t>altura </a:t>
                </a:r>
                <a:r>
                  <a:rPr lang="pt-BR" sz="2400" dirty="0">
                    <a:latin typeface="CMR10"/>
                  </a:rPr>
                  <a:t>do trapézio. Seguindo os esquemas abaixo, vemos que com duas copias do trapézio de bases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>
                    <a:latin typeface="CMR10"/>
                  </a:rPr>
                  <a:t>e de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>
                    <a:latin typeface="CMR10"/>
                  </a:rPr>
                  <a:t>pode-se construir um paralelogramo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de atura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R10"/>
                  </a:rPr>
                  <a:t>. Por isto, a área do trapézio de bases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a metade da área do paralelogramo de base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R10"/>
                  </a:rPr>
                  <a:t>. Logo a área deste trapézio é dada por: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2" y="529768"/>
                <a:ext cx="8167150" cy="3785652"/>
              </a:xfrm>
              <a:prstGeom prst="rect">
                <a:avLst/>
              </a:prstGeom>
              <a:blipFill>
                <a:blip r:embed="rId2"/>
                <a:stretch>
                  <a:fillRect l="-1194" t="-1127" r="-1119" b="-28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731415" y="3798585"/>
                <a:ext cx="1703864" cy="793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15" y="3798585"/>
                <a:ext cx="1703864" cy="793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7" y="4795551"/>
            <a:ext cx="7901940" cy="199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64434" y="439464"/>
                <a:ext cx="834224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De outro modo, a área de um trapézio de bases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de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também pode ser calculada da seguinte maneira. Traçando uma diagonal do trapézio, como esta indicado na figura a seguir, vemos que e possível dividir o trapézio em dois triângulos: um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de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o outro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de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400" dirty="0">
                    <a:latin typeface="CMR10"/>
                  </a:rPr>
                  <a:t>. Somando as áreas destes triângulos obtemos a área do trapézio:</a:t>
                </a:r>
                <a:endParaRPr lang="pt-BR" sz="24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4" y="439464"/>
                <a:ext cx="8342243" cy="2677656"/>
              </a:xfrm>
              <a:prstGeom prst="rect">
                <a:avLst/>
              </a:prstGeom>
              <a:blipFill>
                <a:blip r:embed="rId2"/>
                <a:stretch>
                  <a:fillRect l="-1170" t="-1595" r="-1096" b="-41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7" y="3771900"/>
            <a:ext cx="82867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48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3156" y="3299159"/>
            <a:ext cx="7772400" cy="159089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Geometria</a:t>
            </a:r>
            <a:r>
              <a:rPr lang="pt-BR" dirty="0"/>
              <a:t>: </a:t>
            </a:r>
            <a:br>
              <a:rPr lang="pt-BR" dirty="0"/>
            </a:br>
            <a:r>
              <a:rPr lang="pt-BR" dirty="0"/>
              <a:t>Propriedades de áreas de triângulos e área do Círculo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8" y="257175"/>
            <a:ext cx="5357813" cy="214312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471728" y="6228521"/>
            <a:ext cx="3499993" cy="481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Profº </a:t>
            </a:r>
            <a:r>
              <a:rPr lang="pt-BR" sz="2800" b="1" i="1" dirty="0"/>
              <a:t>Daniel Santos</a:t>
            </a:r>
            <a:endParaRPr lang="pt-BR" sz="2800" i="1" dirty="0"/>
          </a:p>
        </p:txBody>
      </p:sp>
      <p:sp>
        <p:nvSpPr>
          <p:cNvPr id="7" name="Retângulo 6"/>
          <p:cNvSpPr/>
          <p:nvPr/>
        </p:nvSpPr>
        <p:spPr>
          <a:xfrm>
            <a:off x="278296" y="5550212"/>
            <a:ext cx="8362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Material extraído das seções 2.1 e 2.2 da Apostila 3 do PIC da OBMEP, </a:t>
            </a:r>
          </a:p>
          <a:p>
            <a:pPr algn="just"/>
            <a:r>
              <a:rPr lang="pt-BR" dirty="0"/>
              <a:t>“Teorema de Pitágoras e Áreas”</a:t>
            </a:r>
          </a:p>
        </p:txBody>
      </p:sp>
    </p:spTree>
    <p:extLst>
      <p:ext uri="{BB962C8B-B14F-4D97-AF65-F5344CB8AC3E}">
        <p14:creationId xmlns:p14="http://schemas.microsoft.com/office/powerpoint/2010/main" val="2429755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8539" y="175624"/>
            <a:ext cx="3549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SFRM1095"/>
              </a:rPr>
              <a:t>Área de um triângulo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238539" y="852245"/>
            <a:ext cx="3599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SFRM1095"/>
              </a:rPr>
              <a:t>A fórmula tradicional.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74" y="285836"/>
            <a:ext cx="3960495" cy="1594485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238539" y="4083408"/>
            <a:ext cx="8782435" cy="2774592"/>
            <a:chOff x="238539" y="4083408"/>
            <a:chExt cx="8782435" cy="2774592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909" y="5212080"/>
              <a:ext cx="5092065" cy="164592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238539" y="4083408"/>
              <a:ext cx="86151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pt-BR" sz="2400" dirty="0">
                  <a:latin typeface="SFRM1095"/>
                </a:rPr>
                <a:t>Quando os três lados são conhecidos, calcular a altura ou um dos ângulos dá algum trabalho. Nesse momento, a fórmula de Heron é ótima. </a:t>
              </a:r>
              <a:r>
                <a:rPr lang="pt-BR" dirty="0">
                  <a:latin typeface="SFRM1095"/>
                </a:rPr>
                <a:t>(não daremos aqui a demonstração dela)</a:t>
              </a:r>
              <a:endParaRPr lang="pt-BR" sz="2400" dirty="0"/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238539" y="2004621"/>
            <a:ext cx="8905461" cy="1609725"/>
            <a:chOff x="238539" y="2004621"/>
            <a:chExt cx="8905461" cy="1609725"/>
          </a:xfrm>
        </p:grpSpPr>
        <p:sp>
          <p:nvSpPr>
            <p:cNvPr id="2" name="Retângulo 1"/>
            <p:cNvSpPr/>
            <p:nvPr/>
          </p:nvSpPr>
          <p:spPr>
            <a:xfrm>
              <a:off x="238539" y="2318743"/>
              <a:ext cx="506688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pt-BR" sz="2400" dirty="0">
                  <a:latin typeface="SFRM1095"/>
                </a:rPr>
                <a:t>Se você já conhece um pouco de trigonometria, a fórmula seguinte é muito boa.</a:t>
              </a:r>
              <a:endParaRPr lang="pt-BR" sz="2400" dirty="0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425" y="2004621"/>
              <a:ext cx="3838575" cy="1609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3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8539" y="175624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SFRM1095"/>
              </a:rPr>
              <a:t>Propriedades Importantes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238539" y="1115284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SFBX1200"/>
              </a:rPr>
              <a:t>Propriedade 1</a:t>
            </a:r>
            <a:endParaRPr lang="pt-BR" sz="2400" b="1" dirty="0"/>
          </a:p>
        </p:txBody>
      </p:sp>
      <p:sp>
        <p:nvSpPr>
          <p:cNvPr id="9" name="Retângulo 8"/>
          <p:cNvSpPr/>
          <p:nvPr/>
        </p:nvSpPr>
        <p:spPr>
          <a:xfrm>
            <a:off x="238538" y="1750663"/>
            <a:ext cx="8468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SFRM1095"/>
              </a:rPr>
              <a:t>	A área de um triângulo não se altera quando sua base permanece fixa e o terceiro vértice percorre uma reta paralela à base.</a:t>
            </a:r>
            <a:endParaRPr lang="pt-BR" sz="24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19" y="2748258"/>
            <a:ext cx="4423410" cy="190500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308319" y="4935931"/>
            <a:ext cx="839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SFRM1095"/>
              </a:rPr>
              <a:t>Na figura acima, a reta </a:t>
            </a:r>
            <a:r>
              <a:rPr lang="pt-BR" sz="2400" dirty="0">
                <a:latin typeface="CMMI10"/>
              </a:rPr>
              <a:t>r </a:t>
            </a:r>
            <a:r>
              <a:rPr lang="pt-BR" sz="2400" dirty="0">
                <a:latin typeface="SFRM1095"/>
              </a:rPr>
              <a:t>é paralela a </a:t>
            </a:r>
            <a:r>
              <a:rPr lang="pt-BR" sz="2400" dirty="0">
                <a:latin typeface="CMMI10"/>
              </a:rPr>
              <a:t>BC</a:t>
            </a:r>
            <a:r>
              <a:rPr lang="pt-BR" sz="2400" dirty="0">
                <a:latin typeface="SFRM1095"/>
              </a:rPr>
              <a:t>. Os triângulos </a:t>
            </a:r>
            <a:r>
              <a:rPr lang="pt-BR" sz="2400" dirty="0">
                <a:latin typeface="CMMI10"/>
              </a:rPr>
              <a:t>ABC </a:t>
            </a:r>
            <a:r>
              <a:rPr lang="pt-BR" sz="2400" dirty="0">
                <a:latin typeface="SFRM1095"/>
              </a:rPr>
              <a:t>e </a:t>
            </a:r>
            <a:r>
              <a:rPr lang="pt-BR" sz="2400" dirty="0">
                <a:latin typeface="CMMI10"/>
              </a:rPr>
              <a:t>A</a:t>
            </a:r>
            <a:r>
              <a:rPr lang="pt-BR" sz="2400" dirty="0">
                <a:latin typeface="CMSY8"/>
              </a:rPr>
              <a:t>′</a:t>
            </a:r>
            <a:r>
              <a:rPr lang="pt-BR" sz="2400" dirty="0">
                <a:latin typeface="CMMI10"/>
              </a:rPr>
              <a:t>BC </a:t>
            </a:r>
            <a:r>
              <a:rPr lang="pt-BR" sz="2400" dirty="0">
                <a:latin typeface="SFRM1095"/>
              </a:rPr>
              <a:t>têm mesma área, pois possuem mesma base e mesma altura.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77815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8539" y="175624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SFRM1095"/>
              </a:rPr>
              <a:t>Propriedades Importantes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238539" y="1115284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SFBX1200"/>
              </a:rPr>
              <a:t>Propriedade 2</a:t>
            </a:r>
            <a:endParaRPr lang="pt-BR" sz="2400" b="1" dirty="0"/>
          </a:p>
        </p:txBody>
      </p:sp>
      <p:grpSp>
        <p:nvGrpSpPr>
          <p:cNvPr id="7" name="Agrupar 6"/>
          <p:cNvGrpSpPr/>
          <p:nvPr/>
        </p:nvGrpSpPr>
        <p:grpSpPr>
          <a:xfrm>
            <a:off x="884539" y="2147276"/>
            <a:ext cx="7941408" cy="2310289"/>
            <a:chOff x="884539" y="2147276"/>
            <a:chExt cx="7941408" cy="231028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39" y="2147276"/>
              <a:ext cx="3740468" cy="2310289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4724400" y="2872434"/>
              <a:ext cx="41015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400" dirty="0">
                  <a:latin typeface="SFRM1095"/>
                </a:rPr>
                <a:t>De fato, os dois triângulos interiores possuem mesma base e mesma altura. Logo, possuem mesma área.</a:t>
              </a:r>
              <a:endParaRPr lang="pt-BR" sz="2400" dirty="0"/>
            </a:p>
          </p:txBody>
        </p:sp>
      </p:grpSp>
      <p:sp>
        <p:nvSpPr>
          <p:cNvPr id="2" name="Retângulo 1"/>
          <p:cNvSpPr/>
          <p:nvPr/>
        </p:nvSpPr>
        <p:spPr>
          <a:xfrm>
            <a:off x="238538" y="1731778"/>
            <a:ext cx="8587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SFRM1095"/>
              </a:rPr>
              <a:t>	Em um triângulo, uma mediana divide sua área em partes iguais.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38537" y="4751753"/>
                <a:ext cx="858740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SFRM1095"/>
                  </a:rPr>
                  <a:t>Quando duas figuras possuem mesma área, dizemos que elas são equivalentes. Portanto, o enunciado desta propriedade pode ser: </a:t>
                </a:r>
              </a:p>
              <a:p>
                <a:pPr algn="just"/>
                <a:endParaRPr lang="pt-BR" sz="2400" dirty="0">
                  <a:latin typeface="SFRM1095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“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𝑈𝑚𝑎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𝑚𝑒𝑑𝑖𝑎𝑛𝑎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𝑑𝑖𝑣𝑖𝑑𝑒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𝑡𝑟𝑖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𝑛𝑔𝑢𝑙𝑜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𝑑𝑜𝑖𝑠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𝑜𝑢𝑡𝑟𝑜𝑠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𝑒𝑞𝑢𝑖𝑣𝑎𝑙𝑒𝑛𝑡𝑒𝑠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.”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7" y="4751753"/>
                <a:ext cx="8587409" cy="1938992"/>
              </a:xfrm>
              <a:prstGeom prst="rect">
                <a:avLst/>
              </a:prstGeom>
              <a:blipFill>
                <a:blip r:embed="rId3"/>
                <a:stretch>
                  <a:fillRect l="-1065" t="-2194" r="-4045" b="-31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2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6685" y="302351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>
                <a:latin typeface="SFBX1200"/>
              </a:rPr>
              <a:t>Exercício 1</a:t>
            </a:r>
            <a:endParaRPr lang="pt-BR" sz="2800" b="1" i="1" dirty="0"/>
          </a:p>
        </p:txBody>
      </p:sp>
      <p:sp>
        <p:nvSpPr>
          <p:cNvPr id="3" name="Retângulo 2"/>
          <p:cNvSpPr/>
          <p:nvPr/>
        </p:nvSpPr>
        <p:spPr>
          <a:xfrm>
            <a:off x="476685" y="955599"/>
            <a:ext cx="8256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SFRM1095"/>
              </a:rPr>
              <a:t>	O triângulo </a:t>
            </a:r>
            <a:r>
              <a:rPr lang="pt-BR" sz="2400" dirty="0">
                <a:latin typeface="CMMI10"/>
              </a:rPr>
              <a:t>ABC </a:t>
            </a:r>
            <a:r>
              <a:rPr lang="pt-BR" sz="2400" dirty="0">
                <a:latin typeface="SFRM1095"/>
              </a:rPr>
              <a:t>da figura abaixo tem área igual a 30. O lado </a:t>
            </a:r>
            <a:r>
              <a:rPr lang="pt-BR" sz="2400" dirty="0">
                <a:latin typeface="CMMI10"/>
              </a:rPr>
              <a:t>BC </a:t>
            </a:r>
            <a:r>
              <a:rPr lang="pt-BR" sz="2400" dirty="0">
                <a:latin typeface="SFRM1095"/>
              </a:rPr>
              <a:t>está dividido em quatro partes iguais, pelos pontos </a:t>
            </a:r>
            <a:r>
              <a:rPr lang="pt-BR" sz="2400" dirty="0">
                <a:latin typeface="CMMI10"/>
              </a:rPr>
              <a:t>D</a:t>
            </a:r>
            <a:r>
              <a:rPr lang="pt-BR" sz="2400" dirty="0">
                <a:latin typeface="SFRM1095"/>
              </a:rPr>
              <a:t>, </a:t>
            </a:r>
            <a:r>
              <a:rPr lang="pt-BR" sz="2400" dirty="0">
                <a:latin typeface="CMMI10"/>
              </a:rPr>
              <a:t>E </a:t>
            </a:r>
            <a:r>
              <a:rPr lang="pt-BR" sz="2400" dirty="0" err="1">
                <a:latin typeface="SFRM1095"/>
              </a:rPr>
              <a:t>e</a:t>
            </a:r>
            <a:r>
              <a:rPr lang="pt-BR" sz="2400" dirty="0">
                <a:latin typeface="SFRM1095"/>
              </a:rPr>
              <a:t> </a:t>
            </a:r>
            <a:r>
              <a:rPr lang="pt-BR" sz="2400" dirty="0">
                <a:latin typeface="CMMI10"/>
              </a:rPr>
              <a:t>F</a:t>
            </a:r>
            <a:r>
              <a:rPr lang="pt-BR" sz="2400" dirty="0">
                <a:latin typeface="SFRM1095"/>
              </a:rPr>
              <a:t>, e o lado </a:t>
            </a:r>
            <a:r>
              <a:rPr lang="pt-BR" sz="2400" dirty="0">
                <a:latin typeface="CMMI10"/>
              </a:rPr>
              <a:t>AC </a:t>
            </a:r>
            <a:r>
              <a:rPr lang="pt-BR" sz="2400" dirty="0">
                <a:latin typeface="SFRM1095"/>
              </a:rPr>
              <a:t>está dividido em três partes iguais pelos pontos </a:t>
            </a:r>
            <a:r>
              <a:rPr lang="pt-BR" sz="2400" dirty="0">
                <a:latin typeface="CMMI10"/>
              </a:rPr>
              <a:t>G </a:t>
            </a:r>
            <a:r>
              <a:rPr lang="pt-BR" sz="2400" dirty="0">
                <a:latin typeface="SFRM1095"/>
              </a:rPr>
              <a:t>e </a:t>
            </a:r>
            <a:r>
              <a:rPr lang="pt-BR" sz="2400" dirty="0">
                <a:latin typeface="CMMI10"/>
              </a:rPr>
              <a:t>H</a:t>
            </a:r>
            <a:r>
              <a:rPr lang="pt-BR" sz="2400" dirty="0">
                <a:latin typeface="SFRM1095"/>
              </a:rPr>
              <a:t>.	 Qual é a área do triângulo </a:t>
            </a:r>
            <a:r>
              <a:rPr lang="pt-BR" sz="2400" dirty="0">
                <a:latin typeface="CMMI10"/>
              </a:rPr>
              <a:t>GDE</a:t>
            </a:r>
            <a:r>
              <a:rPr lang="pt-BR" sz="2400" dirty="0">
                <a:latin typeface="SFRM1095"/>
              </a:rPr>
              <a:t>?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33" y="3068410"/>
            <a:ext cx="3010376" cy="20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68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6304">
            <a:off x="245164" y="1019627"/>
            <a:ext cx="2600325" cy="173450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402005" y="1320569"/>
            <a:ext cx="6582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SFRM1095"/>
              </a:rPr>
              <a:t>	Pela propriedade 2 os triângulos </a:t>
            </a:r>
            <a:r>
              <a:rPr lang="pt-BR" sz="2000" dirty="0">
                <a:latin typeface="CMMI10"/>
              </a:rPr>
              <a:t>BAG</a:t>
            </a:r>
            <a:r>
              <a:rPr lang="pt-BR" sz="2000" dirty="0">
                <a:latin typeface="SFRM1095"/>
              </a:rPr>
              <a:t>, </a:t>
            </a:r>
            <a:r>
              <a:rPr lang="pt-BR" sz="2000" dirty="0">
                <a:latin typeface="CMMI10"/>
              </a:rPr>
              <a:t>BGH </a:t>
            </a:r>
            <a:r>
              <a:rPr lang="pt-BR" sz="2000" dirty="0">
                <a:latin typeface="SFRM1095"/>
              </a:rPr>
              <a:t>e </a:t>
            </a:r>
            <a:r>
              <a:rPr lang="pt-BR" sz="2000" dirty="0">
                <a:latin typeface="CMMI10"/>
              </a:rPr>
              <a:t>BHC </a:t>
            </a:r>
            <a:r>
              <a:rPr lang="pt-BR" sz="2000" dirty="0">
                <a:latin typeface="SFRM1095"/>
              </a:rPr>
              <a:t>têm mesma área. Cada um tem, portanto, área igual a 10 e o triângulo </a:t>
            </a:r>
            <a:r>
              <a:rPr lang="pt-BR" sz="2000" dirty="0">
                <a:latin typeface="CMMI10"/>
              </a:rPr>
              <a:t>BGC </a:t>
            </a:r>
            <a:r>
              <a:rPr lang="pt-BR" sz="2000" dirty="0">
                <a:latin typeface="SFRM1095"/>
              </a:rPr>
              <a:t>tem área igual a 20.</a:t>
            </a:r>
            <a:endParaRPr 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245164" y="309626"/>
            <a:ext cx="8739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>
                <a:latin typeface="SFTI1095"/>
              </a:rPr>
              <a:t>Solução: </a:t>
            </a:r>
            <a:r>
              <a:rPr lang="pt-BR" sz="2000" dirty="0">
                <a:latin typeface="SFRM1095"/>
              </a:rPr>
              <a:t>Observe o triângulo </a:t>
            </a:r>
            <a:r>
              <a:rPr lang="pt-BR" sz="2000" dirty="0">
                <a:latin typeface="CMMI10"/>
              </a:rPr>
              <a:t>ABC </a:t>
            </a:r>
            <a:r>
              <a:rPr lang="pt-BR" sz="2000" dirty="0">
                <a:latin typeface="SFRM1095"/>
              </a:rPr>
              <a:t>com as </a:t>
            </a:r>
            <a:r>
              <a:rPr lang="pt-BR" sz="2000" dirty="0" err="1">
                <a:latin typeface="SFRM1095"/>
              </a:rPr>
              <a:t>cevianas</a:t>
            </a:r>
            <a:r>
              <a:rPr lang="pt-BR" sz="2000" dirty="0">
                <a:latin typeface="SFRM1095"/>
              </a:rPr>
              <a:t> </a:t>
            </a:r>
            <a:r>
              <a:rPr lang="pt-BR" sz="2000" dirty="0">
                <a:latin typeface="CMMI10"/>
              </a:rPr>
              <a:t>BG </a:t>
            </a:r>
            <a:r>
              <a:rPr lang="pt-BR" sz="2000" dirty="0">
                <a:latin typeface="SFRM1095"/>
              </a:rPr>
              <a:t>e </a:t>
            </a:r>
            <a:r>
              <a:rPr lang="pt-BR" sz="2000" dirty="0">
                <a:latin typeface="CMMI10"/>
              </a:rPr>
              <a:t>BH</a:t>
            </a:r>
            <a:r>
              <a:rPr lang="pt-BR" sz="2000" dirty="0">
                <a:latin typeface="SFRM1095"/>
              </a:rPr>
              <a:t>.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3013313" y="4159948"/>
            <a:ext cx="5816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SFRM1095"/>
              </a:rPr>
              <a:t>Pela mesma propriedade, os triângulos </a:t>
            </a:r>
            <a:r>
              <a:rPr lang="pt-BR" sz="2000" dirty="0">
                <a:latin typeface="CMMI10"/>
              </a:rPr>
              <a:t>GBD</a:t>
            </a:r>
            <a:r>
              <a:rPr lang="pt-BR" sz="2000" dirty="0">
                <a:latin typeface="SFRM1095"/>
              </a:rPr>
              <a:t>, </a:t>
            </a:r>
            <a:r>
              <a:rPr lang="pt-BR" sz="2000" dirty="0">
                <a:latin typeface="CMMI10"/>
              </a:rPr>
              <a:t>GDE</a:t>
            </a:r>
            <a:r>
              <a:rPr lang="pt-BR" sz="2000" dirty="0">
                <a:latin typeface="SFRM1095"/>
              </a:rPr>
              <a:t>, </a:t>
            </a:r>
            <a:r>
              <a:rPr lang="pt-BR" sz="2000" dirty="0">
                <a:latin typeface="CMMI10"/>
              </a:rPr>
              <a:t>GEF </a:t>
            </a:r>
            <a:r>
              <a:rPr lang="pt-BR" sz="2000" dirty="0">
                <a:latin typeface="SFRM1095"/>
              </a:rPr>
              <a:t>e </a:t>
            </a:r>
            <a:r>
              <a:rPr lang="pt-BR" sz="2000" dirty="0">
                <a:latin typeface="CMMI10"/>
              </a:rPr>
              <a:t>GFC </a:t>
            </a:r>
            <a:r>
              <a:rPr lang="pt-BR" sz="2000" dirty="0">
                <a:latin typeface="SFRM1095"/>
              </a:rPr>
              <a:t>têm mesma área. Logo, cada um deles tem área 5. A área do triângulo </a:t>
            </a:r>
            <a:r>
              <a:rPr lang="pt-BR" sz="2000" dirty="0">
                <a:latin typeface="CMMI10"/>
              </a:rPr>
              <a:t>GDE </a:t>
            </a:r>
            <a:r>
              <a:rPr lang="pt-BR" sz="2000" dirty="0">
                <a:latin typeface="SFRM1095"/>
              </a:rPr>
              <a:t>é igual a 5.</a:t>
            </a:r>
            <a:endParaRPr lang="pt-BR" sz="2000" dirty="0"/>
          </a:p>
        </p:txBody>
      </p:sp>
      <p:grpSp>
        <p:nvGrpSpPr>
          <p:cNvPr id="29" name="Agrupar 28"/>
          <p:cNvGrpSpPr/>
          <p:nvPr/>
        </p:nvGrpSpPr>
        <p:grpSpPr>
          <a:xfrm>
            <a:off x="245164" y="3490846"/>
            <a:ext cx="8584937" cy="1992541"/>
            <a:chOff x="245164" y="3490846"/>
            <a:chExt cx="8584937" cy="1992541"/>
          </a:xfrm>
        </p:grpSpPr>
        <p:grpSp>
          <p:nvGrpSpPr>
            <p:cNvPr id="10" name="Agrupar 9"/>
            <p:cNvGrpSpPr/>
            <p:nvPr/>
          </p:nvGrpSpPr>
          <p:grpSpPr>
            <a:xfrm>
              <a:off x="245164" y="3490846"/>
              <a:ext cx="8584937" cy="1992541"/>
              <a:chOff x="245164" y="3490846"/>
              <a:chExt cx="8584937" cy="1992541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164" y="3774602"/>
                <a:ext cx="2571750" cy="1708785"/>
              </a:xfrm>
              <a:prstGeom prst="rect">
                <a:avLst/>
              </a:prstGeom>
            </p:spPr>
          </p:pic>
          <p:sp>
            <p:nvSpPr>
              <p:cNvPr id="7" name="Retângulo 6"/>
              <p:cNvSpPr/>
              <p:nvPr/>
            </p:nvSpPr>
            <p:spPr>
              <a:xfrm>
                <a:off x="1296536" y="3490846"/>
                <a:ext cx="753356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000" dirty="0">
                    <a:latin typeface="SFRM1095"/>
                  </a:rPr>
                  <a:t>Observe agora o triângulo </a:t>
                </a:r>
                <a:r>
                  <a:rPr lang="pt-BR" sz="2000" dirty="0">
                    <a:latin typeface="CMMI10"/>
                  </a:rPr>
                  <a:t>BGC </a:t>
                </a:r>
                <a:r>
                  <a:rPr lang="pt-BR" sz="2000" dirty="0">
                    <a:latin typeface="SFRM1095"/>
                  </a:rPr>
                  <a:t>com as </a:t>
                </a:r>
                <a:r>
                  <a:rPr lang="pt-BR" sz="2000" dirty="0" err="1">
                    <a:latin typeface="SFRM1095"/>
                  </a:rPr>
                  <a:t>cevianas</a:t>
                </a:r>
                <a:r>
                  <a:rPr lang="pt-BR" sz="2000" dirty="0">
                    <a:latin typeface="SFRM1095"/>
                  </a:rPr>
                  <a:t> </a:t>
                </a:r>
                <a:r>
                  <a:rPr lang="pt-BR" sz="2000" dirty="0">
                    <a:latin typeface="CMMI10"/>
                  </a:rPr>
                  <a:t>GD</a:t>
                </a:r>
                <a:r>
                  <a:rPr lang="pt-BR" sz="2000" dirty="0">
                    <a:latin typeface="SFRM1095"/>
                  </a:rPr>
                  <a:t>, </a:t>
                </a:r>
                <a:r>
                  <a:rPr lang="pt-BR" sz="2000" dirty="0">
                    <a:latin typeface="CMMI10"/>
                  </a:rPr>
                  <a:t>GE </a:t>
                </a:r>
                <a:r>
                  <a:rPr lang="pt-BR" sz="2000" dirty="0">
                    <a:latin typeface="SFRM1095"/>
                  </a:rPr>
                  <a:t>e </a:t>
                </a:r>
                <a:r>
                  <a:rPr lang="pt-BR" sz="2000" dirty="0">
                    <a:latin typeface="CMMI10"/>
                  </a:rPr>
                  <a:t>GF</a:t>
                </a:r>
                <a:r>
                  <a:rPr lang="pt-BR" sz="2000" dirty="0">
                    <a:latin typeface="SFRM1095"/>
                  </a:rPr>
                  <a:t>.</a:t>
                </a:r>
                <a:endParaRPr lang="pt-BR" sz="2000" dirty="0"/>
              </a:p>
            </p:txBody>
          </p:sp>
        </p:grpSp>
        <p:grpSp>
          <p:nvGrpSpPr>
            <p:cNvPr id="26" name="Agrupar 25"/>
            <p:cNvGrpSpPr/>
            <p:nvPr/>
          </p:nvGrpSpPr>
          <p:grpSpPr>
            <a:xfrm>
              <a:off x="368300" y="4432300"/>
              <a:ext cx="2286000" cy="863600"/>
              <a:chOff x="368300" y="4432300"/>
              <a:chExt cx="2286000" cy="863600"/>
            </a:xfrm>
          </p:grpSpPr>
          <p:cxnSp>
            <p:nvCxnSpPr>
              <p:cNvPr id="18" name="Conector reto 17"/>
              <p:cNvCxnSpPr/>
              <p:nvPr/>
            </p:nvCxnSpPr>
            <p:spPr>
              <a:xfrm>
                <a:off x="1536700" y="4432300"/>
                <a:ext cx="1117600" cy="8636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/>
              <p:cNvCxnSpPr/>
              <p:nvPr/>
            </p:nvCxnSpPr>
            <p:spPr>
              <a:xfrm flipH="1">
                <a:off x="368300" y="5295900"/>
                <a:ext cx="2286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3"/>
              <p:cNvCxnSpPr/>
              <p:nvPr/>
            </p:nvCxnSpPr>
            <p:spPr>
              <a:xfrm flipV="1">
                <a:off x="374650" y="4432300"/>
                <a:ext cx="1162050" cy="8636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tângulo 29"/>
          <p:cNvSpPr/>
          <p:nvPr/>
        </p:nvSpPr>
        <p:spPr>
          <a:xfrm>
            <a:off x="245164" y="5809761"/>
            <a:ext cx="873980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SFRM1095"/>
              </a:rPr>
              <a:t>Repare que a solução do problema não necessitou de fórmulas. Uma propriedade simples e convenientemente aplicada resolveu a questão.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9680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6685" y="302351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>
                <a:latin typeface="SFBX1200"/>
              </a:rPr>
              <a:t>Exercício 2</a:t>
            </a:r>
            <a:endParaRPr lang="pt-BR" sz="2800" b="1" i="1" dirty="0"/>
          </a:p>
        </p:txBody>
      </p:sp>
      <p:sp>
        <p:nvSpPr>
          <p:cNvPr id="3" name="Retângulo 2"/>
          <p:cNvSpPr/>
          <p:nvPr/>
        </p:nvSpPr>
        <p:spPr>
          <a:xfrm>
            <a:off x="476685" y="955599"/>
            <a:ext cx="8256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SFRM1095"/>
              </a:rPr>
              <a:t>	É dado um triângulo ABC e um ponto P do lado AC mais próximo de A que de C. Traçar uma reta por P que divida o triângulo ABC em duas partes de mesma área.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47" y="2922270"/>
            <a:ext cx="3274695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50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1183" y="356656"/>
            <a:ext cx="8527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i="1" dirty="0">
                <a:latin typeface="SFTI1095"/>
              </a:rPr>
              <a:t>Solução: </a:t>
            </a:r>
            <a:r>
              <a:rPr lang="pt-BR" sz="2000" dirty="0">
                <a:latin typeface="SFRM1095"/>
              </a:rPr>
              <a:t>Façamos o seguinte. Trace </a:t>
            </a:r>
            <a:r>
              <a:rPr lang="pt-BR" sz="2000" dirty="0">
                <a:latin typeface="CMMI10"/>
              </a:rPr>
              <a:t>BP </a:t>
            </a:r>
            <a:r>
              <a:rPr lang="pt-BR" sz="2000" dirty="0">
                <a:latin typeface="SFRM1095"/>
              </a:rPr>
              <a:t>e uma paralela a </a:t>
            </a:r>
            <a:r>
              <a:rPr lang="pt-BR" sz="2000" dirty="0">
                <a:latin typeface="CMMI10"/>
              </a:rPr>
              <a:t>BP </a:t>
            </a:r>
            <a:r>
              <a:rPr lang="pt-BR" sz="2000" dirty="0">
                <a:latin typeface="SFRM1095"/>
              </a:rPr>
              <a:t>por </a:t>
            </a:r>
            <a:r>
              <a:rPr lang="pt-BR" sz="2000" dirty="0">
                <a:latin typeface="CMMI10"/>
              </a:rPr>
              <a:t>A </a:t>
            </a:r>
            <a:r>
              <a:rPr lang="pt-BR" sz="2000" dirty="0">
                <a:latin typeface="SFRM1095"/>
              </a:rPr>
              <a:t>que encontra a reta </a:t>
            </a:r>
            <a:r>
              <a:rPr lang="pt-BR" sz="2000" dirty="0">
                <a:latin typeface="CMMI10"/>
              </a:rPr>
              <a:t>BC </a:t>
            </a:r>
            <a:r>
              <a:rPr lang="pt-BR" sz="2000" dirty="0">
                <a:latin typeface="SFRM1095"/>
              </a:rPr>
              <a:t>em </a:t>
            </a:r>
            <a:r>
              <a:rPr lang="pt-BR" sz="2000" dirty="0">
                <a:latin typeface="CMMI10"/>
              </a:rPr>
              <a:t>D</a:t>
            </a:r>
            <a:r>
              <a:rPr lang="pt-BR" sz="2000" dirty="0">
                <a:latin typeface="SFRM1095"/>
              </a:rPr>
              <a:t>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8" y="1064542"/>
            <a:ext cx="4479131" cy="278177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51183" y="4554204"/>
            <a:ext cx="85277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SFRM1095"/>
              </a:rPr>
              <a:t>Os triângulos </a:t>
            </a:r>
            <a:r>
              <a:rPr lang="pt-BR" sz="2000" dirty="0">
                <a:latin typeface="CMMI10"/>
              </a:rPr>
              <a:t>ABP </a:t>
            </a:r>
            <a:r>
              <a:rPr lang="pt-BR" sz="2000" dirty="0">
                <a:latin typeface="SFRM1095"/>
              </a:rPr>
              <a:t>e </a:t>
            </a:r>
            <a:r>
              <a:rPr lang="pt-BR" sz="2000" dirty="0">
                <a:latin typeface="CMMI10"/>
              </a:rPr>
              <a:t>DBP </a:t>
            </a:r>
            <a:r>
              <a:rPr lang="pt-BR" sz="2000" dirty="0">
                <a:latin typeface="SFRM1095"/>
              </a:rPr>
              <a:t>têm áreas iguais pela propriedade 1.  Assim, o triângulo </a:t>
            </a:r>
            <a:r>
              <a:rPr lang="pt-BR" sz="2000" dirty="0">
                <a:latin typeface="CMMI10"/>
              </a:rPr>
              <a:t>PDC </a:t>
            </a:r>
            <a:r>
              <a:rPr lang="pt-BR" sz="2000" dirty="0">
                <a:latin typeface="SFRM1095"/>
              </a:rPr>
              <a:t>tem mesma área que o triângulo </a:t>
            </a:r>
            <a:r>
              <a:rPr lang="pt-BR" sz="2000" dirty="0">
                <a:latin typeface="CMMI10"/>
              </a:rPr>
              <a:t>ABC</a:t>
            </a:r>
            <a:r>
              <a:rPr lang="pt-BR" sz="2000" dirty="0">
                <a:latin typeface="SFRM1095"/>
              </a:rPr>
              <a:t>. Mas, tomando o ponto médio </a:t>
            </a:r>
            <a:r>
              <a:rPr lang="pt-BR" sz="2000" dirty="0">
                <a:latin typeface="CMMI10"/>
              </a:rPr>
              <a:t>M </a:t>
            </a:r>
            <a:r>
              <a:rPr lang="pt-BR" sz="2000" dirty="0">
                <a:latin typeface="SFRM1095"/>
              </a:rPr>
              <a:t>de </a:t>
            </a:r>
            <a:r>
              <a:rPr lang="pt-BR" sz="2000" dirty="0">
                <a:latin typeface="CMMI10"/>
              </a:rPr>
              <a:t>DC</a:t>
            </a:r>
            <a:r>
              <a:rPr lang="pt-BR" sz="2000" dirty="0">
                <a:latin typeface="SFRM1095"/>
              </a:rPr>
              <a:t>, a reta </a:t>
            </a:r>
            <a:r>
              <a:rPr lang="pt-BR" sz="2000" dirty="0">
                <a:latin typeface="CMMI10"/>
              </a:rPr>
              <a:t>PM </a:t>
            </a:r>
            <a:r>
              <a:rPr lang="pt-BR" sz="2000" dirty="0">
                <a:latin typeface="SFRM1095"/>
              </a:rPr>
              <a:t>divide </a:t>
            </a:r>
            <a:r>
              <a:rPr lang="pt-BR" sz="2000" dirty="0">
                <a:latin typeface="CMMI10"/>
              </a:rPr>
              <a:t>PDC </a:t>
            </a:r>
            <a:r>
              <a:rPr lang="pt-BR" sz="2000" dirty="0">
                <a:latin typeface="SFRM1095"/>
              </a:rPr>
              <a:t>em duas partes de mesma área (propriedade 2). Logo, </a:t>
            </a:r>
            <a:r>
              <a:rPr lang="pt-BR" sz="2000" dirty="0">
                <a:latin typeface="CMMI10"/>
              </a:rPr>
              <a:t>PM </a:t>
            </a:r>
            <a:r>
              <a:rPr lang="pt-BR" sz="2000" dirty="0">
                <a:latin typeface="SFRM1095"/>
              </a:rPr>
              <a:t>divide também </a:t>
            </a:r>
            <a:r>
              <a:rPr lang="pt-BR" sz="2000" dirty="0">
                <a:latin typeface="CMMI10"/>
              </a:rPr>
              <a:t>ABC </a:t>
            </a:r>
            <a:r>
              <a:rPr lang="pt-BR" sz="2000" dirty="0">
                <a:latin typeface="SFRM1095"/>
              </a:rPr>
              <a:t>em duas partes de mesma área.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7490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04192" y="336130"/>
                <a:ext cx="4542182" cy="2042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Generalizando, um quadrado  de lado </a:t>
                </a:r>
                <a14:m>
                  <m:oMath xmlns:m="http://schemas.openxmlformats.org/officeDocument/2006/math">
                    <m:r>
                      <a:rPr lang="pt-BR" sz="28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pt-BR" sz="2400" dirty="0">
                    <a:latin typeface="CMR10"/>
                  </a:rPr>
                  <a:t>, terá </a:t>
                </a:r>
                <a14:m>
                  <m:oMath xmlns:m="http://schemas.openxmlformats.org/officeDocument/2006/math">
                    <m:r>
                      <a:rPr lang="pt-BR" sz="28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pt-BR" sz="2400" dirty="0">
                    <a:latin typeface="CMR10"/>
                  </a:rPr>
                  <a:t> quadrados de lado 1 em cada linha, e </a:t>
                </a:r>
                <a14:m>
                  <m:oMath xmlns:m="http://schemas.openxmlformats.org/officeDocument/2006/math">
                    <m:r>
                      <a:rPr lang="pt-BR" sz="28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pt-BR" sz="2400" dirty="0">
                    <a:latin typeface="CMR10"/>
                  </a:rPr>
                  <a:t> quadrados de lado 1 em cada coluna. </a:t>
                </a:r>
                <a:endParaRPr lang="pt-BR" sz="24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2" y="336130"/>
                <a:ext cx="4542182" cy="2042226"/>
              </a:xfrm>
              <a:prstGeom prst="rect">
                <a:avLst/>
              </a:prstGeom>
              <a:blipFill>
                <a:blip r:embed="rId2"/>
                <a:stretch>
                  <a:fillRect l="-2013" t="-2090" r="-2148" b="-5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114800" cy="3867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04192" y="2378356"/>
                <a:ext cx="4572000" cy="15779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Portanto em um quadrado de lado </a:t>
                </a:r>
                <a14:m>
                  <m:oMath xmlns:m="http://schemas.openxmlformats.org/officeDocument/2006/math">
                    <m:r>
                      <a:rPr lang="pt-BR" sz="2400" b="1" i="1" dirty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BR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>
                    <a:latin typeface="CMR10"/>
                  </a:rPr>
                  <a:t>cabem exatamente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pt-BR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400" dirty="0"/>
                  <a:t> de lado 1, ou seja sua área é igual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pt-BR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2400" dirty="0"/>
                  <a:t>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2" y="2378356"/>
                <a:ext cx="4572000" cy="1577996"/>
              </a:xfrm>
              <a:prstGeom prst="rect">
                <a:avLst/>
              </a:prstGeom>
              <a:blipFill>
                <a:blip r:embed="rId4"/>
                <a:stretch>
                  <a:fillRect l="-2000" t="-2703" r="-2133" b="-84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404192" y="3956352"/>
            <a:ext cx="8421756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MR10"/>
              </a:rPr>
              <a:t>Observe que neste cálculo utilizamos intuitivamente as seguintes propriedades do conceito de área:</a:t>
            </a:r>
          </a:p>
          <a:p>
            <a:pPr algn="just"/>
            <a:endParaRPr lang="pt-BR" sz="2400" dirty="0">
              <a:latin typeface="CMR1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CMR10"/>
              </a:rPr>
              <a:t>Figuras iguais possuem a mesma área.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CMR10"/>
              </a:rPr>
              <a:t>Se uma figura está dividida em duas figuras disjuntas, então a soma das áreas dessas duas figuras menores é igual a área da figura total.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3133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8539" y="175624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SFRM1095"/>
              </a:rPr>
              <a:t>Propriedades Importantes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238539" y="1115284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SFBX1200"/>
              </a:rPr>
              <a:t>Propriedade 3</a:t>
            </a:r>
            <a:endParaRPr 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238539" y="1783211"/>
            <a:ext cx="86536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SFRM1095"/>
              </a:rPr>
              <a:t>	Se dois triângulos têm mesma altura, então a razão entre suas áreas é igual à razão entre suas bases. A afirmação acima tem comprovação imediata a partir da fórmula que calcula a área do triângulo.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26" y="3307341"/>
            <a:ext cx="3368993" cy="22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05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8539" y="175624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SFRM1095"/>
              </a:rPr>
              <a:t>Propriedades Importantes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238539" y="782991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SFBX1200"/>
              </a:rPr>
              <a:t>Propriedade 4</a:t>
            </a:r>
            <a:endParaRPr lang="pt-B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37411" y="1390358"/>
                <a:ext cx="865367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000" dirty="0">
                    <a:latin typeface="SFRM1095"/>
                  </a:rPr>
                  <a:t>	A razão entre as áreas de triângulos semelhantes é igual ao quadrado da razão de semelhança.</a:t>
                </a:r>
              </a:p>
              <a:p>
                <a:pPr algn="just"/>
                <a:r>
                  <a:rPr lang="pt-BR" sz="2000" dirty="0"/>
                  <a:t>	</a:t>
                </a:r>
                <a:r>
                  <a:rPr lang="pt-BR" sz="2000" dirty="0">
                    <a:latin typeface="SFRM1095"/>
                  </a:rPr>
                  <a:t>Observe, na figura a seguir, dois triângulos semelhantes com bases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2000" dirty="0">
                    <a:latin typeface="CMBX10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sz="2000" dirty="0"/>
                  <a:t> </a:t>
                </a:r>
                <a:r>
                  <a:rPr lang="pt-BR" sz="2000" dirty="0">
                    <a:latin typeface="CMBX10"/>
                  </a:rPr>
                  <a:t>e alturas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000" dirty="0"/>
                  <a:t> </a:t>
                </a:r>
                <a:r>
                  <a:rPr lang="pt-BR" sz="2000" dirty="0">
                    <a:latin typeface="CMBX10"/>
                  </a:rPr>
                  <a:t>e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sz="2000" dirty="0"/>
                  <a:t>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11" y="1390358"/>
                <a:ext cx="8653670" cy="1323439"/>
              </a:xfrm>
              <a:prstGeom prst="rect">
                <a:avLst/>
              </a:prstGeom>
              <a:blipFill>
                <a:blip r:embed="rId2"/>
                <a:stretch>
                  <a:fillRect l="-775" t="-1843" r="-634" b="-73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2" y="2713797"/>
            <a:ext cx="4671060" cy="1676400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237411" y="4429490"/>
            <a:ext cx="8547652" cy="1221361"/>
            <a:chOff x="237411" y="4429490"/>
            <a:chExt cx="8547652" cy="1221361"/>
          </a:xfrm>
        </p:grpSpPr>
        <p:sp>
          <p:nvSpPr>
            <p:cNvPr id="5" name="Retângulo 4"/>
            <p:cNvSpPr/>
            <p:nvPr/>
          </p:nvSpPr>
          <p:spPr>
            <a:xfrm>
              <a:off x="237411" y="4429490"/>
              <a:ext cx="85476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000" dirty="0">
                  <a:latin typeface="CMBX10"/>
                </a:rPr>
                <a:t>Como são semelhantes, a razão entre as bases é a mesma razão entre as alturas. Esse número é a razão de semelhança das duas figuras: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7575" y="5159788"/>
              <a:ext cx="1091069" cy="491063"/>
            </a:xfrm>
            <a:prstGeom prst="rect">
              <a:avLst/>
            </a:prstGeom>
          </p:spPr>
        </p:pic>
      </p:grpSp>
      <p:grpSp>
        <p:nvGrpSpPr>
          <p:cNvPr id="11" name="Agrupar 10"/>
          <p:cNvGrpSpPr/>
          <p:nvPr/>
        </p:nvGrpSpPr>
        <p:grpSpPr>
          <a:xfrm>
            <a:off x="237411" y="5736558"/>
            <a:ext cx="8547652" cy="988920"/>
            <a:chOff x="237411" y="5736558"/>
            <a:chExt cx="8547652" cy="98892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1981" y="6216228"/>
              <a:ext cx="2982255" cy="509250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237411" y="5736558"/>
              <a:ext cx="85476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dirty="0">
                  <a:latin typeface="SFRM1095"/>
                </a:rPr>
                <a:t>Porém, se </a:t>
              </a:r>
              <a:r>
                <a:rPr lang="pt-BR" sz="2000" dirty="0">
                  <a:latin typeface="CMMI10"/>
                </a:rPr>
                <a:t>S </a:t>
              </a:r>
              <a:r>
                <a:rPr lang="pt-BR" sz="2000" dirty="0">
                  <a:latin typeface="SFRM1095"/>
                </a:rPr>
                <a:t>e </a:t>
              </a:r>
              <a:r>
                <a:rPr lang="pt-BR" sz="2000" dirty="0">
                  <a:latin typeface="CMMI10"/>
                </a:rPr>
                <a:t>S</a:t>
              </a:r>
              <a:r>
                <a:rPr lang="pt-BR" sz="2000" dirty="0">
                  <a:latin typeface="CMSY8"/>
                </a:rPr>
                <a:t>′ </a:t>
              </a:r>
              <a:r>
                <a:rPr lang="pt-BR" sz="2000" dirty="0">
                  <a:latin typeface="SFRM1095"/>
                </a:rPr>
                <a:t>são as áreas dos dois triângulos temos:</a:t>
              </a:r>
              <a:endParaRPr lang="pt-B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81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2034" y="487017"/>
            <a:ext cx="47649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i="1" dirty="0">
                <a:latin typeface="SFRM1095"/>
              </a:rPr>
              <a:t>Vejamos um exemplo simples.</a:t>
            </a:r>
          </a:p>
          <a:p>
            <a:pPr algn="just"/>
            <a:r>
              <a:rPr lang="pt-BR" sz="2400" dirty="0">
                <a:latin typeface="SFRM1095"/>
              </a:rPr>
              <a:t>Os dois triângulos da figura ao lado são semelhantes. Se a área do menor é igual a 8, qual é a área do maior?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21" y="487017"/>
            <a:ext cx="4044315" cy="20116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12034" y="5563177"/>
            <a:ext cx="8693427" cy="11406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SFRM1095"/>
              </a:rPr>
              <a:t>Você pode ver esta relação na figura a seguir. Realmente, o triângulo pequeno cabe 9 vezes dentro do grande.</a:t>
            </a:r>
            <a:endParaRPr lang="pt-BR" sz="2400" dirty="0"/>
          </a:p>
        </p:txBody>
      </p:sp>
      <p:grpSp>
        <p:nvGrpSpPr>
          <p:cNvPr id="7" name="Agrupar 6"/>
          <p:cNvGrpSpPr/>
          <p:nvPr/>
        </p:nvGrpSpPr>
        <p:grpSpPr>
          <a:xfrm>
            <a:off x="212034" y="2426009"/>
            <a:ext cx="8723993" cy="2641315"/>
            <a:chOff x="181467" y="2498697"/>
            <a:chExt cx="8723993" cy="2641315"/>
          </a:xfrm>
        </p:grpSpPr>
        <p:sp>
          <p:nvSpPr>
            <p:cNvPr id="4" name="Retângulo 3"/>
            <p:cNvSpPr/>
            <p:nvPr/>
          </p:nvSpPr>
          <p:spPr>
            <a:xfrm>
              <a:off x="212033" y="2498697"/>
              <a:ext cx="869342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2400" dirty="0">
                  <a:latin typeface="SFRM1095"/>
                </a:rPr>
                <a:t>Para esta pergunta, alunos têm uma tendência irresistível de responder rapidamente que a área do triângulo maior é 24. Porém, isto não é verdade.   A razão de semelhança  dos  dois</a:t>
              </a:r>
              <a:endParaRPr lang="pt-BR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ângulo 5"/>
                <p:cNvSpPr/>
                <p:nvPr/>
              </p:nvSpPr>
              <p:spPr>
                <a:xfrm>
                  <a:off x="181467" y="4154871"/>
                  <a:ext cx="8723993" cy="9851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pt-BR" sz="2400" dirty="0">
                      <a:latin typeface="SFRM1095"/>
                    </a:rPr>
                    <a:t>triângulos é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dirty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pt-BR" sz="2400" dirty="0">
                      <a:latin typeface="CMR10"/>
                    </a:rPr>
                    <a:t> </a:t>
                  </a:r>
                  <a:r>
                    <a:rPr lang="pt-BR" sz="2400" dirty="0">
                      <a:latin typeface="SFRM1095"/>
                    </a:rPr>
                    <a:t>e, portanto, a razão entre suas áreas é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pt-BR" sz="2400" dirty="0">
                      <a:latin typeface="SFRM1095"/>
                    </a:rPr>
                    <a:t>. Daí, se a área do menor é igual a 8, a área do maior é 72.</a:t>
                  </a:r>
                  <a:endParaRPr lang="pt-BR" sz="2400" dirty="0"/>
                </a:p>
              </p:txBody>
            </p:sp>
          </mc:Choice>
          <mc:Fallback xmlns="">
            <p:sp>
              <p:nvSpPr>
                <p:cNvPr id="6" name="Retângulo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467" y="4154871"/>
                  <a:ext cx="8723993" cy="985141"/>
                </a:xfrm>
                <a:prstGeom prst="rect">
                  <a:avLst/>
                </a:prstGeom>
                <a:blipFill>
                  <a:blip r:embed="rId3"/>
                  <a:stretch>
                    <a:fillRect l="-1118" r="-1048" b="-130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735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07" y="312875"/>
            <a:ext cx="2671763" cy="228123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17443" y="2771147"/>
            <a:ext cx="83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SFRM1095"/>
              </a:rPr>
              <a:t>A propriedade 4, que mostramos para triângulos, vale naturalmente para polígonos, pois estes podem ser divididos em triângulos.		Mas, é importante saber que esta propriedade vale para quaisquer figuras semelhantes.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417443" y="5029920"/>
            <a:ext cx="832899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razão entre as áreas de figuras semelhantes quaisquer é igual ao quadrado da razão de semelhança.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21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7930" y="283122"/>
            <a:ext cx="8488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SFRM1095"/>
              </a:rPr>
              <a:t>O exercício a seguir, caiu em um vestibular da FGV-RJ.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337930" y="938455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latin typeface="SFBX1200"/>
              </a:rPr>
              <a:t>Exercício 3</a:t>
            </a:r>
            <a:endParaRPr lang="pt-BR" sz="2400" b="1" i="1" dirty="0"/>
          </a:p>
        </p:txBody>
      </p:sp>
      <p:sp>
        <p:nvSpPr>
          <p:cNvPr id="4" name="Retângulo 3"/>
          <p:cNvSpPr/>
          <p:nvPr/>
        </p:nvSpPr>
        <p:spPr>
          <a:xfrm>
            <a:off x="337930" y="1400120"/>
            <a:ext cx="82097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SFRM1095"/>
              </a:rPr>
              <a:t>Em algum momento, na primeira metade do século passado, uma pessoa chamada Afrânio tinha um valioso terreno desocupado, perto do centro da cidade do Rio de Janeiro. Com a urbanização da cidade, ruas novas foram abertas e o terreno de Afrânio ficou reduzido a um triângulo </a:t>
            </a:r>
            <a:r>
              <a:rPr lang="pt-BR" dirty="0">
                <a:latin typeface="CMMI10"/>
              </a:rPr>
              <a:t>ABC</a:t>
            </a:r>
            <a:r>
              <a:rPr lang="pt-BR" dirty="0">
                <a:latin typeface="SFRM1095"/>
              </a:rPr>
              <a:t>, retângulo em </a:t>
            </a:r>
            <a:r>
              <a:rPr lang="pt-BR" dirty="0">
                <a:latin typeface="CMMI10"/>
              </a:rPr>
              <a:t>B</a:t>
            </a:r>
            <a:r>
              <a:rPr lang="pt-BR" dirty="0">
                <a:latin typeface="SFRM1095"/>
              </a:rPr>
              <a:t>, ainda de grande valor, pois o lado </a:t>
            </a:r>
            <a:r>
              <a:rPr lang="pt-BR" dirty="0">
                <a:latin typeface="CMMI10"/>
              </a:rPr>
              <a:t>AB </a:t>
            </a:r>
            <a:r>
              <a:rPr lang="pt-BR" dirty="0">
                <a:latin typeface="SFRM1095"/>
              </a:rPr>
              <a:t>media 156 metros. Pois bem, Afrânio morreu e em seu testamento os advogados encontraram as instruções para dividir o terreno “igualmente” entre seus dois filhos. Era assim: “um muro deve ser construído perpendicularmente ao lado </a:t>
            </a:r>
            <a:r>
              <a:rPr lang="pt-BR" dirty="0">
                <a:latin typeface="CMMI10"/>
              </a:rPr>
              <a:t>AB</a:t>
            </a:r>
            <a:r>
              <a:rPr lang="pt-BR" dirty="0">
                <a:latin typeface="SFRM1095"/>
              </a:rPr>
              <a:t>, de forma que os dois terrenos resultantes da divisão tenham mesmo valor; o que tem a forma de um trapézio será do meu filho mais velho e o outro será do mais novo”.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7929" y="4262442"/>
            <a:ext cx="82097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SFRM1095"/>
              </a:rPr>
              <a:t>Os advogados concluíram que os terrenos deviam ter mesma área, pois o testamento dizia que deveriam ter mesmo valor. Mas não foram capazes de decidir em que posição deveria ficar o muro. Conta meu avô que o episódio ganhou as páginas dos jornais por vários dias, com leitores opinando de diversas maneiras sobre a posição correta do muro. Ele falava e se divertia muito com as opiniões absurdas mas, ao mesmo tempo, me instigava a resolver o problema. E o problema retorna para vocês.</a:t>
            </a:r>
          </a:p>
          <a:p>
            <a:pPr algn="just"/>
            <a:r>
              <a:rPr lang="pt-BR" dirty="0">
                <a:latin typeface="SFRM1095"/>
              </a:rPr>
              <a:t>Em que posição, relativamente ao lado AB do terreno, o muro deve ser construído?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9858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6235" y="395116"/>
            <a:ext cx="14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latin typeface="SFTI1095"/>
              </a:rPr>
              <a:t>Solução: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26" y="212241"/>
            <a:ext cx="3416141" cy="2918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26235" y="856781"/>
                <a:ext cx="4855791" cy="2351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000" dirty="0">
                    <a:latin typeface="SFRM1095"/>
                  </a:rPr>
                  <a:t>Na figura acima, </a:t>
                </a:r>
                <a:r>
                  <a:rPr lang="pt-BR" sz="2000" dirty="0">
                    <a:latin typeface="CMMI10"/>
                  </a:rPr>
                  <a:t>MN </a:t>
                </a:r>
                <a:r>
                  <a:rPr lang="pt-BR" sz="2000" dirty="0">
                    <a:latin typeface="SFRM1095"/>
                  </a:rPr>
                  <a:t>é o muro que deve ser construído perpendicularmente ao lado </a:t>
                </a:r>
                <a:r>
                  <a:rPr lang="pt-BR" sz="2000" dirty="0">
                    <a:latin typeface="CMMI10"/>
                  </a:rPr>
                  <a:t>AB</a:t>
                </a:r>
                <a:r>
                  <a:rPr lang="pt-BR" sz="2000" dirty="0">
                    <a:latin typeface="SFRM1095"/>
                  </a:rPr>
                  <a:t>. Seja </a:t>
                </a:r>
                <a:r>
                  <a:rPr lang="pt-BR" sz="2000" dirty="0">
                    <a:latin typeface="CMMI10"/>
                  </a:rPr>
                  <a:t>AM </a:t>
                </a:r>
                <a:r>
                  <a:rPr lang="pt-BR" sz="2000" dirty="0">
                    <a:latin typeface="CMR10"/>
                  </a:rPr>
                  <a:t>= </a:t>
                </a:r>
                <a:r>
                  <a:rPr lang="pt-BR" sz="2000" dirty="0">
                    <a:latin typeface="CMMI10"/>
                  </a:rPr>
                  <a:t>x</a:t>
                </a:r>
                <a:r>
                  <a:rPr lang="pt-BR" sz="2000" dirty="0">
                    <a:latin typeface="SFRM1095"/>
                  </a:rPr>
                  <a:t>, de forma que o triângulo </a:t>
                </a:r>
                <a:r>
                  <a:rPr lang="pt-BR" sz="2000" dirty="0">
                    <a:latin typeface="CMMI10"/>
                  </a:rPr>
                  <a:t>AMN </a:t>
                </a:r>
                <a:r>
                  <a:rPr lang="pt-BR" sz="2000" dirty="0">
                    <a:latin typeface="SFRM1095"/>
                  </a:rPr>
                  <a:t>e o trapézio </a:t>
                </a:r>
                <a:r>
                  <a:rPr lang="pt-BR" sz="2000" dirty="0">
                    <a:latin typeface="CMMI10"/>
                  </a:rPr>
                  <a:t>MBCN </a:t>
                </a:r>
                <a:r>
                  <a:rPr lang="pt-BR" sz="2000" dirty="0">
                    <a:latin typeface="SFRM1095"/>
                  </a:rPr>
                  <a:t>tenham mesma área </a:t>
                </a:r>
                <a:r>
                  <a:rPr lang="pt-BR" sz="2000" dirty="0">
                    <a:latin typeface="CMMI10"/>
                  </a:rPr>
                  <a:t>S</a:t>
                </a:r>
                <a:r>
                  <a:rPr lang="pt-BR" sz="2000" dirty="0">
                    <a:latin typeface="SFRM1095"/>
                  </a:rPr>
                  <a:t>. Os triângulos </a:t>
                </a:r>
                <a:r>
                  <a:rPr lang="pt-BR" sz="2000" dirty="0">
                    <a:latin typeface="CMMI10"/>
                  </a:rPr>
                  <a:t>AMN </a:t>
                </a:r>
                <a:r>
                  <a:rPr lang="pt-BR" sz="2000" dirty="0">
                    <a:latin typeface="SFRM1095"/>
                  </a:rPr>
                  <a:t>e </a:t>
                </a:r>
                <a:r>
                  <a:rPr lang="pt-BR" sz="2000" dirty="0">
                    <a:latin typeface="CMMI10"/>
                  </a:rPr>
                  <a:t>ABC </a:t>
                </a:r>
                <a:r>
                  <a:rPr lang="pt-BR" sz="2000" dirty="0">
                    <a:latin typeface="SFRM1095"/>
                  </a:rPr>
                  <a:t>são semelhantes e a razão de semelhança entre eles 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2000" b="0" i="1" dirty="0" smtClean="0">
                            <a:latin typeface="Cambria Math" panose="02040503050406030204" pitchFamily="18" charset="0"/>
                          </a:rPr>
                          <m:t>156</m:t>
                        </m:r>
                      </m:den>
                    </m:f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35" y="856781"/>
                <a:ext cx="4855791" cy="2351156"/>
              </a:xfrm>
              <a:prstGeom prst="rect">
                <a:avLst/>
              </a:prstGeom>
              <a:blipFill>
                <a:blip r:embed="rId3"/>
                <a:stretch>
                  <a:fillRect l="-1382" t="-1299" r="-1256" b="-10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Agrupar 9"/>
          <p:cNvGrpSpPr/>
          <p:nvPr/>
        </p:nvGrpSpPr>
        <p:grpSpPr>
          <a:xfrm>
            <a:off x="426235" y="3390812"/>
            <a:ext cx="8271932" cy="1044017"/>
            <a:chOff x="426235" y="3390812"/>
            <a:chExt cx="8271932" cy="1044017"/>
          </a:xfrm>
        </p:grpSpPr>
        <p:sp>
          <p:nvSpPr>
            <p:cNvPr id="5" name="Retângulo 4"/>
            <p:cNvSpPr/>
            <p:nvPr/>
          </p:nvSpPr>
          <p:spPr>
            <a:xfrm>
              <a:off x="426235" y="3390812"/>
              <a:ext cx="82719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000" dirty="0">
                  <a:latin typeface="SFRM1095"/>
                </a:rPr>
                <a:t>Como a razão entre suas áreas é o quadrado da razão de semelhança devemos ter:</a:t>
              </a:r>
              <a:endParaRPr lang="pt-BR" sz="2000" dirty="0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927" y="3844279"/>
              <a:ext cx="1257300" cy="590550"/>
            </a:xfrm>
            <a:prstGeom prst="rect">
              <a:avLst/>
            </a:prstGeom>
          </p:spPr>
        </p:pic>
      </p:grpSp>
      <p:grpSp>
        <p:nvGrpSpPr>
          <p:cNvPr id="11" name="Agrupar 10"/>
          <p:cNvGrpSpPr/>
          <p:nvPr/>
        </p:nvGrpSpPr>
        <p:grpSpPr>
          <a:xfrm>
            <a:off x="426235" y="4563574"/>
            <a:ext cx="8271932" cy="1979181"/>
            <a:chOff x="426235" y="4563574"/>
            <a:chExt cx="8271932" cy="1979181"/>
          </a:xfrm>
        </p:grpSpPr>
        <p:sp>
          <p:nvSpPr>
            <p:cNvPr id="6" name="Retângulo 5"/>
            <p:cNvSpPr/>
            <p:nvPr/>
          </p:nvSpPr>
          <p:spPr>
            <a:xfrm>
              <a:off x="426235" y="4563574"/>
              <a:ext cx="82719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000" dirty="0">
                  <a:latin typeface="SFRM1095"/>
                </a:rPr>
                <a:t>Extraindo a raiz quadrada de ambos os lados ficamos com</a:t>
              </a:r>
              <a:endParaRPr lang="pt-B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426235" y="5497084"/>
                  <a:ext cx="8271932" cy="10456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pt-BR" sz="2000" dirty="0">
                      <a:latin typeface="SFRM1095"/>
                    </a:rPr>
                    <a:t>o que dá </a:t>
                  </a:r>
                  <a14:m>
                    <m:oMath xmlns:m="http://schemas.openxmlformats.org/officeDocument/2006/math"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=78</m:t>
                      </m:r>
                      <m:rad>
                        <m:radPr>
                          <m:degHide m:val="on"/>
                          <m:ctrlPr>
                            <a:rPr lang="pt-BR" sz="20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110</m:t>
                      </m:r>
                    </m:oMath>
                  </a14:m>
                  <a:r>
                    <a:rPr lang="pt-BR" sz="2000" dirty="0">
                      <a:latin typeface="SFRM1095"/>
                    </a:rPr>
                    <a:t>. Temos a solução. O muro deve ser construído a 110 metros de </a:t>
                  </a:r>
                  <a:r>
                    <a:rPr lang="pt-BR" sz="2000" dirty="0">
                      <a:latin typeface="CMMI10"/>
                    </a:rPr>
                    <a:t>A</a:t>
                  </a:r>
                  <a:r>
                    <a:rPr lang="pt-BR" sz="2000" dirty="0">
                      <a:latin typeface="SFRM1095"/>
                    </a:rPr>
                    <a:t>. As áreas dos dois terrenos serão iguais e Afrânio ficará feliz em ver sua vontade atendida.</a:t>
                  </a:r>
                  <a:endParaRPr lang="pt-BR" sz="20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35" y="5497084"/>
                  <a:ext cx="8271932" cy="1045671"/>
                </a:xfrm>
                <a:prstGeom prst="rect">
                  <a:avLst/>
                </a:prstGeom>
                <a:blipFill>
                  <a:blip r:embed="rId5"/>
                  <a:stretch>
                    <a:fillRect l="-811" t="-585" r="-737" b="-9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226" y="4963684"/>
              <a:ext cx="942975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507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59150" y="355360"/>
                <a:ext cx="23459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pt-BR" sz="2800" b="1" dirty="0"/>
                  <a:t>Número</a:t>
                </a:r>
                <a:r>
                  <a:rPr lang="pt-BR" sz="2400" b="1" dirty="0">
                    <a:latin typeface="SFBX144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pt-BR" sz="3200" b="1" dirty="0">
                    <a:latin typeface="SFBX1440"/>
                  </a:rPr>
                  <a:t> </a:t>
                </a:r>
                <a:endParaRPr lang="pt-BR" sz="2400" b="1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0" y="355360"/>
                <a:ext cx="2345963" cy="584775"/>
              </a:xfrm>
              <a:prstGeom prst="rect">
                <a:avLst/>
              </a:prstGeom>
              <a:blipFill>
                <a:blip r:embed="rId3"/>
                <a:stretch>
                  <a:fillRect l="-4416" t="-1042" b="-270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59150" y="940135"/>
                <a:ext cx="7783701" cy="3910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latin typeface="SFRM1095"/>
                  </a:rPr>
                  <a:t>		O número </a:t>
                </a:r>
                <a14:m>
                  <m:oMath xmlns:m="http://schemas.openxmlformats.org/officeDocument/2006/math">
                    <m:r>
                      <a:rPr lang="pt-B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SFRM1095"/>
                  </a:rPr>
                  <a:t>é a razão entre o comprimento de uma circunferência e seu diâmetro. Esta razão dá sempre o mesmo valor, ou seja, independe da circunferência, porque duas circunferências quaisquer são semelhantes. Todas as circunferências são semelhantes entre si. Se </a:t>
                </a:r>
                <a:r>
                  <a:rPr lang="pt-BR" sz="2400" dirty="0">
                    <a:latin typeface="CMMI10"/>
                  </a:rPr>
                  <a:t>C </a:t>
                </a:r>
                <a:r>
                  <a:rPr lang="pt-BR" sz="2400" dirty="0">
                    <a:latin typeface="SFRM1095"/>
                  </a:rPr>
                  <a:t>é o comprimento da circunferência de raio </a:t>
                </a:r>
                <a:r>
                  <a:rPr lang="pt-BR" sz="2400" dirty="0">
                    <a:latin typeface="CMMI10"/>
                  </a:rPr>
                  <a:t>R</a:t>
                </a:r>
                <a:r>
                  <a:rPr lang="pt-BR" sz="2400" dirty="0">
                    <a:latin typeface="SFRM1095"/>
                  </a:rPr>
                  <a:t>, então por definição: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0" y="940135"/>
                <a:ext cx="7783701" cy="3910686"/>
              </a:xfrm>
              <a:prstGeom prst="rect">
                <a:avLst/>
              </a:prstGeom>
              <a:blipFill>
                <a:blip r:embed="rId4"/>
                <a:stretch>
                  <a:fillRect l="-1175" r="-1253" b="-24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11" y="4850821"/>
            <a:ext cx="1171575" cy="92868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7234" y="6106581"/>
            <a:ext cx="8247528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pt-BR" sz="1200" b="1" dirty="0">
                <a:latin typeface="SFRM1095"/>
              </a:rPr>
              <a:t>A demonstração desta relação está nas páginas 38 à 40 da Apostila 3:Teorema de Pitágoras e áreas seção 2.2 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252299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9150" y="355360"/>
            <a:ext cx="3141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A área do círculo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364785" y="1060319"/>
            <a:ext cx="8249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SFRM1095"/>
              </a:rPr>
              <a:t>	Continuando com a ideia dos polígonos, a área do círculo é o número real cujas aproximações por falta são as áreas dos polígonos regulares inscritos.</a:t>
            </a:r>
            <a:endParaRPr lang="pt-BR" sz="2000" dirty="0"/>
          </a:p>
        </p:txBody>
      </p:sp>
      <p:grpSp>
        <p:nvGrpSpPr>
          <p:cNvPr id="9" name="Agrupar 8"/>
          <p:cNvGrpSpPr/>
          <p:nvPr/>
        </p:nvGrpSpPr>
        <p:grpSpPr>
          <a:xfrm>
            <a:off x="364785" y="2342085"/>
            <a:ext cx="8249127" cy="4247317"/>
            <a:chOff x="364785" y="2342085"/>
            <a:chExt cx="8249127" cy="4247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364785" y="2342085"/>
                  <a:ext cx="4974365" cy="42473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pt-BR" sz="2000" dirty="0">
                      <a:latin typeface="SFRM1095"/>
                    </a:rPr>
                    <a:t>	Imaginemos um polígono regular com </a:t>
                  </a:r>
                  <a14:m>
                    <m:oMath xmlns:m="http://schemas.openxmlformats.org/officeDocument/2006/math"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pt-BR" sz="2000" dirty="0">
                      <a:latin typeface="CMMI10"/>
                    </a:rPr>
                    <a:t> </a:t>
                  </a:r>
                  <a:r>
                    <a:rPr lang="pt-BR" sz="2000" dirty="0">
                      <a:latin typeface="SFRM1095"/>
                    </a:rPr>
                    <a:t>lados (</a:t>
                  </a:r>
                  <a14:m>
                    <m:oMath xmlns:m="http://schemas.openxmlformats.org/officeDocument/2006/math"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pt-BR" sz="2000" dirty="0">
                      <a:latin typeface="CMMI10"/>
                    </a:rPr>
                    <a:t> </a:t>
                  </a:r>
                  <a:r>
                    <a:rPr lang="pt-BR" sz="2000" dirty="0">
                      <a:latin typeface="SFRM1095"/>
                    </a:rPr>
                    <a:t>bem grande) inscrito na circunferência de raio </a:t>
                  </a:r>
                  <a14:m>
                    <m:oMath xmlns:m="http://schemas.openxmlformats.org/officeDocument/2006/math"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pt-BR" sz="2000" dirty="0">
                      <a:latin typeface="SFRM1095"/>
                    </a:rPr>
                    <a:t>. Dividamos o polígono em triângulos isósceles iguais, todos com vértice no centro da circunferência. Cada triângulo tem dois lados iguais a </a:t>
                  </a:r>
                  <a14:m>
                    <m:oMath xmlns:m="http://schemas.openxmlformats.org/officeDocument/2006/math"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pt-BR" sz="2000" dirty="0">
                      <a:latin typeface="SFRM1095"/>
                    </a:rPr>
                    <a:t>, um lado igual a </a:t>
                  </a:r>
                  <a14:m>
                    <m:oMath xmlns:m="http://schemas.openxmlformats.org/officeDocument/2006/math"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pt-BR" sz="2000" dirty="0">
                      <a:latin typeface="SFRM1095"/>
                    </a:rPr>
                    <a:t>, lado do polígono, e altura </a:t>
                  </a:r>
                  <a14:m>
                    <m:oMath xmlns:m="http://schemas.openxmlformats.org/officeDocument/2006/math"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pt-BR" sz="2000" dirty="0">
                      <a:latin typeface="CMMI10"/>
                    </a:rPr>
                    <a:t> </a:t>
                  </a:r>
                  <a:r>
                    <a:rPr lang="pt-BR" sz="2000" dirty="0">
                      <a:latin typeface="SFRM1095"/>
                    </a:rPr>
                    <a:t>relativa a essa base.</a:t>
                  </a:r>
                  <a:endParaRPr lang="pt-BR" sz="20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85" y="2342085"/>
                  <a:ext cx="4974365" cy="4247317"/>
                </a:xfrm>
                <a:prstGeom prst="rect">
                  <a:avLst/>
                </a:prstGeom>
                <a:blipFill>
                  <a:blip r:embed="rId4"/>
                  <a:stretch>
                    <a:fillRect l="-1348" r="-1225" b="-2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514" y="2947139"/>
              <a:ext cx="3180398" cy="2987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48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9150" y="355360"/>
            <a:ext cx="3141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A área do círculo</a:t>
            </a:r>
            <a:endParaRPr lang="pt-B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59150" y="1031221"/>
                <a:ext cx="8274033" cy="2228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latin typeface="SFRM1095"/>
                  </a:rPr>
                  <a:t>	A área do polígono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𝑎h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𝑛𝑎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400" dirty="0"/>
                  <a:t>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2400" dirty="0"/>
                  <a:t> </a:t>
                </a:r>
                <a:r>
                  <a:rPr lang="pt-BR" sz="2000" dirty="0">
                    <a:latin typeface="SFRM1095"/>
                  </a:rPr>
                  <a:t>é o perímetro do polígono. Quando n cresce indefinidamente,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2000" dirty="0">
                    <a:latin typeface="SFRM1095"/>
                  </a:rPr>
                  <a:t> tende ao comprimento da circunferência e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dirty="0">
                    <a:latin typeface="SFRM1095"/>
                  </a:rPr>
                  <a:t>tende ao raio. A área do círculo é então: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0" y="1031221"/>
                <a:ext cx="8274033" cy="2228431"/>
              </a:xfrm>
              <a:prstGeom prst="rect">
                <a:avLst/>
              </a:prstGeom>
              <a:blipFill>
                <a:blip r:embed="rId2"/>
                <a:stretch>
                  <a:fillRect l="-736" r="-736" b="-4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88" y="3678489"/>
            <a:ext cx="3221355" cy="9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226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9150" y="355360"/>
            <a:ext cx="4611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Áreas de setores circulares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364785" y="1060319"/>
            <a:ext cx="82491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SFRM1095"/>
              </a:rPr>
              <a:t>	Frequentemente precisaremos calcular áreas de setores circulares. Repare que a área de um setor de um círculo é proporcional ao ângulo central, ou ainda, proporcional ao comprimento de seu arco. Para justificar isto, basta observar que dobrando o ângulo central a área do setor dobra, triplicando o ângulo central a área do setor triplica, e assim por diante.</a:t>
            </a:r>
          </a:p>
          <a:p>
            <a:pPr algn="just"/>
            <a:r>
              <a:rPr lang="pt-BR" sz="2200" dirty="0">
                <a:latin typeface="SFRM1095"/>
              </a:rPr>
              <a:t>	Assim, se o ângulo central tem medida em graus, a área do setor é</a:t>
            </a: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48" y="3680791"/>
            <a:ext cx="4282440" cy="2819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35142" y="4197005"/>
            <a:ext cx="41542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SFRM1095"/>
              </a:rPr>
              <a:t>	Por outro lado, como a área do setor também é proporcional ao comprimento L do seu arco. 	Uma fórmula bastante interessante, pois dá a </a:t>
            </a:r>
            <a:r>
              <a:rPr lang="pt-BR" sz="2200" dirty="0" err="1">
                <a:latin typeface="SFRM1095"/>
              </a:rPr>
              <a:t>idéia</a:t>
            </a:r>
            <a:r>
              <a:rPr lang="pt-BR" sz="2200" dirty="0">
                <a:latin typeface="SFRM1095"/>
              </a:rPr>
              <a:t> de um “triângulo” de base de comprimento L e altura R.</a:t>
            </a:r>
          </a:p>
        </p:txBody>
      </p:sp>
    </p:spTree>
    <p:extLst>
      <p:ext uri="{BB962C8B-B14F-4D97-AF65-F5344CB8AC3E}">
        <p14:creationId xmlns:p14="http://schemas.microsoft.com/office/powerpoint/2010/main" val="189494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8417" y="1186072"/>
            <a:ext cx="8633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CMR10"/>
              </a:rPr>
              <a:t>Vejamos agora como calcular a área de um retângulo cujos lados são números inteiros. 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58417" y="5084225"/>
                <a:ext cx="8633792" cy="8826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Procedendo desta forma, podemos chegar na expressão </a:t>
                </a:r>
                <a14:m>
                  <m:oMath xmlns:m="http://schemas.openxmlformats.org/officeDocument/2006/math">
                    <m:r>
                      <a:rPr lang="pt-BR" sz="2800" b="1" i="1" dirty="0" smtClean="0">
                        <a:latin typeface="Cambria Math" panose="02040503050406030204" pitchFamily="18" charset="0"/>
                      </a:rPr>
                      <m:t>𝒏𝒎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para a área do retângulo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2400" dirty="0">
                    <a:latin typeface="CMR10"/>
                  </a:rPr>
                  <a:t>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17" y="5084225"/>
                <a:ext cx="8633792" cy="882614"/>
              </a:xfrm>
              <a:prstGeom prst="rect">
                <a:avLst/>
              </a:prstGeom>
              <a:blipFill>
                <a:blip r:embed="rId2"/>
                <a:stretch>
                  <a:fillRect l="-1059" t="-690" b="-151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58417" y="2211819"/>
                <a:ext cx="8633792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Por exemplo:</a:t>
                </a:r>
              </a:p>
              <a:p>
                <a:pPr algn="just"/>
                <a:endParaRPr lang="pt-BR" sz="2400" dirty="0">
                  <a:latin typeface="CMR1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pt-BR" sz="2400" dirty="0">
                    <a:latin typeface="CMR10"/>
                  </a:rPr>
                  <a:t> o retângulo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deve ter área </a:t>
                </a:r>
                <a14:m>
                  <m:oMath xmlns:m="http://schemas.openxmlformats.org/officeDocument/2006/math">
                    <m:r>
                      <a:rPr lang="pt-BR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pt-BR" sz="2400" dirty="0">
                    <a:latin typeface="CMR10"/>
                  </a:rPr>
                  <a:t>, pois ele e formado por </a:t>
                </a:r>
                <a14:m>
                  <m:oMath xmlns:m="http://schemas.openxmlformats.org/officeDocument/2006/math">
                    <m:r>
                      <a:rPr lang="pt-BR" sz="2400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quadrados unitários. 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endParaRPr lang="pt-BR" sz="2400" dirty="0">
                  <a:latin typeface="CMR1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pt-BR" sz="2400" dirty="0">
                    <a:latin typeface="CMR10"/>
                  </a:rPr>
                  <a:t>O retângulo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formado por dois retângulos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. Assim sua área é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400" dirty="0">
                    <a:latin typeface="CMR1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17" y="2211819"/>
                <a:ext cx="8633792" cy="2677656"/>
              </a:xfrm>
              <a:prstGeom prst="rect">
                <a:avLst/>
              </a:prstGeom>
              <a:blipFill>
                <a:blip r:embed="rId4"/>
                <a:stretch>
                  <a:fillRect l="-1059" t="-1595" r="-1059" b="-4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ubtítulo 2"/>
          <p:cNvSpPr txBox="1">
            <a:spLocks/>
          </p:cNvSpPr>
          <p:nvPr/>
        </p:nvSpPr>
        <p:spPr>
          <a:xfrm>
            <a:off x="467139" y="381760"/>
            <a:ext cx="6858000" cy="559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pt-BR" b="1" i="1" dirty="0"/>
              <a:t>Área do Retângulo</a:t>
            </a:r>
          </a:p>
        </p:txBody>
      </p:sp>
    </p:spTree>
    <p:extLst>
      <p:ext uri="{BB962C8B-B14F-4D97-AF65-F5344CB8AC3E}">
        <p14:creationId xmlns:p14="http://schemas.microsoft.com/office/powerpoint/2010/main" val="16361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536894">
            <a:off x="668404" y="26975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Exercícios Complementares</a:t>
            </a:r>
          </a:p>
        </p:txBody>
      </p:sp>
    </p:spTree>
    <p:extLst>
      <p:ext uri="{BB962C8B-B14F-4D97-AF65-F5344CB8AC3E}">
        <p14:creationId xmlns:p14="http://schemas.microsoft.com/office/powerpoint/2010/main" val="3999629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2579" y="286969"/>
            <a:ext cx="7873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Questão 4 da Prova do nível 3 da 2ª fase da OBMEP de 2005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92580" y="3687901"/>
                <a:ext cx="8459872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000" b="1" dirty="0">
                    <a:latin typeface="Arial" panose="020B0604020202020204" pitchFamily="34" charset="0"/>
                  </a:rPr>
                  <a:t>A) </a:t>
                </a:r>
                <a:r>
                  <a:rPr lang="pt-BR" sz="2000" dirty="0">
                    <a:latin typeface="Arial" panose="020B0604020202020204" pitchFamily="34" charset="0"/>
                  </a:rPr>
                  <a:t>Calcule a área do canteiro de grama para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pt-BR" sz="2000" dirty="0">
                  <a:latin typeface="Arial" panose="020B0604020202020204" pitchFamily="34" charset="0"/>
                </a:endParaRPr>
              </a:p>
              <a:p>
                <a:pPr algn="just"/>
                <a:r>
                  <a:rPr lang="pt-BR" sz="2000" b="1" dirty="0">
                    <a:latin typeface="Arial" panose="020B0604020202020204" pitchFamily="34" charset="0"/>
                  </a:rPr>
                  <a:t>B) </a:t>
                </a:r>
                <a:r>
                  <a:rPr lang="pt-BR" sz="2000" dirty="0">
                    <a:latin typeface="Arial" panose="020B0604020202020204" pitchFamily="34" charset="0"/>
                  </a:rPr>
                  <a:t>Escreva a expressão da área do canteiro de grama em função de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pt-BR" sz="2000" dirty="0">
                    <a:latin typeface="Arial" panose="020B0604020202020204" pitchFamily="34" charset="0"/>
                  </a:rPr>
                  <a:t>Sabe-se que o canteiro de grama custa R$ 4,00 por metro quadrado e os canteiros de pedra custam R$ 3,00 por metro quadrado. Use esta informação para responder aos dois itens a seguir.</a:t>
                </a:r>
              </a:p>
              <a:p>
                <a:pPr algn="just"/>
                <a:r>
                  <a:rPr lang="pt-BR" sz="2000" b="1" dirty="0">
                    <a:latin typeface="Arial" panose="020B0604020202020204" pitchFamily="34" charset="0"/>
                  </a:rPr>
                  <a:t>C) </a:t>
                </a:r>
                <a:r>
                  <a:rPr lang="pt-BR" sz="2000" dirty="0">
                    <a:latin typeface="Arial" panose="020B0604020202020204" pitchFamily="34" charset="0"/>
                  </a:rPr>
                  <a:t>Qual a menor quantia que o prefeito deve ter para construir os cinco canteiros?</a:t>
                </a:r>
              </a:p>
              <a:p>
                <a:pPr algn="just"/>
                <a:r>
                  <a:rPr lang="pt-BR" sz="2000" b="1" dirty="0">
                    <a:latin typeface="Arial" panose="020B0604020202020204" pitchFamily="34" charset="0"/>
                  </a:rPr>
                  <a:t>D) </a:t>
                </a:r>
                <a:r>
                  <a:rPr lang="pt-BR" sz="2000" dirty="0">
                    <a:latin typeface="Arial" panose="020B0604020202020204" pitchFamily="34" charset="0"/>
                  </a:rPr>
                  <a:t>Se o prefeito tem apenas R$ 358,00 para gastar com os cinco canteiros, qual é a área do maior canteiro de grama que a praça poderá ter?</a:t>
                </a:r>
                <a:endParaRPr lang="pt-BR" sz="20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80" y="3687901"/>
                <a:ext cx="8459872" cy="3170099"/>
              </a:xfrm>
              <a:prstGeom prst="rect">
                <a:avLst/>
              </a:prstGeom>
              <a:blipFill>
                <a:blip r:embed="rId2"/>
                <a:stretch>
                  <a:fillRect l="-720" t="-962" r="-793" b="-2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2"/>
          <a:stretch/>
        </p:blipFill>
        <p:spPr>
          <a:xfrm>
            <a:off x="6110287" y="716101"/>
            <a:ext cx="2915621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92579" y="843529"/>
                <a:ext cx="559740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200" dirty="0">
                    <a:latin typeface="Arial" panose="020B0604020202020204" pitchFamily="34" charset="0"/>
                  </a:rPr>
                  <a:t>Um prefeito quer construir uma praça quadrada de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pt-BR" sz="2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2200" dirty="0">
                    <a:latin typeface="Arial" panose="020B0604020202020204" pitchFamily="34" charset="0"/>
                  </a:rPr>
                  <a:t> de lado, que terá quatro canteiros triangulares de pedra e um canteiro quadrado de grama, como na figura. O prefeito ainda não decidiu qual será a área do canteiro de grama, e por isso o comprimento do segmento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pt-BR" sz="2200" i="1" dirty="0">
                    <a:latin typeface="Arial" panose="020B0604020202020204" pitchFamily="34" charset="0"/>
                  </a:rPr>
                  <a:t> </a:t>
                </a:r>
                <a:r>
                  <a:rPr lang="pt-BR" sz="2200" dirty="0">
                    <a:latin typeface="Arial" panose="020B0604020202020204" pitchFamily="34" charset="0"/>
                  </a:rPr>
                  <a:t>está indicado por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sz="2200" i="1" dirty="0">
                    <a:latin typeface="Arial" panose="020B0604020202020204" pitchFamily="34" charset="0"/>
                  </a:rPr>
                  <a:t> </a:t>
                </a:r>
                <a:r>
                  <a:rPr lang="pt-BR" sz="2200" dirty="0">
                    <a:latin typeface="Arial" panose="020B0604020202020204" pitchFamily="34" charset="0"/>
                  </a:rPr>
                  <a:t>na figura.</a:t>
                </a:r>
                <a:endParaRPr lang="pt-BR" sz="22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79" y="843529"/>
                <a:ext cx="5597403" cy="2800767"/>
              </a:xfrm>
              <a:prstGeom prst="rect">
                <a:avLst/>
              </a:prstGeom>
              <a:blipFill>
                <a:blip r:embed="rId4"/>
                <a:stretch>
                  <a:fillRect l="-1415" t="-1087" r="-1306" b="-32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661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6999" y="328856"/>
            <a:ext cx="104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Solução: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9" y="1322973"/>
            <a:ext cx="8620125" cy="11310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9" y="3304138"/>
            <a:ext cx="8691563" cy="26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7"/>
          <a:stretch/>
        </p:blipFill>
        <p:spPr>
          <a:xfrm>
            <a:off x="245165" y="666750"/>
            <a:ext cx="8702773" cy="61912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86999" y="328856"/>
            <a:ext cx="104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Solução: </a:t>
            </a:r>
          </a:p>
        </p:txBody>
      </p:sp>
    </p:spTree>
    <p:extLst>
      <p:ext uri="{BB962C8B-B14F-4D97-AF65-F5344CB8AC3E}">
        <p14:creationId xmlns:p14="http://schemas.microsoft.com/office/powerpoint/2010/main" val="21837502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" y="1383817"/>
            <a:ext cx="8977122" cy="138017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86999" y="328856"/>
            <a:ext cx="104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Solução: </a:t>
            </a:r>
          </a:p>
        </p:txBody>
      </p:sp>
    </p:spTree>
    <p:extLst>
      <p:ext uri="{BB962C8B-B14F-4D97-AF65-F5344CB8AC3E}">
        <p14:creationId xmlns:p14="http://schemas.microsoft.com/office/powerpoint/2010/main" val="2116861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16" y="3184996"/>
            <a:ext cx="7027545" cy="217360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8415" y="1187345"/>
            <a:ext cx="8620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MT"/>
              </a:rPr>
              <a:t>Na figura, o triângulo </a:t>
            </a:r>
            <a:r>
              <a:rPr lang="pt-BR" sz="2400" i="1" dirty="0">
                <a:latin typeface="Arial-ItalicMT"/>
              </a:rPr>
              <a:t>ABC </a:t>
            </a:r>
            <a:r>
              <a:rPr lang="pt-BR" sz="2400" dirty="0">
                <a:latin typeface="ArialMT"/>
              </a:rPr>
              <a:t>e o retângulo </a:t>
            </a:r>
            <a:r>
              <a:rPr lang="pt-BR" sz="2400" i="1" dirty="0">
                <a:latin typeface="Arial-ItalicMT"/>
              </a:rPr>
              <a:t>PQRS </a:t>
            </a:r>
            <a:r>
              <a:rPr lang="pt-BR" sz="2400" dirty="0">
                <a:latin typeface="ArialMT"/>
              </a:rPr>
              <a:t>têm a mesma área e a mesma altura 1. Para cada valor de </a:t>
            </a:r>
            <a:r>
              <a:rPr lang="pt-BR" sz="2400" i="1" dirty="0">
                <a:latin typeface="Arial-ItalicMT"/>
              </a:rPr>
              <a:t>x </a:t>
            </a:r>
            <a:r>
              <a:rPr lang="pt-BR" sz="2400" dirty="0">
                <a:latin typeface="ArialMT"/>
              </a:rPr>
              <a:t>entre 0 e 1 desenha-se o trapézio </a:t>
            </a:r>
            <a:r>
              <a:rPr lang="pt-BR" sz="2400" i="1" dirty="0">
                <a:latin typeface="Arial-ItalicMT"/>
              </a:rPr>
              <a:t>ABED </a:t>
            </a:r>
            <a:r>
              <a:rPr lang="pt-BR" sz="2400" dirty="0">
                <a:latin typeface="ArialMT"/>
              </a:rPr>
              <a:t>de altura </a:t>
            </a:r>
            <a:r>
              <a:rPr lang="pt-BR" sz="2400" i="1" dirty="0">
                <a:latin typeface="Arial-ItalicMT"/>
              </a:rPr>
              <a:t>x </a:t>
            </a:r>
            <a:r>
              <a:rPr lang="pt-BR" sz="2400" dirty="0">
                <a:latin typeface="ArialMT"/>
              </a:rPr>
              <a:t>e depois o retângulo </a:t>
            </a:r>
            <a:r>
              <a:rPr lang="pt-BR" sz="2400" i="1" dirty="0">
                <a:latin typeface="Arial-ItalicMT"/>
              </a:rPr>
              <a:t>PQNM </a:t>
            </a:r>
            <a:r>
              <a:rPr lang="pt-BR" sz="2400" dirty="0">
                <a:latin typeface="ArialMT"/>
              </a:rPr>
              <a:t>de área igual à do trapézio, como na figura. Seja </a:t>
            </a:r>
            <a:r>
              <a:rPr lang="pt-BR" sz="2400" i="1" dirty="0">
                <a:latin typeface="Arial-ItalicMT"/>
              </a:rPr>
              <a:t>f </a:t>
            </a:r>
            <a:r>
              <a:rPr lang="pt-BR" sz="2400" dirty="0">
                <a:latin typeface="ArialMT"/>
              </a:rPr>
              <a:t>a função que associa a cada </a:t>
            </a:r>
            <a:r>
              <a:rPr lang="pt-BR" sz="2400" i="1" dirty="0">
                <a:latin typeface="Arial-ItalicMT"/>
              </a:rPr>
              <a:t>x </a:t>
            </a:r>
            <a:r>
              <a:rPr lang="pt-BR" sz="2400" dirty="0">
                <a:latin typeface="ArialMT"/>
              </a:rPr>
              <a:t>a altura do retângulo</a:t>
            </a:r>
          </a:p>
          <a:p>
            <a:pPr algn="just"/>
            <a:r>
              <a:rPr lang="pt-BR" sz="2400" i="1" dirty="0">
                <a:latin typeface="Arial-ItalicMT"/>
              </a:rPr>
              <a:t>PQNM</a:t>
            </a:r>
            <a:r>
              <a:rPr lang="pt-BR" sz="2400" dirty="0">
                <a:latin typeface="ArialMT"/>
              </a:rPr>
              <a:t>. 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58415" y="275484"/>
            <a:ext cx="7873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Questão 3 da Prova do nível 3 da 2ª fase da OBMEP de 2008 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8415" y="5358601"/>
            <a:ext cx="4802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ArialMT"/>
              </a:rPr>
              <a:t>a) Qual é a razão entre </a:t>
            </a:r>
            <a:r>
              <a:rPr lang="pt-BR" sz="2400" i="1" dirty="0">
                <a:latin typeface="Arial-ItalicMT"/>
              </a:rPr>
              <a:t>AB </a:t>
            </a:r>
            <a:r>
              <a:rPr lang="pt-BR" sz="2400" dirty="0">
                <a:latin typeface="ArialMT"/>
              </a:rPr>
              <a:t>e </a:t>
            </a:r>
            <a:r>
              <a:rPr lang="pt-BR" sz="2400" i="1" dirty="0">
                <a:latin typeface="Arial-ItalicMT"/>
              </a:rPr>
              <a:t>PQ</a:t>
            </a:r>
            <a:r>
              <a:rPr lang="pt-BR" sz="2400" dirty="0">
                <a:latin typeface="ArialMT"/>
              </a:rPr>
              <a:t>?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58415" y="5954985"/>
                <a:ext cx="3946145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>
                    <a:latin typeface="ArialMT"/>
                  </a:rPr>
                  <a:t>(b) Qual é o valor de </a:t>
                </a:r>
                <a14:m>
                  <m:oMath xmlns:m="http://schemas.openxmlformats.org/officeDocument/2006/math"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400" dirty="0"/>
                  <a:t>?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15" y="5954985"/>
                <a:ext cx="3946145" cy="787716"/>
              </a:xfrm>
              <a:prstGeom prst="rect">
                <a:avLst/>
              </a:prstGeom>
              <a:blipFill>
                <a:blip r:embed="rId3"/>
                <a:stretch>
                  <a:fillRect l="-2315" r="-2006" b="-7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836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6999" y="328856"/>
            <a:ext cx="104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Solução: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3"/>
          <a:stretch/>
        </p:blipFill>
        <p:spPr>
          <a:xfrm>
            <a:off x="487250" y="839308"/>
            <a:ext cx="7026409" cy="26717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4"/>
          <a:stretch/>
        </p:blipFill>
        <p:spPr>
          <a:xfrm>
            <a:off x="487249" y="3680416"/>
            <a:ext cx="660765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41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6999" y="328856"/>
            <a:ext cx="104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Solução: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4" y="975482"/>
            <a:ext cx="862584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653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86999" y="984671"/>
                <a:ext cx="855943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ArialMT"/>
                  </a:rPr>
                  <a:t>Dois triângulos retângulos isósceles com catetos de medida 2 são posicionados como mostra a figura 1. A seguir, o triângulo da esquerda é deslocado para a direita. Nas figuras 2 e 3,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sz="2400" i="1" dirty="0">
                    <a:latin typeface="Arial-ItalicMT"/>
                  </a:rPr>
                  <a:t> </a:t>
                </a:r>
                <a:r>
                  <a:rPr lang="pt-BR" sz="2400" dirty="0">
                    <a:latin typeface="ArialMT"/>
                  </a:rPr>
                  <a:t>indica a distância entre os vértices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sz="2400" i="1" dirty="0">
                    <a:latin typeface="Arial-ItalicMT"/>
                  </a:rPr>
                  <a:t> </a:t>
                </a:r>
                <a:r>
                  <a:rPr lang="pt-BR" sz="2400" dirty="0">
                    <a:latin typeface="ArialMT"/>
                  </a:rPr>
                  <a:t>e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>
                    <a:latin typeface="ArialMT"/>
                  </a:rPr>
                  <a:t>dos dois triângulos.</a:t>
                </a:r>
                <a:endParaRPr lang="pt-BR" sz="24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9" y="984671"/>
                <a:ext cx="8559436" cy="1938992"/>
              </a:xfrm>
              <a:prstGeom prst="rect">
                <a:avLst/>
              </a:prstGeom>
              <a:blipFill>
                <a:blip r:embed="rId2"/>
                <a:stretch>
                  <a:fillRect l="-1140" t="-2201" r="-1068" b="-59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186999" y="4401977"/>
            <a:ext cx="8559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ArialMT"/>
              </a:rPr>
              <a:t>Para cada </a:t>
            </a:r>
            <a:r>
              <a:rPr lang="pt-BR" sz="2000" i="1" dirty="0">
                <a:solidFill>
                  <a:srgbClr val="000000"/>
                </a:solidFill>
                <a:latin typeface="Arial-ItalicMT"/>
              </a:rPr>
              <a:t>x </a:t>
            </a:r>
            <a:r>
              <a:rPr lang="pt-BR" sz="2000" dirty="0">
                <a:solidFill>
                  <a:srgbClr val="000000"/>
                </a:solidFill>
                <a:latin typeface="ArialMT"/>
              </a:rPr>
              <a:t>no intervalo [0,4], seja </a:t>
            </a:r>
            <a:r>
              <a:rPr lang="pt-BR" sz="2000" i="1" dirty="0">
                <a:solidFill>
                  <a:srgbClr val="000000"/>
                </a:solidFill>
                <a:latin typeface="ArialMT-NormalItalic"/>
              </a:rPr>
              <a:t>f </a:t>
            </a:r>
            <a:r>
              <a:rPr lang="pt-BR" sz="2000" dirty="0">
                <a:solidFill>
                  <a:srgbClr val="000000"/>
                </a:solidFill>
                <a:latin typeface="ArialMT"/>
              </a:rPr>
              <a:t>(</a:t>
            </a:r>
            <a:r>
              <a:rPr lang="pt-BR" sz="2000" i="1" dirty="0">
                <a:solidFill>
                  <a:srgbClr val="000000"/>
                </a:solidFill>
                <a:latin typeface="ArialMT-NormalItalic"/>
              </a:rPr>
              <a:t>x</a:t>
            </a:r>
            <a:r>
              <a:rPr lang="pt-BR" sz="2000" dirty="0">
                <a:solidFill>
                  <a:srgbClr val="000000"/>
                </a:solidFill>
                <a:latin typeface="ArialMT"/>
              </a:rPr>
              <a:t>) a área da região comum aos dois triângulos (em cinza nas figuras).</a:t>
            </a:r>
          </a:p>
          <a:p>
            <a:endParaRPr lang="pt-BR" sz="2000" dirty="0">
              <a:solidFill>
                <a:srgbClr val="000000"/>
              </a:solidFill>
              <a:latin typeface="ArialMT"/>
            </a:endParaRPr>
          </a:p>
          <a:p>
            <a:pPr marL="457200" indent="-457200">
              <a:buAutoNum type="alphaLcParenBoth"/>
            </a:pPr>
            <a:r>
              <a:rPr lang="pt-BR" sz="2000" dirty="0">
                <a:solidFill>
                  <a:srgbClr val="000000"/>
                </a:solidFill>
                <a:latin typeface="ArialMT"/>
              </a:rPr>
              <a:t>Calcule </a:t>
            </a:r>
            <a:r>
              <a:rPr lang="pt-BR" sz="2000" i="1" dirty="0">
                <a:solidFill>
                  <a:srgbClr val="000000"/>
                </a:solidFill>
                <a:latin typeface="Arial-ItalicMT"/>
              </a:rPr>
              <a:t>f </a:t>
            </a:r>
            <a:r>
              <a:rPr lang="pt-BR" sz="2000" dirty="0">
                <a:solidFill>
                  <a:srgbClr val="000000"/>
                </a:solidFill>
                <a:latin typeface="ArialMT"/>
              </a:rPr>
              <a:t>(1) e </a:t>
            </a:r>
            <a:r>
              <a:rPr lang="pt-BR" sz="2000" i="1" dirty="0">
                <a:solidFill>
                  <a:srgbClr val="000000"/>
                </a:solidFill>
                <a:latin typeface="Arial-ItalicMT"/>
              </a:rPr>
              <a:t>f </a:t>
            </a:r>
            <a:r>
              <a:rPr lang="pt-BR" sz="2000" dirty="0">
                <a:solidFill>
                  <a:srgbClr val="000000"/>
                </a:solidFill>
                <a:latin typeface="ArialMT"/>
              </a:rPr>
              <a:t>(3) .</a:t>
            </a:r>
          </a:p>
          <a:p>
            <a:endParaRPr lang="pt-BR" sz="2000" dirty="0">
              <a:solidFill>
                <a:srgbClr val="000000"/>
              </a:solidFill>
              <a:latin typeface="ArialMT"/>
            </a:endParaRPr>
          </a:p>
          <a:p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85" y="2851909"/>
            <a:ext cx="6343650" cy="14192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58415" y="275484"/>
            <a:ext cx="7873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Questão 5 da Prova do nível 3 da 2ª fase da OBMEP de 2009 </a:t>
            </a:r>
          </a:p>
        </p:txBody>
      </p:sp>
    </p:spTree>
    <p:extLst>
      <p:ext uri="{BB962C8B-B14F-4D97-AF65-F5344CB8AC3E}">
        <p14:creationId xmlns:p14="http://schemas.microsoft.com/office/powerpoint/2010/main" val="23050203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6999" y="328856"/>
            <a:ext cx="104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Solução: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86999" y="747019"/>
                <a:ext cx="4870777" cy="3604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000" dirty="0">
                    <a:latin typeface="Arial" panose="020B0604020202020204" pitchFamily="34" charset="0"/>
                  </a:rPr>
                  <a:t>O argumento geral para a resolução desta questão está ilustrado ao lado. O triângulo </a:t>
                </a:r>
                <a:r>
                  <a:rPr lang="pt-BR" sz="2000" i="1" dirty="0">
                    <a:latin typeface="Arial" panose="020B0604020202020204" pitchFamily="34" charset="0"/>
                  </a:rPr>
                  <a:t>ABC </a:t>
                </a:r>
                <a:r>
                  <a:rPr lang="pt-BR" sz="2000" dirty="0">
                    <a:latin typeface="Arial" panose="020B0604020202020204" pitchFamily="34" charset="0"/>
                  </a:rPr>
                  <a:t>é um dos triângulos resultantes do corte do quadrado, e </a:t>
                </a:r>
                <a:r>
                  <a:rPr lang="pt-BR" sz="2000" i="1" dirty="0">
                    <a:latin typeface="Arial" panose="020B0604020202020204" pitchFamily="34" charset="0"/>
                  </a:rPr>
                  <a:t>D </a:t>
                </a:r>
                <a:r>
                  <a:rPr lang="pt-BR" sz="2000" dirty="0">
                    <a:latin typeface="Arial" panose="020B0604020202020204" pitchFamily="34" charset="0"/>
                  </a:rPr>
                  <a:t>é um ponto qualquer no lado </a:t>
                </a:r>
                <a:r>
                  <a:rPr lang="pt-BR" sz="2000" i="1" dirty="0">
                    <a:latin typeface="Arial" panose="020B0604020202020204" pitchFamily="34" charset="0"/>
                  </a:rPr>
                  <a:t>AB</a:t>
                </a:r>
                <a:r>
                  <a:rPr lang="pt-BR" sz="2000" dirty="0">
                    <a:latin typeface="Arial" panose="020B0604020202020204" pitchFamily="34" charset="0"/>
                  </a:rPr>
                  <a:t>. Fazendo </a:t>
                </a:r>
                <a:r>
                  <a:rPr lang="pt-BR" sz="2000" i="1" dirty="0">
                    <a:latin typeface="Arial" panose="020B0604020202020204" pitchFamily="34" charset="0"/>
                  </a:rPr>
                  <a:t>DE </a:t>
                </a:r>
                <a:r>
                  <a:rPr lang="pt-BR" sz="2000" dirty="0">
                    <a:latin typeface="Arial" panose="020B0604020202020204" pitchFamily="34" charset="0"/>
                  </a:rPr>
                  <a:t>perpendicular a </a:t>
                </a:r>
                <a:r>
                  <a:rPr lang="pt-BR" sz="2000" i="1" dirty="0">
                    <a:latin typeface="Arial" panose="020B0604020202020204" pitchFamily="34" charset="0"/>
                  </a:rPr>
                  <a:t>AB</a:t>
                </a:r>
                <a:r>
                  <a:rPr lang="pt-BR" sz="2000" dirty="0">
                    <a:latin typeface="Arial" panose="020B0604020202020204" pitchFamily="34" charset="0"/>
                  </a:rPr>
                  <a:t>, o triângulo </a:t>
                </a:r>
                <a:r>
                  <a:rPr lang="pt-BR" sz="2000" i="1" dirty="0">
                    <a:latin typeface="Arial" panose="020B0604020202020204" pitchFamily="34" charset="0"/>
                  </a:rPr>
                  <a:t>ADE </a:t>
                </a:r>
                <a:r>
                  <a:rPr lang="pt-BR" sz="2000" dirty="0">
                    <a:latin typeface="Arial" panose="020B0604020202020204" pitchFamily="34" charset="0"/>
                  </a:rPr>
                  <a:t>também é retângulo de lados iguais, e sua área é igual a metade da área do quadrado </a:t>
                </a:r>
                <a:r>
                  <a:rPr lang="pt-BR" sz="2000" i="1" dirty="0">
                    <a:latin typeface="Arial" panose="020B0604020202020204" pitchFamily="34" charset="0"/>
                  </a:rPr>
                  <a:t>ADEF</a:t>
                </a:r>
                <a:r>
                  <a:rPr lang="pt-BR" sz="2000" dirty="0">
                    <a:latin typeface="Arial" panose="020B0604020202020204" pitchFamily="34" charset="0"/>
                  </a:rPr>
                  <a:t>; a área do triângulo </a:t>
                </a:r>
                <a:r>
                  <a:rPr lang="pt-BR" sz="2000" i="1" dirty="0">
                    <a:latin typeface="Arial" panose="020B0604020202020204" pitchFamily="34" charset="0"/>
                  </a:rPr>
                  <a:t>ADG </a:t>
                </a:r>
                <a:r>
                  <a:rPr lang="pt-BR" sz="2000" dirty="0">
                    <a:latin typeface="Arial" panose="020B0604020202020204" pitchFamily="34" charset="0"/>
                  </a:rPr>
                  <a:t>é então igual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000" dirty="0">
                    <a:latin typeface="Arial" panose="020B0604020202020204" pitchFamily="34" charset="0"/>
                  </a:rPr>
                  <a:t> da área do quadrado </a:t>
                </a:r>
                <a:r>
                  <a:rPr lang="pt-BR" sz="2000" i="1" dirty="0">
                    <a:latin typeface="Arial" panose="020B0604020202020204" pitchFamily="34" charset="0"/>
                  </a:rPr>
                  <a:t>ADEF</a:t>
                </a:r>
                <a:r>
                  <a:rPr lang="pt-BR" sz="2000" dirty="0">
                    <a:latin typeface="Arial" panose="020B0604020202020204" pitchFamily="34" charset="0"/>
                  </a:rPr>
                  <a:t>.</a:t>
                </a:r>
                <a:endParaRPr lang="pt-BR" sz="20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9" y="747019"/>
                <a:ext cx="4870777" cy="3604705"/>
              </a:xfrm>
              <a:prstGeom prst="rect">
                <a:avLst/>
              </a:prstGeom>
              <a:blipFill>
                <a:blip r:embed="rId2"/>
                <a:stretch>
                  <a:fillRect l="-1377" t="-846" r="-1252" b="-20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6" y="486002"/>
            <a:ext cx="39052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31912" y="940233"/>
            <a:ext cx="8544753" cy="2011796"/>
            <a:chOff x="231913" y="264372"/>
            <a:chExt cx="8544753" cy="2011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tângulo 1"/>
                <p:cNvSpPr/>
                <p:nvPr/>
              </p:nvSpPr>
              <p:spPr>
                <a:xfrm>
                  <a:off x="231913" y="337176"/>
                  <a:ext cx="5973003" cy="1938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pt-BR" sz="2400" dirty="0">
                      <a:latin typeface="CMR10"/>
                    </a:rPr>
                    <a:t>Exemplicando, o retângulo </a:t>
                  </a:r>
                  <a14:m>
                    <m:oMath xmlns:m="http://schemas.openxmlformats.org/officeDocument/2006/math"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pt-BR" sz="2400" dirty="0">
                      <a:latin typeface="CMR10"/>
                    </a:rPr>
                    <a:t> da figura ao lado tem área igual a </a:t>
                  </a:r>
                  <a14:m>
                    <m:oMath xmlns:m="http://schemas.openxmlformats.org/officeDocument/2006/math"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pt-BR" sz="2400" dirty="0">
                      <a:latin typeface="CMR10"/>
                    </a:rPr>
                    <a:t>, pois ele é formado por 12 quadrados unitários, ou por 3 retângulos </a:t>
                  </a:r>
                  <a14:m>
                    <m:oMath xmlns:m="http://schemas.openxmlformats.org/officeDocument/2006/math"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pt-BR" sz="2400" dirty="0">
                      <a:latin typeface="CMR10"/>
                    </a:rPr>
                    <a:t> (três faixas horizontais).</a:t>
                  </a:r>
                  <a:endParaRPr lang="pt-BR" sz="2400" dirty="0"/>
                </a:p>
              </p:txBody>
            </p:sp>
          </mc:Choice>
          <mc:Fallback xmlns="">
            <p:sp>
              <p:nvSpPr>
                <p:cNvPr id="2" name="Retângulo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13" y="337176"/>
                  <a:ext cx="5973003" cy="1938992"/>
                </a:xfrm>
                <a:prstGeom prst="rect">
                  <a:avLst/>
                </a:prstGeom>
                <a:blipFill>
                  <a:blip r:embed="rId2"/>
                  <a:stretch>
                    <a:fillRect l="-1531" t="-2201" r="-1633" b="-59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916" y="264372"/>
              <a:ext cx="2571750" cy="198596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31912" y="3367494"/>
                <a:ext cx="8544753" cy="22523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latin typeface="CMR10"/>
                  </a:rPr>
                  <a:t>	Antes de continuar vale a pena observar que a expressão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pt-BR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2400" dirty="0">
                    <a:latin typeface="CMR10"/>
                  </a:rPr>
                  <a:t> para a área de um quadrado de lado </a:t>
                </a:r>
                <a14:m>
                  <m:oMath xmlns:m="http://schemas.openxmlformats.org/officeDocument/2006/math">
                    <m:r>
                      <a:rPr lang="pt-BR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pt-BR" sz="2400" dirty="0">
                    <a:latin typeface="CMR10"/>
                  </a:rPr>
                  <a:t> é um caso particular da expressão </a:t>
                </a:r>
                <a14:m>
                  <m:oMath xmlns:m="http://schemas.openxmlformats.org/officeDocument/2006/math">
                    <m:r>
                      <a:rPr lang="pt-BR" sz="2400" b="1" i="1" dirty="0" smtClean="0">
                        <a:latin typeface="Cambria Math" panose="02040503050406030204" pitchFamily="18" charset="0"/>
                      </a:rPr>
                      <m:t>𝒏𝒎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>
                    <a:latin typeface="CMR10"/>
                  </a:rPr>
                  <a:t>da área de um retângulo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2400" dirty="0">
                    <a:latin typeface="CMR10"/>
                  </a:rPr>
                  <a:t>, pois, quando </a:t>
                </a:r>
                <a14:m>
                  <m:oMath xmlns:m="http://schemas.openxmlformats.org/officeDocument/2006/math">
                    <m:r>
                      <a:rPr lang="pt-BR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B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pt-BR" sz="2400" dirty="0">
                    <a:latin typeface="CMR10"/>
                  </a:rPr>
                  <a:t>, este retângulo também é um quadrado.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2" y="3367494"/>
                <a:ext cx="8544753" cy="2252348"/>
              </a:xfrm>
              <a:prstGeom prst="rect">
                <a:avLst/>
              </a:prstGeom>
              <a:blipFill>
                <a:blip r:embed="rId4"/>
                <a:stretch>
                  <a:fillRect l="-1070" r="-1141" b="-54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81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6999" y="328856"/>
            <a:ext cx="104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Solução: 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291548" y="575147"/>
            <a:ext cx="8459443" cy="2857500"/>
            <a:chOff x="291548" y="575147"/>
            <a:chExt cx="8459443" cy="2857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tângulo 1"/>
                <p:cNvSpPr/>
                <p:nvPr/>
              </p:nvSpPr>
              <p:spPr>
                <a:xfrm>
                  <a:off x="291548" y="817098"/>
                  <a:ext cx="5261114" cy="23735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pt-BR" sz="2000" dirty="0">
                      <a:latin typeface="Arial" panose="020B0604020202020204" pitchFamily="34" charset="0"/>
                    </a:rPr>
                    <a:t>a) Quando </a:t>
                  </a:r>
                  <a14:m>
                    <m:oMath xmlns:m="http://schemas.openxmlformats.org/officeDocument/2006/math"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pt-BR" sz="2000" dirty="0">
                      <a:latin typeface="Arial" panose="020B0604020202020204" pitchFamily="34" charset="0"/>
                    </a:rPr>
                    <a:t>, a figura formada pela formado pela sobreposição dos triângulos maiores é um triângulo menor, indicado em cinza na figura à esquerda. A observação acima mostra que sua área é a quarta parte da área de um quadrado de lado 1, isto é,</a:t>
                  </a:r>
                  <a14:m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pt-BR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2" name="Retângulo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48" y="817098"/>
                  <a:ext cx="5261114" cy="2373598"/>
                </a:xfrm>
                <a:prstGeom prst="rect">
                  <a:avLst/>
                </a:prstGeom>
                <a:blipFill>
                  <a:blip r:embed="rId2"/>
                  <a:stretch>
                    <a:fillRect l="-1275" t="-1028" r="-1159" b="-128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1" r="6920"/>
            <a:stretch/>
          </p:blipFill>
          <p:spPr>
            <a:xfrm>
              <a:off x="5523258" y="575147"/>
              <a:ext cx="3227733" cy="2857500"/>
            </a:xfrm>
            <a:prstGeom prst="rect">
              <a:avLst/>
            </a:prstGeom>
          </p:spPr>
        </p:pic>
      </p:grpSp>
      <p:grpSp>
        <p:nvGrpSpPr>
          <p:cNvPr id="10" name="Agrupar 9"/>
          <p:cNvGrpSpPr/>
          <p:nvPr/>
        </p:nvGrpSpPr>
        <p:grpSpPr>
          <a:xfrm>
            <a:off x="291548" y="3190696"/>
            <a:ext cx="8459443" cy="3399520"/>
            <a:chOff x="291548" y="3190696"/>
            <a:chExt cx="8459443" cy="3399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291548" y="3190696"/>
                  <a:ext cx="5231710" cy="33995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pt-BR" sz="2000" dirty="0">
                      <a:latin typeface="Arial" panose="020B0604020202020204" pitchFamily="34" charset="0"/>
                    </a:rPr>
                    <a:t>Quando </a:t>
                  </a:r>
                  <a:r>
                    <a:rPr lang="pt-BR" i="1" dirty="0">
                      <a:latin typeface="Arial" panose="020B0604020202020204" pitchFamily="34" charset="0"/>
                    </a:rPr>
                    <a:t>x </a:t>
                  </a:r>
                  <a:r>
                    <a:rPr lang="pt-BR" dirty="0">
                      <a:latin typeface="Symbol" panose="05050102010706020507" pitchFamily="18" charset="2"/>
                    </a:rPr>
                    <a:t>= </a:t>
                  </a:r>
                  <a:r>
                    <a:rPr lang="pt-BR" dirty="0">
                      <a:latin typeface="Arial" panose="020B0604020202020204" pitchFamily="34" charset="0"/>
                    </a:rPr>
                    <a:t>3 </a:t>
                  </a:r>
                  <a:r>
                    <a:rPr lang="pt-BR" sz="2000" dirty="0">
                      <a:latin typeface="Arial" panose="020B0604020202020204" pitchFamily="34" charset="0"/>
                    </a:rPr>
                    <a:t>, a figura formada pela sobreposição dos dois triângulos é um pentágono, como na figura à direita. Como os triângulos têm catetos de medida 2 e </a:t>
                  </a:r>
                  <a:r>
                    <a:rPr lang="pt-BR" i="1" dirty="0">
                      <a:latin typeface="Arial" panose="020B0604020202020204" pitchFamily="34" charset="0"/>
                    </a:rPr>
                    <a:t>AB </a:t>
                  </a:r>
                  <a:r>
                    <a:rPr lang="pt-BR" dirty="0">
                      <a:latin typeface="Symbol" panose="05050102010706020507" pitchFamily="18" charset="2"/>
                    </a:rPr>
                    <a:t>= </a:t>
                  </a:r>
                  <a:r>
                    <a:rPr lang="pt-BR" dirty="0">
                      <a:latin typeface="Arial" panose="020B0604020202020204" pitchFamily="34" charset="0"/>
                    </a:rPr>
                    <a:t>3 </a:t>
                  </a:r>
                  <a:r>
                    <a:rPr lang="pt-BR" sz="2000" dirty="0">
                      <a:latin typeface="Arial" panose="020B0604020202020204" pitchFamily="34" charset="0"/>
                    </a:rPr>
                    <a:t>, vemos que os catetos se sobrepõem em um segmento de medida 1. Logo o pentágono é a união de um quadrado de lado 1 e um triângulo idêntico ao que consideramos no início desta questão. Logo </a:t>
                  </a:r>
                  <a14:m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pt-BR" sz="2000" b="1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48" y="3190696"/>
                  <a:ext cx="5231710" cy="3399520"/>
                </a:xfrm>
                <a:prstGeom prst="rect">
                  <a:avLst/>
                </a:prstGeom>
                <a:blipFill>
                  <a:blip r:embed="rId4"/>
                  <a:stretch>
                    <a:fillRect l="-1282" t="-717" r="-116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550" y="3546395"/>
              <a:ext cx="3149441" cy="2307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07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1426" y="265188"/>
            <a:ext cx="8527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MR10"/>
              </a:rPr>
              <a:t>	Até agora vimos que, através de uma simples contagem, é possível calcular as áreas de quadrados e retângulos cujos comprimentos dos lados são números inteiros.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311426" y="1734882"/>
            <a:ext cx="8527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MR10"/>
              </a:rPr>
              <a:t>	Mas e quando estes lados não são números inteiros, como calcular as áreas destas figuras? 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11425" y="2750688"/>
                <a:ext cx="8421757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CMR10"/>
                  </a:rPr>
                  <a:t>	Afirmamos que a expressão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400" dirty="0">
                    <a:latin typeface="CMR10"/>
                  </a:rPr>
                  <a:t> para a área de um quadrado de lado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a expressão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para a área de um retângulo de base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altura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continuam validas mesmo quando </a:t>
                </a:r>
                <a:r>
                  <a:rPr lang="pt-BR" sz="2400" i="1" dirty="0">
                    <a:latin typeface="Cambria Math" panose="02040503050406030204" pitchFamily="18" charset="0"/>
                  </a:rPr>
                  <a:t>n</a:t>
                </a:r>
                <a:r>
                  <a:rPr lang="pt-BR" sz="2400" dirty="0">
                    <a:latin typeface="CMMI10"/>
                  </a:rPr>
                  <a:t> </a:t>
                </a:r>
                <a:r>
                  <a:rPr lang="pt-BR" sz="2400" dirty="0">
                    <a:latin typeface="CMR10"/>
                  </a:rPr>
                  <a:t>e </a:t>
                </a:r>
                <a:r>
                  <a:rPr lang="pt-BR" sz="2400" i="1" dirty="0">
                    <a:latin typeface="Cambria Math" panose="02040503050406030204" pitchFamily="18" charset="0"/>
                  </a:rPr>
                  <a:t>m  </a:t>
                </a:r>
                <a:r>
                  <a:rPr lang="pt-BR" sz="2400" dirty="0">
                    <a:latin typeface="CMR10"/>
                  </a:rPr>
                  <a:t>não são números inteiros. </a:t>
                </a:r>
              </a:p>
              <a:p>
                <a:pPr algn="just"/>
                <a:endParaRPr lang="pt-BR" sz="2400" dirty="0">
                  <a:latin typeface="CMR10"/>
                </a:endParaRPr>
              </a:p>
              <a:p>
                <a:pPr algn="just"/>
                <a:r>
                  <a:rPr lang="pt-BR" sz="2400" dirty="0">
                    <a:latin typeface="CMR10"/>
                  </a:rPr>
                  <a:t>	Em vez de apresentar uma demonstração abstrata deste fato, vamos estudar como ele pode ser verificado em alguns exemplos.</a:t>
                </a:r>
                <a:endParaRPr lang="pt-BR" sz="24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25" y="2750688"/>
                <a:ext cx="8421757" cy="3046988"/>
              </a:xfrm>
              <a:prstGeom prst="rect">
                <a:avLst/>
              </a:prstGeom>
              <a:blipFill>
                <a:blip r:embed="rId2"/>
                <a:stretch>
                  <a:fillRect l="-1085" t="-1400" r="-1085" b="-34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0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87"/>
          <a:stretch/>
        </p:blipFill>
        <p:spPr>
          <a:xfrm>
            <a:off x="331106" y="837718"/>
            <a:ext cx="8486775" cy="246207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7" t="62054" r="39957"/>
          <a:stretch/>
        </p:blipFill>
        <p:spPr>
          <a:xfrm>
            <a:off x="3389816" y="3663278"/>
            <a:ext cx="2369353" cy="22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9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5" y="926624"/>
            <a:ext cx="8439626" cy="278177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13" y="3708400"/>
            <a:ext cx="3316129" cy="29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02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3045</Words>
  <Application>Microsoft Office PowerPoint</Application>
  <PresentationFormat>Apresentação na tela (4:3)</PresentationFormat>
  <Paragraphs>175</Paragraphs>
  <Slides>60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79" baseType="lpstr">
      <vt:lpstr>Arial</vt:lpstr>
      <vt:lpstr>Arial-ItalicMT</vt:lpstr>
      <vt:lpstr>ArialMT</vt:lpstr>
      <vt:lpstr>ArialMT-NormalItalic</vt:lpstr>
      <vt:lpstr>Calibri</vt:lpstr>
      <vt:lpstr>Calibri Light</vt:lpstr>
      <vt:lpstr>Cambria Math</vt:lpstr>
      <vt:lpstr>CMBX10</vt:lpstr>
      <vt:lpstr>CMMI10</vt:lpstr>
      <vt:lpstr>CMR10</vt:lpstr>
      <vt:lpstr>CMSY8</vt:lpstr>
      <vt:lpstr>SFBX1200</vt:lpstr>
      <vt:lpstr>SFBX1440</vt:lpstr>
      <vt:lpstr>SFRM1095</vt:lpstr>
      <vt:lpstr>SFTI1095</vt:lpstr>
      <vt:lpstr>Symbol</vt:lpstr>
      <vt:lpstr>Times New Roman</vt:lpstr>
      <vt:lpstr>Wingdings</vt:lpstr>
      <vt:lpstr>Tema do Office</vt:lpstr>
      <vt:lpstr>Geometria:  Áreas de figuras planas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Geometria:  Propriedades de áreas de triângulos e área do Círculo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Exercícios Complementares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Geometria: Áreas</dc:title>
  <dc:creator>DANIEL DA CONCEIÇÃO SANTOS</dc:creator>
  <cp:lastModifiedBy>Cine Club</cp:lastModifiedBy>
  <cp:revision>54</cp:revision>
  <dcterms:created xsi:type="dcterms:W3CDTF">2016-06-25T13:37:59Z</dcterms:created>
  <dcterms:modified xsi:type="dcterms:W3CDTF">2016-07-16T15:05:59Z</dcterms:modified>
</cp:coreProperties>
</file>