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25"/>
  </p:handoutMasterIdLst>
  <p:sldIdLst>
    <p:sldId id="256" r:id="rId2"/>
    <p:sldId id="260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Contagem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2, ciclo </a:t>
            </a:r>
            <a:r>
              <a:rPr lang="pt-BR" dirty="0" smtClean="0"/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355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5. </a:t>
            </a:r>
            <a:r>
              <a:rPr lang="pt-BR" sz="2600" dirty="0" smtClean="0"/>
              <a:t>Dentre um grupo de 7 pessoas, de quantas formas podemos montar uma equipe de 3 pessoas para realizar uma tarefa</a:t>
            </a:r>
            <a:r>
              <a:rPr lang="pt-BR" sz="2600" dirty="0" smtClean="0"/>
              <a:t>?</a:t>
            </a:r>
          </a:p>
          <a:p>
            <a:pPr algn="just"/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5. </a:t>
            </a:r>
            <a:r>
              <a:rPr lang="pt-BR" sz="2600" dirty="0" smtClean="0"/>
              <a:t>Dentre um grupo de 7 pessoas, de quantas formas podemos montar uma equipe de 3 pessoas para realizar uma tarefa</a:t>
            </a:r>
            <a:r>
              <a:rPr lang="pt-BR" sz="2600" dirty="0" smtClean="0"/>
              <a:t>?</a:t>
            </a:r>
          </a:p>
          <a:p>
            <a:pPr algn="just"/>
            <a:endParaRPr lang="pt-BR" sz="2600" dirty="0" smtClean="0"/>
          </a:p>
          <a:p>
            <a:pPr lvl="1" algn="just">
              <a:buFont typeface="Wingdings" pitchFamily="2" charset="2"/>
              <a:buChar char="Ø"/>
            </a:pPr>
            <a:r>
              <a:rPr lang="pt-BR" sz="2600" dirty="0" smtClean="0"/>
              <a:t>Assim </a:t>
            </a:r>
            <a:r>
              <a:rPr lang="pt-BR" sz="2600" dirty="0" smtClean="0"/>
              <a:t>como no Exemplo 1, temos aqui um conjunto de 7 elementos e </a:t>
            </a:r>
            <a:r>
              <a:rPr lang="pt-BR" sz="2600" dirty="0" smtClean="0"/>
              <a:t>gostaríamos </a:t>
            </a:r>
            <a:r>
              <a:rPr lang="pt-BR" sz="2600" dirty="0" smtClean="0"/>
              <a:t>de escolher 3 elementos distintos dentre eles. A </a:t>
            </a:r>
            <a:r>
              <a:rPr lang="pt-BR" sz="2600" dirty="0" smtClean="0"/>
              <a:t>diferença </a:t>
            </a:r>
            <a:r>
              <a:rPr lang="pt-BR" sz="2600" dirty="0" smtClean="0"/>
              <a:t>fundamental é</a:t>
            </a:r>
            <a:r>
              <a:rPr lang="pt-BR" sz="2600" dirty="0" smtClean="0"/>
              <a:t> </a:t>
            </a:r>
            <a:r>
              <a:rPr lang="pt-BR" sz="2600" dirty="0" smtClean="0"/>
              <a:t>que, agora, a ordem em que os 3 elementos </a:t>
            </a:r>
            <a:r>
              <a:rPr lang="pt-BR" sz="2600" dirty="0" smtClean="0"/>
              <a:t>são </a:t>
            </a:r>
            <a:r>
              <a:rPr lang="pt-BR" sz="2600" dirty="0" smtClean="0"/>
              <a:t>escolhidos para participar de equipe é</a:t>
            </a:r>
            <a:r>
              <a:rPr lang="pt-BR" sz="2600" dirty="0" smtClean="0"/>
              <a:t> </a:t>
            </a:r>
            <a:r>
              <a:rPr lang="pt-BR" sz="2600" dirty="0" smtClean="0"/>
              <a:t>irrelevante.</a:t>
            </a:r>
            <a:r>
              <a:rPr lang="pt-BR" sz="2600" dirty="0" smtClean="0"/>
              <a:t> </a:t>
            </a:r>
          </a:p>
          <a:p>
            <a:pPr lvl="1" algn="just"/>
            <a:endParaRPr lang="pt-BR" sz="2600" dirty="0" smtClean="0"/>
          </a:p>
          <a:p>
            <a:pPr lvl="1" algn="just"/>
            <a:r>
              <a:rPr lang="pt-BR" sz="2600" dirty="0" smtClean="0"/>
              <a:t>	Seria </a:t>
            </a:r>
            <a:r>
              <a:rPr lang="pt-BR" sz="2800" dirty="0" smtClean="0"/>
              <a:t>7 </a:t>
            </a:r>
            <a:r>
              <a:rPr lang="pt-BR" sz="2800" dirty="0" smtClean="0"/>
              <a:t>· 6 · 5 = </a:t>
            </a:r>
            <a:r>
              <a:rPr lang="pt-BR" sz="2800" dirty="0" smtClean="0"/>
              <a:t>210, mas note que dessa forma não porta se escolhermos João, Maria e José, ou Maria, José e João que seria a mesma equipe, logo devemos eliminar o número de vezes que as mesmas pessoas podem formar uma equipe.</a:t>
            </a:r>
            <a:endParaRPr lang="pt-BR" sz="2600" dirty="0" smtClean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5. </a:t>
            </a:r>
            <a:r>
              <a:rPr lang="pt-BR" sz="2600" dirty="0" smtClean="0"/>
              <a:t>Dentre um grupo de 7 pessoas, de quantas formas podemos montar uma equipe de 3 pessoas para realizar uma tarefa</a:t>
            </a:r>
            <a:r>
              <a:rPr lang="pt-BR" sz="2600" dirty="0" smtClean="0"/>
              <a:t>?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r>
              <a:rPr lang="pt-BR" sz="2600" dirty="0" smtClean="0"/>
              <a:t>Ai vem a seguinte pergunta, de quantas formas diferentes podemos ordenar João, Maria e José em cargos diferentes?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3</a:t>
            </a:r>
            <a:r>
              <a:rPr lang="pt-BR" sz="2600" dirty="0" smtClean="0"/>
              <a:t> </a:t>
            </a:r>
            <a:r>
              <a:rPr lang="pt-BR" sz="2600" dirty="0" smtClean="0"/>
              <a:t>· 2 · 1 = 6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E isso vale para todas as equipes formadas pelas mesmas 3 pessoas, então pra terminar dividimos o total pelas repetições.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210 / 6 = </a:t>
            </a:r>
            <a:r>
              <a:rPr lang="pt-BR" sz="2600" dirty="0" smtClean="0">
                <a:solidFill>
                  <a:srgbClr val="C00000"/>
                </a:solidFill>
              </a:rPr>
              <a:t>35 Equipes diferentes!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</a:t>
            </a:r>
            <a:r>
              <a:rPr lang="pt-BR" sz="2600" dirty="0" smtClean="0"/>
              <a:t> Dessa forma, a quantidade de conjuntos com r elementos, escolhidos </a:t>
            </a:r>
            <a:r>
              <a:rPr lang="pt-BR" sz="2600" dirty="0" smtClean="0"/>
              <a:t>independente de ordem dentre </a:t>
            </a:r>
            <a:r>
              <a:rPr lang="pt-BR" sz="2600" dirty="0" smtClean="0"/>
              <a:t>os n elementos dados, é</a:t>
            </a:r>
            <a:r>
              <a:rPr lang="pt-BR" sz="2600" dirty="0" smtClean="0"/>
              <a:t> </a:t>
            </a:r>
            <a:r>
              <a:rPr lang="pt-BR" sz="2600" dirty="0" smtClean="0"/>
              <a:t>igual a </a:t>
            </a:r>
            <a:r>
              <a:rPr lang="pt-BR" sz="2600" dirty="0" err="1" smtClean="0"/>
              <a:t>A</a:t>
            </a:r>
            <a:r>
              <a:rPr lang="pt-BR" sz="2600" baseline="-25000" dirty="0" err="1" smtClean="0"/>
              <a:t>n</a:t>
            </a:r>
            <a:r>
              <a:rPr lang="pt-BR" sz="2600" baseline="-25000" dirty="0" smtClean="0"/>
              <a:t>,r</a:t>
            </a:r>
            <a:r>
              <a:rPr lang="pt-BR" sz="2600" dirty="0" smtClean="0"/>
              <a:t>/r!. </a:t>
            </a:r>
            <a:r>
              <a:rPr lang="pt-BR" sz="2600" dirty="0" smtClean="0"/>
              <a:t>Concluímos</a:t>
            </a:r>
            <a:r>
              <a:rPr lang="pt-BR" sz="2600" dirty="0" smtClean="0"/>
              <a:t>, </a:t>
            </a:r>
            <a:r>
              <a:rPr lang="pt-BR" sz="2600" dirty="0" smtClean="0"/>
              <a:t>então, </a:t>
            </a:r>
            <a:r>
              <a:rPr lang="pt-BR" sz="2600" dirty="0" smtClean="0"/>
              <a:t>que: </a:t>
            </a:r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Dados inteiros </a:t>
            </a:r>
            <a:r>
              <a:rPr lang="pt-BR" sz="2600" dirty="0" smtClean="0"/>
              <a:t>não </a:t>
            </a:r>
            <a:r>
              <a:rPr lang="pt-BR" sz="2600" dirty="0" smtClean="0"/>
              <a:t>negativos n e r, com 0 ≤ r ≤ n, o </a:t>
            </a:r>
            <a:r>
              <a:rPr lang="pt-BR" sz="2600" dirty="0" smtClean="0"/>
              <a:t>número </a:t>
            </a:r>
            <a:r>
              <a:rPr lang="pt-BR" sz="2600" dirty="0" smtClean="0"/>
              <a:t>binomial n escolhe r, representado </a:t>
            </a:r>
            <a:r>
              <a:rPr lang="pt-BR" sz="2600" dirty="0" smtClean="0"/>
              <a:t>abaixo, </a:t>
            </a:r>
            <a:r>
              <a:rPr lang="pt-BR" sz="2600" dirty="0" smtClean="0"/>
              <a:t>tem o mesmo valor de </a:t>
            </a:r>
            <a:r>
              <a:rPr lang="pt-BR" sz="2600" dirty="0" err="1" smtClean="0"/>
              <a:t>C</a:t>
            </a:r>
            <a:r>
              <a:rPr lang="pt-BR" sz="2600" baseline="-25000" dirty="0" err="1" smtClean="0"/>
              <a:t>n</a:t>
            </a:r>
            <a:r>
              <a:rPr lang="pt-BR" sz="2600" baseline="-25000" dirty="0" smtClean="0"/>
              <a:t>,r </a:t>
            </a:r>
            <a:r>
              <a:rPr lang="pt-BR" sz="2600" dirty="0" smtClean="0"/>
              <a:t>, </a:t>
            </a:r>
            <a:r>
              <a:rPr lang="pt-BR" sz="2600" dirty="0" smtClean="0"/>
              <a:t>ou seja,</a:t>
            </a:r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059" y="1680073"/>
            <a:ext cx="8680541" cy="136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590" y="4000500"/>
            <a:ext cx="7029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6. </a:t>
            </a:r>
            <a:r>
              <a:rPr lang="pt-BR" sz="2800" dirty="0" smtClean="0"/>
              <a:t>Destacamos aqui como fica a </a:t>
            </a:r>
            <a:r>
              <a:rPr lang="pt-BR" sz="2800" dirty="0" smtClean="0"/>
              <a:t>equação </a:t>
            </a:r>
            <a:r>
              <a:rPr lang="pt-BR" sz="2800" dirty="0" smtClean="0"/>
              <a:t>(2) nos casos em que r = 0, 1, 2, 3, </a:t>
            </a:r>
            <a:r>
              <a:rPr lang="pt-BR" sz="2800" dirty="0" smtClean="0"/>
              <a:t>já </a:t>
            </a:r>
            <a:r>
              <a:rPr lang="pt-BR" sz="2800" dirty="0" smtClean="0"/>
              <a:t>que estes valores aparecem com bastante </a:t>
            </a:r>
            <a:r>
              <a:rPr lang="pt-BR" sz="2800" dirty="0" err="1" smtClean="0"/>
              <a:t>frequência</a:t>
            </a:r>
            <a:r>
              <a:rPr lang="pt-BR" sz="2800" dirty="0" smtClean="0"/>
              <a:t>:</a:t>
            </a:r>
            <a:r>
              <a:rPr lang="pt-BR" sz="2600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9281" y="1679937"/>
            <a:ext cx="3824559" cy="375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7. </a:t>
            </a:r>
            <a:r>
              <a:rPr lang="pt-BR" sz="2800" dirty="0" smtClean="0"/>
              <a:t>Em um campeonato de futebol com 6 times, cada time jogou exatamente uma vez contra cada um dos outros. Quantos jogos aconteceram?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7. </a:t>
            </a:r>
            <a:r>
              <a:rPr lang="pt-BR" sz="2800" dirty="0" smtClean="0"/>
              <a:t>Em um campeonato de futebol com 6 times, cada time jogou exatamente uma vez contra cada um dos outros. Quantos jogos aconteceram?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5490" y="2389550"/>
            <a:ext cx="3996281" cy="147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8. </a:t>
            </a:r>
            <a:r>
              <a:rPr lang="pt-BR" sz="2600" dirty="0" smtClean="0"/>
              <a:t>Um Professor elaborou </a:t>
            </a:r>
            <a:r>
              <a:rPr lang="pt-BR" sz="2600" dirty="0" smtClean="0"/>
              <a:t>uma lista de </a:t>
            </a:r>
            <a:r>
              <a:rPr lang="pt-BR" sz="2600" dirty="0" smtClean="0"/>
              <a:t>exercícios </a:t>
            </a:r>
            <a:r>
              <a:rPr lang="pt-BR" sz="2600" dirty="0" smtClean="0"/>
              <a:t>com 10 </a:t>
            </a:r>
            <a:r>
              <a:rPr lang="pt-BR" sz="2600" dirty="0" smtClean="0"/>
              <a:t>questões </a:t>
            </a:r>
            <a:r>
              <a:rPr lang="pt-BR" sz="2600" dirty="0" smtClean="0"/>
              <a:t>e pediu que um aluno escolhesse 7 delas para resolver. De quantas formas o aluno pode escolher o conjuntos de </a:t>
            </a:r>
            <a:r>
              <a:rPr lang="pt-BR" sz="2600" dirty="0" smtClean="0"/>
              <a:t>questões </a:t>
            </a:r>
            <a:r>
              <a:rPr lang="pt-BR" sz="2600" dirty="0" smtClean="0"/>
              <a:t>que vai resolver?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154" y="2455817"/>
            <a:ext cx="9599619" cy="14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66651" y="169817"/>
            <a:ext cx="101237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dirty="0" smtClean="0">
                <a:solidFill>
                  <a:srgbClr val="C00000"/>
                </a:solidFill>
              </a:rPr>
              <a:t>Exercícios</a:t>
            </a:r>
            <a:endParaRPr lang="pt-BR" sz="5500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01337" y="966652"/>
            <a:ext cx="10267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</a:t>
            </a:r>
            <a:r>
              <a:rPr lang="pt-BR" sz="2600" dirty="0" smtClean="0">
                <a:solidFill>
                  <a:srgbClr val="C00000"/>
                </a:solidFill>
              </a:rPr>
              <a:t>1</a:t>
            </a:r>
            <a:r>
              <a:rPr lang="pt-BR" sz="2600" dirty="0" smtClean="0">
                <a:solidFill>
                  <a:srgbClr val="C00000"/>
                </a:solidFill>
              </a:rPr>
              <a:t>. </a:t>
            </a:r>
            <a:r>
              <a:rPr lang="pt-BR" sz="2600" dirty="0" smtClean="0"/>
              <a:t>De quantos modos 6 pessoas (João, Maria, Pedro, Janete, Paulo e Alice) podem ser divididas em 3 duplas? 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1337" y="522510"/>
            <a:ext cx="102674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2. </a:t>
            </a:r>
            <a:r>
              <a:rPr lang="pt-BR" sz="2600" dirty="0" smtClean="0"/>
              <a:t>Uma sala tem 25 alunos. De quantas maneiras diferentes podemos escolher os grupos a seguir nesta turma?</a:t>
            </a:r>
          </a:p>
          <a:p>
            <a:pPr algn="just"/>
            <a:endParaRPr lang="pt-BR" sz="2600" dirty="0" smtClean="0">
              <a:solidFill>
                <a:srgbClr val="C00000"/>
              </a:solidFill>
            </a:endParaRPr>
          </a:p>
          <a:p>
            <a:pPr marL="514350" indent="-514350" algn="just">
              <a:buAutoNum type="alphaLcParenR"/>
            </a:pPr>
            <a:r>
              <a:rPr lang="pt-BR" sz="2600" dirty="0" smtClean="0"/>
              <a:t>Um monitor e um representante;</a:t>
            </a:r>
          </a:p>
          <a:p>
            <a:pPr marL="514350" indent="-514350" algn="just">
              <a:buAutoNum type="alphaLcParenR" startAt="2"/>
            </a:pPr>
            <a:r>
              <a:rPr lang="pt-BR" sz="2600" dirty="0" smtClean="0"/>
              <a:t>Dois monitores;</a:t>
            </a:r>
          </a:p>
          <a:p>
            <a:pPr marL="514350" indent="-514350" algn="just">
              <a:buAutoNum type="alphaLcParenR" startAt="2"/>
            </a:pPr>
            <a:r>
              <a:rPr lang="pt-BR" sz="2600" dirty="0" smtClean="0"/>
              <a:t>Três monitores.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6651" y="1410789"/>
            <a:ext cx="99800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	</a:t>
            </a:r>
            <a:r>
              <a:rPr lang="pt-BR" sz="2800" dirty="0" smtClean="0"/>
              <a:t>Sejam r e n números inteiros não negativos: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	Um </a:t>
            </a:r>
            <a:r>
              <a:rPr lang="pt-BR" sz="2800" dirty="0" smtClean="0"/>
              <a:t>arranjo (simples) de n elementos (distintos), tomados r a r, é</a:t>
            </a:r>
            <a:r>
              <a:rPr lang="pt-BR" sz="2800" dirty="0" smtClean="0"/>
              <a:t> </a:t>
            </a:r>
            <a:r>
              <a:rPr lang="pt-BR" sz="2800" dirty="0" smtClean="0"/>
              <a:t>qualquer maneira de listar </a:t>
            </a:r>
            <a:r>
              <a:rPr lang="pt-BR" sz="2800" dirty="0" smtClean="0">
                <a:solidFill>
                  <a:srgbClr val="C00000"/>
                </a:solidFill>
              </a:rPr>
              <a:t>ordenadamente</a:t>
            </a:r>
            <a:r>
              <a:rPr lang="pt-BR" sz="2800" dirty="0" smtClean="0"/>
              <a:t> r elementos, tomados dentre os n elementos dados. Escreveremos </a:t>
            </a:r>
            <a:r>
              <a:rPr lang="pt-BR" sz="2800" dirty="0" smtClean="0"/>
              <a:t>A</a:t>
            </a:r>
            <a:r>
              <a:rPr lang="pt-BR" sz="2800" baseline="-25000" dirty="0" smtClean="0"/>
              <a:t> </a:t>
            </a:r>
            <a:r>
              <a:rPr lang="pt-BR" sz="2800" baseline="-25000" dirty="0" smtClean="0"/>
              <a:t>n,r</a:t>
            </a:r>
            <a:r>
              <a:rPr lang="pt-BR" sz="2800" dirty="0" smtClean="0"/>
              <a:t> </a:t>
            </a:r>
            <a:r>
              <a:rPr lang="pt-BR" sz="2800" dirty="0" smtClean="0"/>
              <a:t>para indicar a quantidade de arranjos simples de n elementos, tomados r a </a:t>
            </a:r>
            <a:r>
              <a:rPr lang="pt-BR" sz="2800" dirty="0" err="1" smtClean="0"/>
              <a:t>r</a:t>
            </a:r>
            <a:r>
              <a:rPr lang="pt-BR" sz="2800" dirty="0" err="1" smtClean="0"/>
              <a:t>.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	</a:t>
            </a:r>
            <a:r>
              <a:rPr lang="pt-BR" sz="2800" dirty="0" smtClean="0"/>
              <a:t>adotaremos a </a:t>
            </a:r>
            <a:r>
              <a:rPr lang="pt-BR" sz="2800" dirty="0" smtClean="0"/>
              <a:t>convenção </a:t>
            </a:r>
            <a:r>
              <a:rPr lang="pt-BR" sz="2800" dirty="0" smtClean="0"/>
              <a:t>de que </a:t>
            </a:r>
            <a:r>
              <a:rPr lang="pt-BR" sz="2800" dirty="0" smtClean="0"/>
              <a:t>A</a:t>
            </a:r>
            <a:r>
              <a:rPr lang="pt-BR" sz="2800" baseline="-25000" dirty="0" smtClean="0"/>
              <a:t> </a:t>
            </a:r>
            <a:r>
              <a:rPr lang="pt-BR" sz="2800" baseline="-25000" dirty="0" smtClean="0"/>
              <a:t>n,0</a:t>
            </a:r>
            <a:r>
              <a:rPr lang="pt-BR" sz="2800" dirty="0" smtClean="0"/>
              <a:t> </a:t>
            </a:r>
            <a:r>
              <a:rPr lang="pt-BR" sz="2800" dirty="0" smtClean="0"/>
              <a:t>= 1,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66651" y="169817"/>
            <a:ext cx="101237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dirty="0" smtClean="0">
                <a:solidFill>
                  <a:srgbClr val="C00000"/>
                </a:solidFill>
              </a:rPr>
              <a:t>Arranjo</a:t>
            </a:r>
            <a:endParaRPr lang="pt-BR" sz="5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1337" y="522510"/>
            <a:ext cx="10267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3. </a:t>
            </a:r>
            <a:r>
              <a:rPr lang="pt-BR" sz="2600" dirty="0" smtClean="0"/>
              <a:t>De quantos modos é possível dividir 15 atletas em três times de 5 atletas, denominados Esporte, Tupi e Minas?</a:t>
            </a:r>
            <a:endParaRPr lang="pt-BR" sz="2600" dirty="0" smtClean="0">
              <a:solidFill>
                <a:srgbClr val="C00000"/>
              </a:solidFill>
            </a:endParaRP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1337" y="522510"/>
            <a:ext cx="102674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4. </a:t>
            </a:r>
            <a:r>
              <a:rPr lang="pt-BR" sz="2600" dirty="0" smtClean="0"/>
              <a:t>Considere um grupo formado por 7 homens (entre os quais José) e 5 mulheres (entre as quais Maria), do qual se quer extrair uma comissão constituída por 4 pessoas. Quantas são as comissões: </a:t>
            </a:r>
            <a:endParaRPr lang="pt-BR" sz="2600" dirty="0" smtClean="0"/>
          </a:p>
          <a:p>
            <a:pPr marL="514350" indent="-514350" algn="just">
              <a:buAutoNum type="alphaLcParenR"/>
            </a:pPr>
            <a:r>
              <a:rPr lang="pt-BR" sz="2600" dirty="0" err="1" smtClean="0"/>
              <a:t>Possiveis</a:t>
            </a:r>
            <a:r>
              <a:rPr lang="pt-BR" sz="2600" dirty="0" smtClean="0"/>
              <a:t>?</a:t>
            </a:r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1337" y="522510"/>
            <a:ext cx="102674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4. </a:t>
            </a:r>
            <a:r>
              <a:rPr lang="pt-BR" sz="2600" dirty="0" smtClean="0"/>
              <a:t>Considere um grupo formado por 7 homens (entre os quais José) e 5 mulheres (entre as quais Maria), do qual se quer extrair uma comissão constituída por 4 pessoas. Quantas são as comissões: </a:t>
            </a:r>
            <a:endParaRPr lang="pt-BR" sz="2600" dirty="0" smtClean="0"/>
          </a:p>
          <a:p>
            <a:pPr marL="514350" indent="-514350" algn="just"/>
            <a:r>
              <a:rPr lang="pt-BR" sz="2600" dirty="0" smtClean="0"/>
              <a:t>b)    Formadas </a:t>
            </a:r>
            <a:r>
              <a:rPr lang="pt-BR" sz="2600" dirty="0" smtClean="0"/>
              <a:t>por 2 homens e 2 mulheres</a:t>
            </a:r>
            <a:r>
              <a:rPr lang="pt-BR" sz="2600" dirty="0" smtClean="0"/>
              <a:t>?</a:t>
            </a:r>
          </a:p>
          <a:p>
            <a:pPr marL="514350" indent="-514350" algn="just"/>
            <a:r>
              <a:rPr lang="pt-BR" sz="2600" dirty="0" smtClean="0"/>
              <a:t>c)    Em </a:t>
            </a:r>
            <a:r>
              <a:rPr lang="pt-BR" sz="2600" dirty="0" smtClean="0"/>
              <a:t>que José participe, mas Maria não? </a:t>
            </a:r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1337" y="522510"/>
            <a:ext cx="102674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Exercício 5. </a:t>
            </a:r>
            <a:r>
              <a:rPr lang="pt-BR" sz="2600" dirty="0" smtClean="0"/>
              <a:t>Estão marcados 10 pontos em uma reta e 11 pontos em outra reta paralela a primeira. Com estes pontos é possível formar quantos?</a:t>
            </a:r>
          </a:p>
          <a:p>
            <a:pPr marL="514350" indent="-514350" algn="just">
              <a:buAutoNum type="alphaLcParenR"/>
            </a:pPr>
            <a:r>
              <a:rPr lang="pt-BR" sz="2600" dirty="0" smtClean="0"/>
              <a:t>Quadriláteros;</a:t>
            </a:r>
          </a:p>
          <a:p>
            <a:pPr marL="514350" indent="-514350" algn="just">
              <a:buAutoNum type="alphaLcParenR"/>
            </a:pPr>
            <a:r>
              <a:rPr lang="pt-BR" sz="2600" dirty="0" smtClean="0"/>
              <a:t>Triângulos.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</a:t>
            </a:r>
            <a:endParaRPr lang="pt-BR" sz="26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4820194" y="1815737"/>
            <a:ext cx="634854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4950823" y="1737360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0837817" y="173300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911737" y="1733006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573485" y="1733006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644640" y="173300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117775" y="1741713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267319" y="1741713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651966" y="1741714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9448800" y="174171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0167256" y="174171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4828902" y="2555966"/>
            <a:ext cx="634854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4868090" y="2477589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10990218" y="2473234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7920445" y="247323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5477689" y="2473235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6653348" y="2473234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6074231" y="2481942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7262964" y="2481942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8582296" y="2481943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9692642" y="2481944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10332720" y="2481944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9126583" y="2477589"/>
            <a:ext cx="169817" cy="169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C00000"/>
                </a:solidFill>
              </a:rPr>
              <a:t>	Exemplo 1.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De quantas podemos organizar 7 pessoas em 3 cadeiras?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800" dirty="0" smtClean="0"/>
              <a:t>                                                 </a:t>
            </a:r>
          </a:p>
          <a:p>
            <a:endParaRPr lang="pt-BR" sz="2800" dirty="0" smtClean="0"/>
          </a:p>
          <a:p>
            <a:r>
              <a:rPr lang="pt-BR" sz="2400" dirty="0" smtClean="0">
                <a:solidFill>
                  <a:srgbClr val="C00000"/>
                </a:solidFill>
              </a:rPr>
              <a:t>	</a:t>
            </a:r>
            <a:r>
              <a:rPr lang="pt-BR" sz="2600" dirty="0" smtClean="0">
                <a:solidFill>
                  <a:srgbClr val="C00000"/>
                </a:solidFill>
              </a:rPr>
              <a:t>Exemplo </a:t>
            </a:r>
            <a:r>
              <a:rPr lang="pt-BR" sz="2600" dirty="0" smtClean="0">
                <a:solidFill>
                  <a:srgbClr val="C00000"/>
                </a:solidFill>
              </a:rPr>
              <a:t>2.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Calcule o valor de A</a:t>
            </a:r>
            <a:r>
              <a:rPr lang="pt-BR" sz="2600" baseline="-25000" dirty="0" smtClean="0"/>
              <a:t>12,4</a:t>
            </a:r>
            <a:r>
              <a:rPr lang="pt-BR" sz="2600" dirty="0" smtClean="0"/>
              <a:t>.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/>
              <a:t>	</a:t>
            </a:r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/>
              <a:t> </a:t>
            </a:r>
            <a:endParaRPr lang="pt-BR" sz="2600" dirty="0" smtClean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C00000"/>
                </a:solidFill>
              </a:rPr>
              <a:t>	Exemplo 1.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De quantas podemos organizar 7 pessoas em 3 cadeiras?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800" dirty="0" smtClean="0"/>
              <a:t>                                                 A </a:t>
            </a:r>
            <a:r>
              <a:rPr lang="pt-BR" sz="2800" baseline="-25000" dirty="0" smtClean="0"/>
              <a:t>7,3</a:t>
            </a:r>
            <a:r>
              <a:rPr lang="pt-BR" sz="2800" dirty="0" smtClean="0"/>
              <a:t> = 7 </a:t>
            </a:r>
            <a:r>
              <a:rPr lang="pt-BR" sz="2800" dirty="0" smtClean="0"/>
              <a:t>· 6 · 5 </a:t>
            </a:r>
            <a:r>
              <a:rPr lang="pt-BR" sz="2800" dirty="0" smtClean="0"/>
              <a:t> = 210.</a:t>
            </a:r>
          </a:p>
          <a:p>
            <a:endParaRPr lang="pt-BR" sz="2800" dirty="0" smtClean="0"/>
          </a:p>
          <a:p>
            <a:r>
              <a:rPr lang="pt-BR" sz="2400" dirty="0" smtClean="0">
                <a:solidFill>
                  <a:srgbClr val="C00000"/>
                </a:solidFill>
              </a:rPr>
              <a:t>	</a:t>
            </a:r>
            <a:r>
              <a:rPr lang="pt-BR" sz="2600" dirty="0" smtClean="0">
                <a:solidFill>
                  <a:srgbClr val="C00000"/>
                </a:solidFill>
              </a:rPr>
              <a:t>Exemplo </a:t>
            </a:r>
            <a:r>
              <a:rPr lang="pt-BR" sz="2600" dirty="0" smtClean="0">
                <a:solidFill>
                  <a:srgbClr val="C00000"/>
                </a:solidFill>
              </a:rPr>
              <a:t>2.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Calcule o valor de A</a:t>
            </a:r>
            <a:r>
              <a:rPr lang="pt-BR" sz="2600" baseline="-25000" dirty="0" smtClean="0"/>
              <a:t>12,4</a:t>
            </a:r>
            <a:r>
              <a:rPr lang="pt-BR" sz="2600" dirty="0" smtClean="0"/>
              <a:t>.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/>
              <a:t>	 </a:t>
            </a:r>
            <a:r>
              <a:rPr lang="pt-BR" sz="2600" dirty="0" smtClean="0"/>
              <a:t>                                  A </a:t>
            </a:r>
            <a:r>
              <a:rPr lang="pt-BR" sz="2600" baseline="-25000" dirty="0" smtClean="0"/>
              <a:t>12,4</a:t>
            </a:r>
            <a:r>
              <a:rPr lang="pt-BR" sz="2600" dirty="0" smtClean="0"/>
              <a:t> </a:t>
            </a:r>
            <a:r>
              <a:rPr lang="pt-BR" sz="2600" dirty="0" smtClean="0"/>
              <a:t>= </a:t>
            </a:r>
            <a:r>
              <a:rPr lang="pt-BR" sz="2600" dirty="0" smtClean="0"/>
              <a:t>12 </a:t>
            </a:r>
            <a:r>
              <a:rPr lang="pt-BR" sz="2600" dirty="0" smtClean="0"/>
              <a:t>· </a:t>
            </a:r>
            <a:r>
              <a:rPr lang="pt-BR" sz="2600" dirty="0" smtClean="0"/>
              <a:t>11 </a:t>
            </a:r>
            <a:r>
              <a:rPr lang="pt-BR" sz="2600" dirty="0" smtClean="0"/>
              <a:t>· </a:t>
            </a:r>
            <a:r>
              <a:rPr lang="pt-BR" sz="2600" dirty="0" smtClean="0"/>
              <a:t>10 </a:t>
            </a:r>
            <a:r>
              <a:rPr lang="pt-BR" sz="2600" dirty="0" smtClean="0"/>
              <a:t>· </a:t>
            </a:r>
            <a:r>
              <a:rPr lang="pt-BR" sz="2600" dirty="0" smtClean="0"/>
              <a:t>9 = 11800.</a:t>
            </a:r>
          </a:p>
          <a:p>
            <a:endParaRPr lang="pt-BR" sz="2600" dirty="0" smtClean="0"/>
          </a:p>
          <a:p>
            <a:r>
              <a:rPr lang="pt-BR" sz="2600" dirty="0" smtClean="0"/>
              <a:t> </a:t>
            </a:r>
            <a:endParaRPr lang="pt-BR" sz="2600" dirty="0" smtClean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C00000"/>
                </a:solidFill>
              </a:rPr>
              <a:t>	</a:t>
            </a:r>
            <a:r>
              <a:rPr lang="pt-BR" sz="2600" dirty="0" smtClean="0"/>
              <a:t>Logo podemos escrever então, de modo mais compacto: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>
                <a:solidFill>
                  <a:srgbClr val="C00000"/>
                </a:solidFill>
              </a:rPr>
              <a:t>	Exemplo 3.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Calcule o valor de A</a:t>
            </a:r>
            <a:r>
              <a:rPr lang="pt-BR" sz="2600" baseline="-25000" dirty="0" smtClean="0"/>
              <a:t>12,4</a:t>
            </a:r>
            <a:r>
              <a:rPr lang="pt-BR" sz="2600" dirty="0" smtClean="0"/>
              <a:t>. Usando a expressão (1)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06" y="1371327"/>
            <a:ext cx="10106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C00000"/>
                </a:solidFill>
              </a:rPr>
              <a:t>	</a:t>
            </a:r>
            <a:r>
              <a:rPr lang="pt-BR" sz="2600" dirty="0" smtClean="0"/>
              <a:t>Logo podemos escrever então, de modo mais compacto:</a:t>
            </a:r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>
                <a:solidFill>
                  <a:srgbClr val="C00000"/>
                </a:solidFill>
              </a:rPr>
              <a:t>	Exemplo 3.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Calcule o valor de A</a:t>
            </a:r>
            <a:r>
              <a:rPr lang="pt-BR" sz="2600" baseline="-25000" dirty="0" smtClean="0"/>
              <a:t>12,4</a:t>
            </a:r>
            <a:r>
              <a:rPr lang="pt-BR" sz="2600" dirty="0" smtClean="0"/>
              <a:t>. Usando a expressão (1)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06" y="1371327"/>
            <a:ext cx="10106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9486" y="3748767"/>
            <a:ext cx="9344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4. </a:t>
            </a:r>
            <a:r>
              <a:rPr lang="pt-BR" sz="2600" dirty="0" smtClean="0"/>
              <a:t>Uma pessoa tem uma caixa com 10 livros guardados e possui uma prateleira onde cabem apenas 4 deles. De quantos modos ela pode escolher 4 dos 10 livros e </a:t>
            </a:r>
            <a:r>
              <a:rPr lang="pt-BR" sz="2600" dirty="0" err="1" smtClean="0"/>
              <a:t>organizalos</a:t>
            </a:r>
            <a:r>
              <a:rPr lang="pt-BR" sz="2600" dirty="0" smtClean="0"/>
              <a:t> </a:t>
            </a:r>
            <a:r>
              <a:rPr lang="pt-BR" sz="2600" dirty="0" smtClean="0"/>
              <a:t>em uma pilha sobre a prateleira?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pt-BR" sz="2600" dirty="0" smtClean="0">
              <a:solidFill>
                <a:srgbClr val="FF0000"/>
              </a:solidFill>
            </a:endParaRPr>
          </a:p>
          <a:p>
            <a:pPr algn="just"/>
            <a:r>
              <a:rPr lang="pt-BR" sz="2800" dirty="0" smtClean="0"/>
              <a:t>                                                   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365760"/>
            <a:ext cx="102674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</a:rPr>
              <a:t>	Exemplo 4. </a:t>
            </a:r>
            <a:r>
              <a:rPr lang="pt-BR" sz="2600" dirty="0" smtClean="0"/>
              <a:t>Uma pessoa tem uma caixa com 10 livros guardados e possui uma prateleira onde cabem apenas 4 deles. De quantos modos ela pode escolher 4 dos 10 livros e </a:t>
            </a:r>
            <a:r>
              <a:rPr lang="pt-BR" sz="2600" dirty="0" err="1" smtClean="0"/>
              <a:t>organizalos</a:t>
            </a:r>
            <a:r>
              <a:rPr lang="pt-BR" sz="2600" dirty="0" smtClean="0"/>
              <a:t> </a:t>
            </a:r>
            <a:r>
              <a:rPr lang="pt-BR" sz="2600" dirty="0" smtClean="0"/>
              <a:t>em uma pilha sobre a prateleira?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pt-BR" sz="2600" dirty="0" smtClean="0">
              <a:solidFill>
                <a:srgbClr val="FF0000"/>
              </a:solidFill>
            </a:endParaRPr>
          </a:p>
          <a:p>
            <a:pPr algn="just"/>
            <a:r>
              <a:rPr lang="pt-BR" sz="2600" dirty="0" smtClean="0"/>
              <a:t>                                                    A</a:t>
            </a:r>
            <a:r>
              <a:rPr lang="pt-BR" sz="2600" baseline="-25000" dirty="0" smtClean="0"/>
              <a:t>10,4</a:t>
            </a:r>
            <a:r>
              <a:rPr lang="pt-BR" sz="2600" dirty="0" smtClean="0"/>
              <a:t> </a:t>
            </a:r>
            <a:r>
              <a:rPr lang="pt-BR" sz="2600" dirty="0" smtClean="0"/>
              <a:t>= 10 · 9 · 8 · 7 = 5040</a:t>
            </a:r>
            <a:r>
              <a:rPr lang="pt-BR" sz="2600" dirty="0" smtClean="0"/>
              <a:t>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Observando </a:t>
            </a:r>
            <a:r>
              <a:rPr lang="pt-BR" sz="2600" dirty="0" smtClean="0"/>
              <a:t>a </a:t>
            </a:r>
            <a:r>
              <a:rPr lang="pt-BR" sz="2600" dirty="0" smtClean="0"/>
              <a:t>fórmula </a:t>
            </a:r>
            <a:r>
              <a:rPr lang="pt-BR" sz="2600" dirty="0" smtClean="0"/>
              <a:t>(1), obtemos os seguintes casos </a:t>
            </a:r>
            <a:r>
              <a:rPr lang="pt-BR" sz="2600" dirty="0" smtClean="0"/>
              <a:t>notáveis: </a:t>
            </a:r>
          </a:p>
          <a:p>
            <a:pPr algn="just"/>
            <a:r>
              <a:rPr lang="pt-BR" sz="2600" dirty="0" smtClean="0"/>
              <a:t>			</a:t>
            </a:r>
            <a:r>
              <a:rPr lang="pt-BR" sz="2600" dirty="0" err="1" smtClean="0"/>
              <a:t>A</a:t>
            </a:r>
            <a:r>
              <a:rPr lang="pt-BR" sz="2600" baseline="-25000" dirty="0" err="1" smtClean="0"/>
              <a:t>n</a:t>
            </a:r>
            <a:r>
              <a:rPr lang="pt-BR" sz="2600" baseline="-25000" dirty="0" smtClean="0"/>
              <a:t>,1</a:t>
            </a:r>
            <a:r>
              <a:rPr lang="pt-BR" sz="2600" dirty="0" smtClean="0"/>
              <a:t> </a:t>
            </a:r>
            <a:r>
              <a:rPr lang="pt-BR" sz="2600" dirty="0" smtClean="0"/>
              <a:t>= n, </a:t>
            </a:r>
            <a:endParaRPr lang="pt-BR" sz="2600" dirty="0" smtClean="0"/>
          </a:p>
          <a:p>
            <a:pPr algn="just"/>
            <a:r>
              <a:rPr lang="pt-BR" sz="2600" dirty="0" smtClean="0"/>
              <a:t>			</a:t>
            </a:r>
            <a:r>
              <a:rPr lang="pt-BR" sz="2600" dirty="0" err="1" smtClean="0"/>
              <a:t>A</a:t>
            </a:r>
            <a:r>
              <a:rPr lang="pt-BR" sz="2600" baseline="-25000" dirty="0" err="1" smtClean="0"/>
              <a:t>n</a:t>
            </a:r>
            <a:r>
              <a:rPr lang="pt-BR" sz="2600" baseline="-25000" dirty="0" smtClean="0"/>
              <a:t>,2</a:t>
            </a:r>
            <a:r>
              <a:rPr lang="pt-BR" sz="2600" dirty="0" smtClean="0"/>
              <a:t> </a:t>
            </a:r>
            <a:r>
              <a:rPr lang="pt-BR" sz="2600" dirty="0" smtClean="0"/>
              <a:t>= </a:t>
            </a:r>
            <a:r>
              <a:rPr lang="pt-BR" sz="2600" dirty="0" smtClean="0"/>
              <a:t>n</a:t>
            </a:r>
            <a:r>
              <a:rPr lang="pt-BR" sz="2600" dirty="0" smtClean="0"/>
              <a:t> ·</a:t>
            </a:r>
            <a:r>
              <a:rPr lang="pt-BR" sz="2600" dirty="0" smtClean="0"/>
              <a:t>(</a:t>
            </a:r>
            <a:r>
              <a:rPr lang="pt-BR" sz="2600" dirty="0" smtClean="0"/>
              <a:t>n − 1), </a:t>
            </a:r>
            <a:endParaRPr lang="pt-BR" sz="2600" dirty="0" smtClean="0"/>
          </a:p>
          <a:p>
            <a:pPr algn="just"/>
            <a:r>
              <a:rPr lang="pt-BR" sz="2600" dirty="0" smtClean="0"/>
              <a:t>			</a:t>
            </a:r>
            <a:r>
              <a:rPr lang="pt-BR" sz="2600" dirty="0" err="1" smtClean="0"/>
              <a:t>A</a:t>
            </a:r>
            <a:r>
              <a:rPr lang="pt-BR" sz="2600" baseline="-25000" dirty="0" err="1" smtClean="0"/>
              <a:t>n</a:t>
            </a:r>
            <a:r>
              <a:rPr lang="pt-BR" sz="2600" baseline="-25000" dirty="0" smtClean="0"/>
              <a:t>,3</a:t>
            </a:r>
            <a:r>
              <a:rPr lang="pt-BR" sz="2600" dirty="0" smtClean="0"/>
              <a:t> </a:t>
            </a:r>
            <a:r>
              <a:rPr lang="pt-BR" sz="2600" dirty="0" smtClean="0"/>
              <a:t>= </a:t>
            </a:r>
            <a:r>
              <a:rPr lang="pt-BR" sz="2600" dirty="0" smtClean="0"/>
              <a:t>n</a:t>
            </a:r>
            <a:r>
              <a:rPr lang="pt-BR" sz="2600" dirty="0" smtClean="0"/>
              <a:t> ·</a:t>
            </a:r>
            <a:r>
              <a:rPr lang="pt-BR" sz="2600" dirty="0" smtClean="0"/>
              <a:t>(</a:t>
            </a:r>
            <a:r>
              <a:rPr lang="pt-BR" sz="2600" dirty="0" smtClean="0"/>
              <a:t>n − 1</a:t>
            </a:r>
            <a:r>
              <a:rPr lang="pt-BR" sz="2600" dirty="0" smtClean="0"/>
              <a:t>)</a:t>
            </a:r>
            <a:r>
              <a:rPr lang="pt-BR" sz="2600" dirty="0" smtClean="0"/>
              <a:t> ·</a:t>
            </a:r>
            <a:r>
              <a:rPr lang="pt-BR" sz="2600" dirty="0" smtClean="0"/>
              <a:t>(</a:t>
            </a:r>
            <a:r>
              <a:rPr lang="pt-BR" sz="2600" dirty="0" smtClean="0"/>
              <a:t>n − 2).</a:t>
            </a:r>
          </a:p>
          <a:p>
            <a:r>
              <a:rPr lang="pt-BR" sz="2600" dirty="0" smtClean="0"/>
              <a:t> </a:t>
            </a:r>
            <a:endParaRPr lang="pt-BR" sz="2600" dirty="0" smtClean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6651" y="1410789"/>
            <a:ext cx="998002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	</a:t>
            </a:r>
            <a:r>
              <a:rPr lang="pt-BR" sz="2800" dirty="0" smtClean="0"/>
              <a:t> Uma </a:t>
            </a:r>
            <a:r>
              <a:rPr lang="pt-BR" sz="2800" dirty="0" smtClean="0"/>
              <a:t>combinação </a:t>
            </a:r>
            <a:r>
              <a:rPr lang="pt-BR" sz="2800" dirty="0" smtClean="0"/>
              <a:t>(simples) de n elementos (distintos), tomados r a r, é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rgbClr val="C00000"/>
                </a:solidFill>
              </a:rPr>
              <a:t>qualquer escolha </a:t>
            </a:r>
            <a:r>
              <a:rPr lang="pt-BR" sz="2800" dirty="0" smtClean="0"/>
              <a:t>de r elementos dentre os n elementos dados. Em uma </a:t>
            </a:r>
            <a:r>
              <a:rPr lang="pt-BR" sz="2800" dirty="0" smtClean="0"/>
              <a:t>combinação</a:t>
            </a:r>
            <a:r>
              <a:rPr lang="pt-BR" sz="2800" dirty="0" smtClean="0"/>
              <a:t>, apenas o conjunto dos elementos escolhidos é</a:t>
            </a:r>
            <a:r>
              <a:rPr lang="pt-BR" sz="2800" dirty="0" smtClean="0"/>
              <a:t> </a:t>
            </a:r>
            <a:r>
              <a:rPr lang="pt-BR" sz="2800" dirty="0" smtClean="0"/>
              <a:t>relevante, de modo que a </a:t>
            </a:r>
            <a:r>
              <a:rPr lang="pt-BR" sz="2800" dirty="0" smtClean="0">
                <a:solidFill>
                  <a:srgbClr val="C00000"/>
                </a:solidFill>
              </a:rPr>
              <a:t>ordem</a:t>
            </a:r>
            <a:r>
              <a:rPr lang="pt-BR" sz="2800" dirty="0" smtClean="0"/>
              <a:t> em que eles forem tomados </a:t>
            </a:r>
            <a:r>
              <a:rPr lang="pt-BR" sz="2800" dirty="0" smtClean="0">
                <a:solidFill>
                  <a:srgbClr val="C00000"/>
                </a:solidFill>
              </a:rPr>
              <a:t>não </a:t>
            </a:r>
            <a:r>
              <a:rPr lang="pt-BR" sz="2800" dirty="0" smtClean="0">
                <a:solidFill>
                  <a:srgbClr val="C00000"/>
                </a:solidFill>
              </a:rPr>
              <a:t>importa</a:t>
            </a:r>
            <a:r>
              <a:rPr lang="pt-BR" sz="2800" dirty="0" smtClean="0"/>
              <a:t>. Escrevemos </a:t>
            </a:r>
            <a:r>
              <a:rPr lang="pt-BR" sz="2800" dirty="0" err="1" smtClean="0"/>
              <a:t>C</a:t>
            </a:r>
            <a:r>
              <a:rPr lang="pt-BR" sz="2800" baseline="-25000" dirty="0" err="1" smtClean="0"/>
              <a:t>n</a:t>
            </a:r>
            <a:r>
              <a:rPr lang="pt-BR" sz="2800" baseline="-25000" dirty="0" smtClean="0"/>
              <a:t>,r</a:t>
            </a:r>
            <a:r>
              <a:rPr lang="pt-BR" sz="2800" dirty="0" smtClean="0"/>
              <a:t> para indicar a quantidade de </a:t>
            </a:r>
            <a:r>
              <a:rPr lang="pt-BR" sz="2800" dirty="0" smtClean="0"/>
              <a:t>combinações de </a:t>
            </a:r>
            <a:r>
              <a:rPr lang="pt-BR" sz="2800" dirty="0" smtClean="0"/>
              <a:t>n elementos, tomados r a </a:t>
            </a:r>
            <a:r>
              <a:rPr lang="pt-BR" sz="2800" dirty="0" err="1" smtClean="0"/>
              <a:t>r</a:t>
            </a:r>
            <a:r>
              <a:rPr lang="pt-BR" sz="2800" dirty="0" err="1" smtClean="0"/>
              <a:t>.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	</a:t>
            </a:r>
            <a:r>
              <a:rPr lang="pt-BR" sz="2800" dirty="0" smtClean="0"/>
              <a:t> adotaremos a convenção de que </a:t>
            </a:r>
            <a:r>
              <a:rPr lang="pt-BR" sz="2800" dirty="0" smtClean="0"/>
              <a:t>C</a:t>
            </a:r>
            <a:r>
              <a:rPr lang="pt-BR" sz="2800" baseline="-25000" dirty="0" smtClean="0"/>
              <a:t> </a:t>
            </a:r>
            <a:r>
              <a:rPr lang="pt-BR" sz="2800" baseline="-25000" dirty="0" smtClean="0"/>
              <a:t>n,0</a:t>
            </a:r>
            <a:r>
              <a:rPr lang="pt-BR" sz="2800" dirty="0" smtClean="0"/>
              <a:t> = 1,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66651" y="169817"/>
            <a:ext cx="101237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dirty="0" smtClean="0">
                <a:solidFill>
                  <a:srgbClr val="C00000"/>
                </a:solidFill>
              </a:rPr>
              <a:t>Combinação</a:t>
            </a:r>
            <a:endParaRPr lang="pt-BR" sz="5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543</TotalTime>
  <Words>9</Words>
  <Application>Microsoft Office PowerPoint</Application>
  <PresentationFormat>Personalizar</PresentationFormat>
  <Paragraphs>126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Evento Principal</vt:lpstr>
      <vt:lpstr>Contagem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tiago amorim</cp:lastModifiedBy>
  <cp:revision>43</cp:revision>
  <dcterms:created xsi:type="dcterms:W3CDTF">2016-07-07T15:43:12Z</dcterms:created>
  <dcterms:modified xsi:type="dcterms:W3CDTF">2016-10-14T21:37:50Z</dcterms:modified>
</cp:coreProperties>
</file>