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4038600"/>
            <a:ext cx="6477000" cy="1828800"/>
          </a:xfrm>
        </p:spPr>
        <p:txBody>
          <a:bodyPr anchor="b"/>
          <a:lstStyle>
            <a:lvl1pPr>
              <a:defRPr cap="all" baseline="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13547AF-0A7E-4BC5-9230-93721937C079}" type="datetimeFigureOut">
              <a:rPr lang="pt-BR" smtClean="0"/>
              <a:t>29/10/2016</a:t>
            </a:fld>
            <a:endParaRPr lang="pt-BR"/>
          </a:p>
        </p:txBody>
      </p:sp>
      <p:sp>
        <p:nvSpPr>
          <p:cNvPr id="17" name="Espaço Reservado para Rodapé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a:p>
        </p:txBody>
      </p:sp>
      <p:sp>
        <p:nvSpPr>
          <p:cNvPr id="29" name="Espaço Reservado para Número de Slide 28"/>
          <p:cNvSpPr>
            <a:spLocks noGrp="1"/>
          </p:cNvSpPr>
          <p:nvPr>
            <p:ph type="sldNum" sz="quarter" idx="12"/>
          </p:nvPr>
        </p:nvSpPr>
        <p:spPr>
          <a:xfrm>
            <a:off x="8001000" y="228600"/>
            <a:ext cx="838200" cy="381000"/>
          </a:xfrm>
        </p:spPr>
        <p:txBody>
          <a:bodyPr/>
          <a:lstStyle>
            <a:lvl1pPr>
              <a:defRPr>
                <a:solidFill>
                  <a:schemeClr val="tx2"/>
                </a:solidFill>
              </a:defRPr>
            </a:lvl1pPr>
          </a:lstStyle>
          <a:p>
            <a:fld id="{5A3463A9-4C2E-4DA9-BB3B-6E81F4E8ACED}"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13547AF-0A7E-4BC5-9230-93721937C079}" type="datetimeFigureOut">
              <a:rPr lang="pt-BR" smtClean="0"/>
              <a:t>29/10/2016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3463A9-4C2E-4DA9-BB3B-6E81F4E8ACED}"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609600"/>
            <a:ext cx="2057400" cy="55165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609600"/>
            <a:ext cx="5562600" cy="5516564"/>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6248402"/>
            <a:ext cx="2209800" cy="365125"/>
          </a:xfrm>
        </p:spPr>
        <p:txBody>
          <a:bodyPr/>
          <a:lstStyle/>
          <a:p>
            <a:fld id="{613547AF-0A7E-4BC5-9230-93721937C079}" type="datetimeFigureOut">
              <a:rPr lang="pt-BR" smtClean="0"/>
              <a:t>29/10/2016</a:t>
            </a:fld>
            <a:endParaRPr lang="pt-BR"/>
          </a:p>
        </p:txBody>
      </p:sp>
      <p:sp>
        <p:nvSpPr>
          <p:cNvPr id="5" name="Espaço Reservado para Rodapé 4"/>
          <p:cNvSpPr>
            <a:spLocks noGrp="1"/>
          </p:cNvSpPr>
          <p:nvPr>
            <p:ph type="ftr" sz="quarter" idx="11"/>
          </p:nvPr>
        </p:nvSpPr>
        <p:spPr>
          <a:xfrm>
            <a:off x="457201" y="6248207"/>
            <a:ext cx="5573483" cy="365125"/>
          </a:xfrm>
        </p:spPr>
        <p:txBody>
          <a:bodyPr/>
          <a:lstStyle/>
          <a:p>
            <a:endParaRPr lang="pt-BR"/>
          </a:p>
        </p:txBody>
      </p:sp>
      <p:sp>
        <p:nvSpPr>
          <p:cNvPr id="7" name="Retângu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5989638" y="144462"/>
            <a:ext cx="533400" cy="244476"/>
          </a:xfrm>
        </p:spPr>
        <p:txBody>
          <a:bodyPr/>
          <a:lstStyle/>
          <a:p>
            <a:fld id="{5A3463A9-4C2E-4DA9-BB3B-6E81F4E8ACED}"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228600"/>
            <a:ext cx="8153400" cy="990600"/>
          </a:xfrm>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613547AF-0A7E-4BC5-9230-93721937C079}" type="datetimeFigureOut">
              <a:rPr lang="pt-BR" smtClean="0"/>
              <a:t>29/10/2016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5A3463A9-4C2E-4DA9-BB3B-6E81F4E8ACED}" type="slidenum">
              <a:rPr lang="pt-BR" smtClean="0"/>
              <a:t>‹nº›</a:t>
            </a:fld>
            <a:endParaRPr lang="pt-BR"/>
          </a:p>
        </p:txBody>
      </p:sp>
      <p:sp>
        <p:nvSpPr>
          <p:cNvPr id="8" name="Espaço Reservado para Conteúdo 7"/>
          <p:cNvSpPr>
            <a:spLocks noGrp="1"/>
          </p:cNvSpPr>
          <p:nvPr>
            <p:ph sz="quarter" idx="1"/>
          </p:nvPr>
        </p:nvSpPr>
        <p:spPr>
          <a:xfrm>
            <a:off x="612648" y="1600200"/>
            <a:ext cx="8153400" cy="44958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7" name="Retângu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fld id="{613547AF-0A7E-4BC5-9230-93721937C079}" type="datetimeFigureOut">
              <a:rPr lang="pt-BR" smtClean="0"/>
              <a:t>29/10/2016</a:t>
            </a:fld>
            <a:endParaRPr lang="pt-BR"/>
          </a:p>
        </p:txBody>
      </p:sp>
      <p:sp>
        <p:nvSpPr>
          <p:cNvPr id="13" name="Espaço Reservado para Número de Slid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A3463A9-4C2E-4DA9-BB3B-6E81F4E8ACED}" type="slidenum">
              <a:rPr lang="pt-BR" smtClean="0"/>
              <a:t>‹nº›</a:t>
            </a:fld>
            <a:endParaRPr lang="pt-BR"/>
          </a:p>
        </p:txBody>
      </p:sp>
      <p:sp>
        <p:nvSpPr>
          <p:cNvPr id="14" name="Espaço Reservado para Rodapé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9" name="Espaço Reservado para Conteúdo 8"/>
          <p:cNvSpPr>
            <a:spLocks noGrp="1"/>
          </p:cNvSpPr>
          <p:nvPr>
            <p:ph sz="quarter" idx="1"/>
          </p:nvPr>
        </p:nvSpPr>
        <p:spPr>
          <a:xfrm>
            <a:off x="609600" y="1589567"/>
            <a:ext cx="38862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589567"/>
            <a:ext cx="38862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fld id="{613547AF-0A7E-4BC5-9230-93721937C079}" type="datetimeFigureOut">
              <a:rPr lang="pt-BR" smtClean="0"/>
              <a:t>29/10/2016</a:t>
            </a:fld>
            <a:endParaRPr lang="pt-BR"/>
          </a:p>
        </p:txBody>
      </p:sp>
      <p:sp>
        <p:nvSpPr>
          <p:cNvPr id="10" name="Espaço Reservado para Número de Slide 9"/>
          <p:cNvSpPr>
            <a:spLocks noGrp="1"/>
          </p:cNvSpPr>
          <p:nvPr>
            <p:ph type="sldNum" sz="quarter" idx="16"/>
          </p:nvPr>
        </p:nvSpPr>
        <p:spPr/>
        <p:txBody>
          <a:bodyPr rtlCol="0"/>
          <a:lstStyle/>
          <a:p>
            <a:fld id="{5A3463A9-4C2E-4DA9-BB3B-6E81F4E8ACED}" type="slidenum">
              <a:rPr lang="pt-BR" smtClean="0"/>
              <a:t>‹nº›</a:t>
            </a:fld>
            <a:endParaRPr lang="pt-BR"/>
          </a:p>
        </p:txBody>
      </p:sp>
      <p:sp>
        <p:nvSpPr>
          <p:cNvPr id="12" name="Espaço Reservado para Rodapé 11"/>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73050"/>
            <a:ext cx="8153400" cy="869950"/>
          </a:xfrm>
        </p:spPr>
        <p:txBody>
          <a:bodyPr anchor="ctr"/>
          <a:lstStyle>
            <a:lvl1pPr>
              <a:defRPr/>
            </a:lvl1pPr>
          </a:lstStyle>
          <a:p>
            <a:r>
              <a:rPr kumimoji="0" lang="pt-BR" smtClean="0"/>
              <a:t>Clique para editar o estilo do título mestre</a:t>
            </a:r>
            <a:endParaRPr kumimoji="0" lang="en-US"/>
          </a:p>
        </p:txBody>
      </p:sp>
      <p:sp>
        <p:nvSpPr>
          <p:cNvPr id="11" name="Espaço Reservado para Conteúdo 10"/>
          <p:cNvSpPr>
            <a:spLocks noGrp="1"/>
          </p:cNvSpPr>
          <p:nvPr>
            <p:ph sz="quarter" idx="2"/>
          </p:nvPr>
        </p:nvSpPr>
        <p:spPr>
          <a:xfrm>
            <a:off x="609600" y="2438400"/>
            <a:ext cx="3886200" cy="35814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2438400"/>
            <a:ext cx="3886200" cy="35814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fld id="{613547AF-0A7E-4BC5-9230-93721937C079}" type="datetimeFigureOut">
              <a:rPr lang="pt-BR" smtClean="0"/>
              <a:t>29/10/2016</a:t>
            </a:fld>
            <a:endParaRPr lang="pt-BR"/>
          </a:p>
        </p:txBody>
      </p:sp>
      <p:sp>
        <p:nvSpPr>
          <p:cNvPr id="12" name="Espaço Reservado para Número de Slide 11"/>
          <p:cNvSpPr>
            <a:spLocks noGrp="1"/>
          </p:cNvSpPr>
          <p:nvPr>
            <p:ph type="sldNum" sz="quarter" idx="16"/>
          </p:nvPr>
        </p:nvSpPr>
        <p:spPr/>
        <p:txBody>
          <a:bodyPr rtlCol="0"/>
          <a:lstStyle/>
          <a:p>
            <a:fld id="{5A3463A9-4C2E-4DA9-BB3B-6E81F4E8ACED}" type="slidenum">
              <a:rPr lang="pt-BR" smtClean="0"/>
              <a:t>‹nº›</a:t>
            </a:fld>
            <a:endParaRPr lang="pt-BR"/>
          </a:p>
        </p:txBody>
      </p:sp>
      <p:sp>
        <p:nvSpPr>
          <p:cNvPr id="14" name="Espaço Reservado para Rodapé 13"/>
          <p:cNvSpPr>
            <a:spLocks noGrp="1"/>
          </p:cNvSpPr>
          <p:nvPr>
            <p:ph type="ftr" sz="quarter" idx="17"/>
          </p:nvPr>
        </p:nvSpPr>
        <p:spPr/>
        <p:txBody>
          <a:bodyPr rtlCol="0"/>
          <a:lstStyle/>
          <a:p>
            <a:endParaRPr lang="pt-BR"/>
          </a:p>
        </p:txBody>
      </p:sp>
      <p:sp>
        <p:nvSpPr>
          <p:cNvPr id="16" name="Espaço Reservado para Tex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5" name="Espaço Reservado para Tex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613547AF-0A7E-4BC5-9230-93721937C079}" type="datetimeFigureOut">
              <a:rPr lang="pt-BR" smtClean="0"/>
              <a:t>29/10/2016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5A3463A9-4C2E-4DA9-BB3B-6E81F4E8ACED}"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13547AF-0A7E-4BC5-9230-93721937C079}" type="datetimeFigureOut">
              <a:rPr lang="pt-BR" smtClean="0"/>
              <a:t>29/10/2016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0" y="6248400"/>
            <a:ext cx="533400" cy="381000"/>
          </a:xfrm>
        </p:spPr>
        <p:txBody>
          <a:bodyPr/>
          <a:lstStyle>
            <a:lvl1pPr>
              <a:defRPr>
                <a:solidFill>
                  <a:schemeClr val="tx2"/>
                </a:solidFill>
              </a:defRPr>
            </a:lvl1pPr>
          </a:lstStyle>
          <a:p>
            <a:fld id="{5A3463A9-4C2E-4DA9-BB3B-6E81F4E8ACED}"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8077200" cy="869950"/>
          </a:xfrm>
        </p:spPr>
        <p:txBody>
          <a:bodyPr anchor="ctr"/>
          <a:lstStyle>
            <a:lvl1pPr algn="l">
              <a:buNone/>
              <a:defRPr sz="4400" b="0"/>
            </a:lvl1p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613547AF-0A7E-4BC5-9230-93721937C079}" type="datetimeFigureOut">
              <a:rPr lang="pt-BR" smtClean="0"/>
              <a:t>29/10/2016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5A3463A9-4C2E-4DA9-BB3B-6E81F4E8ACED}" type="slidenum">
              <a:rPr lang="pt-BR" smtClean="0"/>
              <a:t>‹nº›</a:t>
            </a:fld>
            <a:endParaRPr lang="pt-BR"/>
          </a:p>
        </p:txBody>
      </p:sp>
      <p:sp>
        <p:nvSpPr>
          <p:cNvPr id="3" name="Espaço Reservado para Tex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9" name="Espaço Reservado para Conteúdo 8"/>
          <p:cNvSpPr>
            <a:spLocks noGrp="1"/>
          </p:cNvSpPr>
          <p:nvPr>
            <p:ph sz="quarter" idx="1"/>
          </p:nvPr>
        </p:nvSpPr>
        <p:spPr>
          <a:xfrm>
            <a:off x="2362200" y="1752600"/>
            <a:ext cx="6400800" cy="4419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8" name="Retângu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t-BR" smtClean="0"/>
              <a:t>Clique para editar o estilo do título mestre</a:t>
            </a:r>
            <a:endParaRPr kumimoji="0" lang="en-US"/>
          </a:p>
        </p:txBody>
      </p:sp>
      <p:sp>
        <p:nvSpPr>
          <p:cNvPr id="11" name="Retângu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6248400"/>
            <a:ext cx="2667000" cy="365125"/>
          </a:xfrm>
        </p:spPr>
        <p:txBody>
          <a:bodyPr rtlCol="0"/>
          <a:lstStyle/>
          <a:p>
            <a:fld id="{613547AF-0A7E-4BC5-9230-93721937C079}" type="datetimeFigureOut">
              <a:rPr lang="pt-BR" smtClean="0"/>
              <a:t>29/10/2016</a:t>
            </a:fld>
            <a:endParaRPr lang="pt-BR"/>
          </a:p>
        </p:txBody>
      </p:sp>
      <p:sp>
        <p:nvSpPr>
          <p:cNvPr id="13" name="Espaço Reservado para Número de Slide 12"/>
          <p:cNvSpPr>
            <a:spLocks noGrp="1"/>
          </p:cNvSpPr>
          <p:nvPr>
            <p:ph type="sldNum" sz="quarter" idx="11"/>
          </p:nvPr>
        </p:nvSpPr>
        <p:spPr>
          <a:xfrm>
            <a:off x="0" y="4667249"/>
            <a:ext cx="1447800" cy="663578"/>
          </a:xfrm>
        </p:spPr>
        <p:txBody>
          <a:bodyPr rtlCol="0"/>
          <a:lstStyle>
            <a:lvl1pPr>
              <a:defRPr sz="2800"/>
            </a:lvl1pPr>
          </a:lstStyle>
          <a:p>
            <a:fld id="{5A3463A9-4C2E-4DA9-BB3B-6E81F4E8ACED}" type="slidenum">
              <a:rPr lang="pt-BR" smtClean="0"/>
              <a:t>‹nº›</a:t>
            </a:fld>
            <a:endParaRPr lang="pt-BR"/>
          </a:p>
        </p:txBody>
      </p:sp>
      <p:sp>
        <p:nvSpPr>
          <p:cNvPr id="14" name="Espaço Reservado para Rodapé 13"/>
          <p:cNvSpPr>
            <a:spLocks noGrp="1"/>
          </p:cNvSpPr>
          <p:nvPr>
            <p:ph type="ftr" sz="quarter" idx="12"/>
          </p:nvPr>
        </p:nvSpPr>
        <p:spPr>
          <a:xfrm>
            <a:off x="1600200" y="6248206"/>
            <a:ext cx="4572000" cy="365125"/>
          </a:xfrm>
        </p:spPr>
        <p:txBody>
          <a:bodyPr rtlCol="0"/>
          <a:lstStyle/>
          <a:p>
            <a:endParaRPr lang="pt-BR"/>
          </a:p>
        </p:txBody>
      </p:sp>
      <p:sp>
        <p:nvSpPr>
          <p:cNvPr id="3" name="Espaço Reservado para Imagem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228600"/>
            <a:ext cx="8153400" cy="9906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13547AF-0A7E-4BC5-9230-93721937C079}" type="datetimeFigureOut">
              <a:rPr lang="pt-BR" smtClean="0"/>
              <a:t>29/10/2016</a:t>
            </a:fld>
            <a:endParaRPr lang="pt-BR"/>
          </a:p>
        </p:txBody>
      </p:sp>
      <p:sp>
        <p:nvSpPr>
          <p:cNvPr id="3" name="Espaço Reservado para Rodapé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tângu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A3463A9-4C2E-4DA9-BB3B-6E81F4E8ACED}"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bmep.org.br/docs/apostila1.pdf" TargetMode="External"/><Relationship Id="rId2" Type="http://schemas.openxmlformats.org/officeDocument/2006/relationships/hyperlink" Target="http://www.obmep.org.br/docs/aritmetica.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matematica.obmep.org.br/index.php/modulo/ver&#823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Primeiro encontro do quinto ciclo</a:t>
            </a:r>
            <a:endParaRPr lang="pt-BR" dirty="0"/>
          </a:p>
        </p:txBody>
      </p:sp>
      <p:sp>
        <p:nvSpPr>
          <p:cNvPr id="3" name="Subtítulo 2"/>
          <p:cNvSpPr>
            <a:spLocks noGrp="1"/>
          </p:cNvSpPr>
          <p:nvPr>
            <p:ph type="subTitle" idx="1"/>
          </p:nvPr>
        </p:nvSpPr>
        <p:spPr/>
        <p:txBody>
          <a:bodyPr/>
          <a:lstStyle/>
          <a:p>
            <a:r>
              <a:rPr lang="pt-BR" dirty="0" smtClean="0"/>
              <a:t>                                      Aritmética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7:</a:t>
            </a:r>
            <a:endParaRPr lang="pt-BR" dirty="0"/>
          </a:p>
        </p:txBody>
      </p:sp>
      <p:pic>
        <p:nvPicPr>
          <p:cNvPr id="2050" name="Picture 2"/>
          <p:cNvPicPr>
            <a:picLocks noGrp="1" noChangeAspect="1" noChangeArrowheads="1"/>
          </p:cNvPicPr>
          <p:nvPr>
            <p:ph sz="quarter" idx="1"/>
          </p:nvPr>
        </p:nvPicPr>
        <p:blipFill>
          <a:blip r:embed="rId2"/>
          <a:srcRect/>
          <a:stretch>
            <a:fillRect/>
          </a:stretch>
        </p:blipFill>
        <p:spPr bwMode="auto">
          <a:xfrm>
            <a:off x="-99983" y="2571744"/>
            <a:ext cx="9243983" cy="306230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8:</a:t>
            </a:r>
            <a:endParaRPr lang="pt-BR" dirty="0"/>
          </a:p>
        </p:txBody>
      </p:sp>
      <p:sp>
        <p:nvSpPr>
          <p:cNvPr id="3" name="Espaço Reservado para Conteúdo 2"/>
          <p:cNvSpPr>
            <a:spLocks noGrp="1"/>
          </p:cNvSpPr>
          <p:nvPr>
            <p:ph sz="quarter" idx="1"/>
          </p:nvPr>
        </p:nvSpPr>
        <p:spPr/>
        <p:txBody>
          <a:bodyPr/>
          <a:lstStyle/>
          <a:p>
            <a:r>
              <a:rPr lang="pt-BR" dirty="0" smtClean="0"/>
              <a:t>Exercício </a:t>
            </a:r>
            <a:r>
              <a:rPr lang="pt-BR" dirty="0" smtClean="0"/>
              <a:t>14: (Banco de </a:t>
            </a:r>
            <a:r>
              <a:rPr lang="pt-BR" dirty="0" smtClean="0"/>
              <a:t>Quest</a:t>
            </a:r>
            <a:r>
              <a:rPr lang="pt-BR" dirty="0" smtClean="0"/>
              <a:t>õ</a:t>
            </a:r>
            <a:r>
              <a:rPr lang="pt-BR" dirty="0" smtClean="0"/>
              <a:t>es </a:t>
            </a:r>
            <a:r>
              <a:rPr lang="pt-BR" dirty="0" smtClean="0"/>
              <a:t>2010, </a:t>
            </a:r>
            <a:r>
              <a:rPr lang="pt-BR" dirty="0" smtClean="0"/>
              <a:t>nível </a:t>
            </a:r>
            <a:r>
              <a:rPr lang="pt-BR" dirty="0" smtClean="0"/>
              <a:t>1, problema 86) Os </a:t>
            </a:r>
            <a:r>
              <a:rPr lang="pt-BR" dirty="0" smtClean="0"/>
              <a:t>números </a:t>
            </a:r>
            <a:r>
              <a:rPr lang="pt-BR" dirty="0" smtClean="0"/>
              <a:t>de 0 a 2000 foram ligados por flechas. A figura dada mostra o </a:t>
            </a:r>
            <a:r>
              <a:rPr lang="pt-BR" dirty="0" smtClean="0"/>
              <a:t>começo </a:t>
            </a:r>
            <a:r>
              <a:rPr lang="pt-BR" dirty="0" smtClean="0"/>
              <a:t>do processo.</a:t>
            </a:r>
            <a:endParaRPr lang="pt-BR" dirty="0"/>
          </a:p>
        </p:txBody>
      </p:sp>
      <p:pic>
        <p:nvPicPr>
          <p:cNvPr id="3074" name="Picture 2"/>
          <p:cNvPicPr>
            <a:picLocks noChangeAspect="1" noChangeArrowheads="1"/>
          </p:cNvPicPr>
          <p:nvPr/>
        </p:nvPicPr>
        <p:blipFill>
          <a:blip r:embed="rId2"/>
          <a:srcRect/>
          <a:stretch>
            <a:fillRect/>
          </a:stretch>
        </p:blipFill>
        <p:spPr bwMode="auto">
          <a:xfrm>
            <a:off x="50635" y="3857628"/>
            <a:ext cx="9093365" cy="215442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8:</a:t>
            </a:r>
            <a:endParaRPr lang="pt-BR" dirty="0"/>
          </a:p>
        </p:txBody>
      </p:sp>
      <p:pic>
        <p:nvPicPr>
          <p:cNvPr id="4098" name="Picture 2"/>
          <p:cNvPicPr>
            <a:picLocks noGrp="1" noChangeAspect="1" noChangeArrowheads="1"/>
          </p:cNvPicPr>
          <p:nvPr>
            <p:ph sz="quarter" idx="1"/>
          </p:nvPr>
        </p:nvPicPr>
        <p:blipFill>
          <a:blip r:embed="rId2"/>
          <a:srcRect/>
          <a:stretch>
            <a:fillRect/>
          </a:stretch>
        </p:blipFill>
        <p:spPr bwMode="auto">
          <a:xfrm>
            <a:off x="71373" y="3214686"/>
            <a:ext cx="9072627" cy="172001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Desafio: </a:t>
            </a:r>
            <a:endParaRPr lang="pt-BR" dirty="0"/>
          </a:p>
        </p:txBody>
      </p:sp>
      <p:sp>
        <p:nvSpPr>
          <p:cNvPr id="3" name="Espaço Reservado para Conteúdo 2"/>
          <p:cNvSpPr>
            <a:spLocks noGrp="1"/>
          </p:cNvSpPr>
          <p:nvPr>
            <p:ph sz="quarter" idx="1"/>
          </p:nvPr>
        </p:nvSpPr>
        <p:spPr/>
        <p:txBody>
          <a:bodyPr anchor="ctr"/>
          <a:lstStyle/>
          <a:p>
            <a:r>
              <a:rPr lang="pt-BR" dirty="0" smtClean="0"/>
              <a:t>Exercício </a:t>
            </a:r>
            <a:r>
              <a:rPr lang="pt-BR" dirty="0" smtClean="0"/>
              <a:t>12: (Fomin, </a:t>
            </a:r>
            <a:r>
              <a:rPr lang="pt-BR" dirty="0" smtClean="0"/>
              <a:t>capítulo </a:t>
            </a:r>
            <a:r>
              <a:rPr lang="pt-BR" dirty="0" smtClean="0"/>
              <a:t>3, problema 30) Encontre o ú</a:t>
            </a:r>
            <a:r>
              <a:rPr lang="pt-BR" dirty="0" smtClean="0"/>
              <a:t>ltimo </a:t>
            </a:r>
            <a:r>
              <a:rPr lang="pt-BR" dirty="0" smtClean="0"/>
              <a:t>algarismo do </a:t>
            </a:r>
            <a:r>
              <a:rPr lang="pt-BR" dirty="0" smtClean="0"/>
              <a:t>número 777^777 </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Apostila:</a:t>
            </a:r>
            <a:endParaRPr lang="pt-BR" dirty="0"/>
          </a:p>
        </p:txBody>
      </p:sp>
      <p:sp>
        <p:nvSpPr>
          <p:cNvPr id="3" name="Espaço Reservado para Conteúdo 2"/>
          <p:cNvSpPr>
            <a:spLocks noGrp="1"/>
          </p:cNvSpPr>
          <p:nvPr>
            <p:ph sz="quarter" idx="1"/>
          </p:nvPr>
        </p:nvSpPr>
        <p:spPr/>
        <p:txBody>
          <a:bodyPr/>
          <a:lstStyle/>
          <a:p>
            <a:pPr>
              <a:buFont typeface="Wingdings" pitchFamily="2" charset="2"/>
              <a:buChar char="v"/>
            </a:pPr>
            <a:r>
              <a:rPr lang="pt-BR" dirty="0" smtClean="0"/>
              <a:t>Seções 2.2 e 2.3 da Apostila do PIC da OBMEP “Encontros de Aritmética”, L. Cadar. e F. Dutenhefner. (</a:t>
            </a:r>
            <a:r>
              <a:rPr lang="pt-BR" dirty="0" smtClean="0">
                <a:hlinkClick r:id="rId2"/>
              </a:rPr>
              <a:t>http://</a:t>
            </a:r>
            <a:r>
              <a:rPr lang="pt-BR" dirty="0" smtClean="0">
                <a:hlinkClick r:id="rId2"/>
              </a:rPr>
              <a:t>www.obmep.org.br/docs/aritmetica.pdf</a:t>
            </a:r>
            <a:r>
              <a:rPr lang="pt-BR" dirty="0" smtClean="0"/>
              <a:t>)</a:t>
            </a:r>
          </a:p>
          <a:p>
            <a:pPr>
              <a:buFont typeface="Wingdings" pitchFamily="2" charset="2"/>
              <a:buChar char="v"/>
            </a:pPr>
            <a:r>
              <a:rPr lang="pt-BR" dirty="0" smtClean="0"/>
              <a:t>Seção </a:t>
            </a:r>
            <a:r>
              <a:rPr lang="pt-BR" dirty="0" smtClean="0"/>
              <a:t>3.4 da Apostila 1 da OBMEP, “Iniciação à Aritmética”, A. Hefez. (</a:t>
            </a:r>
            <a:r>
              <a:rPr lang="pt-BR" dirty="0" smtClean="0">
                <a:hlinkClick r:id="rId3"/>
              </a:rPr>
              <a:t>http://</a:t>
            </a:r>
            <a:r>
              <a:rPr lang="pt-BR" dirty="0" smtClean="0">
                <a:hlinkClick r:id="rId3"/>
              </a:rPr>
              <a:t>www.obmep.org.br/docs/apostila1.pdf</a:t>
            </a:r>
            <a:r>
              <a:rPr lang="pt-BR" dirty="0" smtClean="0"/>
              <a:t> ) </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Vídeos:</a:t>
            </a:r>
            <a:endParaRPr lang="pt-BR" dirty="0"/>
          </a:p>
        </p:txBody>
      </p:sp>
      <p:sp>
        <p:nvSpPr>
          <p:cNvPr id="3" name="Espaço Reservado para Conteúdo 2"/>
          <p:cNvSpPr>
            <a:spLocks noGrp="1"/>
          </p:cNvSpPr>
          <p:nvPr>
            <p:ph sz="quarter" idx="1"/>
          </p:nvPr>
        </p:nvSpPr>
        <p:spPr/>
        <p:txBody>
          <a:bodyPr/>
          <a:lstStyle/>
          <a:p>
            <a:r>
              <a:rPr lang="pt-BR" dirty="0" smtClean="0"/>
              <a:t>Link: </a:t>
            </a:r>
            <a:r>
              <a:rPr lang="pt-BR" dirty="0" smtClean="0">
                <a:hlinkClick r:id="rId2"/>
              </a:rPr>
              <a:t>http://matematica.obmep.org.br/index.php/modulo/ver…</a:t>
            </a:r>
            <a:r>
              <a:rPr lang="pt-BR" dirty="0" smtClean="0"/>
              <a:t/>
            </a:r>
            <a:br>
              <a:rPr lang="pt-BR" dirty="0" smtClean="0"/>
            </a:br>
            <a:r>
              <a:rPr lang="pt-BR" dirty="0" smtClean="0"/>
              <a:t>1) Propriedades Aritméticas dos Restos; </a:t>
            </a:r>
            <a:br>
              <a:rPr lang="pt-BR" dirty="0" smtClean="0"/>
            </a:br>
            <a:r>
              <a:rPr lang="pt-BR" dirty="0" smtClean="0"/>
              <a:t>2) Problemas com calendários; </a:t>
            </a:r>
            <a:br>
              <a:rPr lang="pt-BR" dirty="0" smtClean="0"/>
            </a:br>
            <a:r>
              <a:rPr lang="pt-BR" dirty="0" smtClean="0"/>
              <a:t>3) Qual é o resto da divisão de 2^56 por 7? E por 11?</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1:</a:t>
            </a:r>
            <a:endParaRPr lang="pt-BR" dirty="0"/>
          </a:p>
        </p:txBody>
      </p:sp>
      <p:sp>
        <p:nvSpPr>
          <p:cNvPr id="3" name="Espaço Reservado para Conteúdo 2"/>
          <p:cNvSpPr>
            <a:spLocks noGrp="1"/>
          </p:cNvSpPr>
          <p:nvPr>
            <p:ph sz="quarter" idx="1"/>
          </p:nvPr>
        </p:nvSpPr>
        <p:spPr/>
        <p:txBody>
          <a:bodyPr/>
          <a:lstStyle/>
          <a:p>
            <a:r>
              <a:rPr lang="pt-BR" dirty="0" smtClean="0"/>
              <a:t>Pedro caminha ao redor de uma praça retangular onde estão dispostas 12 árvores, brincando de tocar cada árvore durante seu passeio. Se no início ele toca árvore indicada na figura que segue, e se ele anda no sentido da seta, indique que árvore ele estará tocando ao encostar em uma árvore pela centésima vez. </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Exercício 1:</a:t>
            </a:r>
            <a:endParaRPr lang="pt-BR"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2000232" y="2143116"/>
            <a:ext cx="6000792" cy="448630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2:</a:t>
            </a:r>
            <a:endParaRPr lang="pt-BR" dirty="0"/>
          </a:p>
        </p:txBody>
      </p:sp>
      <p:sp>
        <p:nvSpPr>
          <p:cNvPr id="3" name="Espaço Reservado para Conteúdo 2"/>
          <p:cNvSpPr>
            <a:spLocks noGrp="1"/>
          </p:cNvSpPr>
          <p:nvPr>
            <p:ph sz="quarter" idx="1"/>
          </p:nvPr>
        </p:nvSpPr>
        <p:spPr/>
        <p:txBody>
          <a:bodyPr anchor="ctr"/>
          <a:lstStyle/>
          <a:p>
            <a:r>
              <a:rPr lang="pt-BR" dirty="0" smtClean="0"/>
              <a:t>O ano de 2014 começou em uma quarta-feira. Em que dia da semana cairá o último dia deste ano? </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3:</a:t>
            </a:r>
            <a:endParaRPr lang="pt-BR" dirty="0"/>
          </a:p>
        </p:txBody>
      </p:sp>
      <p:sp>
        <p:nvSpPr>
          <p:cNvPr id="3" name="Espaço Reservado para Conteúdo 2"/>
          <p:cNvSpPr>
            <a:spLocks noGrp="1"/>
          </p:cNvSpPr>
          <p:nvPr>
            <p:ph sz="quarter" idx="1"/>
          </p:nvPr>
        </p:nvSpPr>
        <p:spPr/>
        <p:txBody>
          <a:bodyPr anchor="ctr"/>
          <a:lstStyle/>
          <a:p>
            <a:r>
              <a:rPr lang="pt-BR" dirty="0" smtClean="0"/>
              <a:t>Qual é o resto da divisão de </a:t>
            </a:r>
            <a:r>
              <a:rPr lang="pt-BR" dirty="0" smtClean="0"/>
              <a:t>2^56 </a:t>
            </a:r>
            <a:r>
              <a:rPr lang="pt-BR" dirty="0" smtClean="0"/>
              <a:t>por 7? E por 11?</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4:</a:t>
            </a:r>
            <a:endParaRPr lang="pt-BR" dirty="0"/>
          </a:p>
        </p:txBody>
      </p:sp>
      <p:sp>
        <p:nvSpPr>
          <p:cNvPr id="3" name="Espaço Reservado para Conteúdo 2"/>
          <p:cNvSpPr>
            <a:spLocks noGrp="1"/>
          </p:cNvSpPr>
          <p:nvPr>
            <p:ph sz="quarter" idx="1"/>
          </p:nvPr>
        </p:nvSpPr>
        <p:spPr/>
        <p:txBody>
          <a:bodyPr anchor="ctr"/>
          <a:lstStyle/>
          <a:p>
            <a:r>
              <a:rPr lang="pt-BR" dirty="0" smtClean="0"/>
              <a:t>Encontre o último algarismo do número </a:t>
            </a:r>
            <a:r>
              <a:rPr lang="pt-BR" dirty="0" smtClean="0"/>
              <a:t>1989^1989 </a:t>
            </a:r>
            <a:r>
              <a:rPr lang="pt-BR" dirty="0" smtClean="0"/>
              <a:t>. </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5:</a:t>
            </a:r>
            <a:endParaRPr lang="pt-BR" dirty="0"/>
          </a:p>
        </p:txBody>
      </p:sp>
      <p:sp>
        <p:nvSpPr>
          <p:cNvPr id="3" name="Espaço Reservado para Conteúdo 2"/>
          <p:cNvSpPr>
            <a:spLocks noGrp="1"/>
          </p:cNvSpPr>
          <p:nvPr>
            <p:ph sz="quarter" idx="1"/>
          </p:nvPr>
        </p:nvSpPr>
        <p:spPr/>
        <p:txBody>
          <a:bodyPr anchor="ctr"/>
          <a:lstStyle/>
          <a:p>
            <a:r>
              <a:rPr lang="pt-BR" dirty="0" smtClean="0"/>
              <a:t>problema3.27)Uma </a:t>
            </a:r>
            <a:r>
              <a:rPr lang="pt-BR" dirty="0" smtClean="0"/>
              <a:t>fábrica produz chicletes que são embalados em pacotes de cinco unidades cada. Quantos pacotes serão produzidos com 3 257 unidades?</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6:</a:t>
            </a:r>
            <a:endParaRPr lang="pt-BR" dirty="0"/>
          </a:p>
        </p:txBody>
      </p:sp>
      <p:sp>
        <p:nvSpPr>
          <p:cNvPr id="3" name="Espaço Reservado para Conteúdo 2"/>
          <p:cNvSpPr>
            <a:spLocks noGrp="1"/>
          </p:cNvSpPr>
          <p:nvPr>
            <p:ph sz="quarter" idx="1"/>
          </p:nvPr>
        </p:nvSpPr>
        <p:spPr>
          <a:xfrm>
            <a:off x="642910" y="1857364"/>
            <a:ext cx="8153400" cy="4495800"/>
          </a:xfrm>
        </p:spPr>
        <p:txBody>
          <a:bodyPr anchor="ctr"/>
          <a:lstStyle/>
          <a:p>
            <a:r>
              <a:rPr lang="pt-BR" dirty="0" smtClean="0"/>
              <a:t>Exercício </a:t>
            </a:r>
            <a:r>
              <a:rPr lang="pt-BR" dirty="0" smtClean="0"/>
              <a:t>23: Calcule o resto da </a:t>
            </a:r>
            <a:r>
              <a:rPr lang="pt-BR" dirty="0" smtClean="0"/>
              <a:t>divisão </a:t>
            </a:r>
            <a:r>
              <a:rPr lang="pt-BR" dirty="0" smtClean="0"/>
              <a:t>de 2011 por 7. Em seguida calcule o resto da </a:t>
            </a:r>
            <a:r>
              <a:rPr lang="pt-BR" dirty="0" smtClean="0"/>
              <a:t>divis</a:t>
            </a:r>
            <a:r>
              <a:rPr lang="pt-BR" dirty="0" smtClean="0"/>
              <a:t>ã</a:t>
            </a:r>
            <a:r>
              <a:rPr lang="pt-BR" dirty="0" smtClean="0"/>
              <a:t>o </a:t>
            </a:r>
            <a:r>
              <a:rPr lang="pt-BR" dirty="0" smtClean="0"/>
              <a:t>de 2011 + 2012 + 2013 + 2014 + 2015 por 7. Qual é</a:t>
            </a:r>
            <a:r>
              <a:rPr lang="pt-BR" dirty="0" smtClean="0"/>
              <a:t> </a:t>
            </a:r>
            <a:r>
              <a:rPr lang="pt-BR" dirty="0" smtClean="0"/>
              <a:t>o resto da </a:t>
            </a:r>
            <a:r>
              <a:rPr lang="pt-BR" dirty="0" smtClean="0"/>
              <a:t>divis</a:t>
            </a:r>
            <a:r>
              <a:rPr lang="pt-BR" dirty="0" smtClean="0"/>
              <a:t>ã</a:t>
            </a:r>
            <a:r>
              <a:rPr lang="pt-BR" dirty="0" smtClean="0"/>
              <a:t>o </a:t>
            </a:r>
            <a:r>
              <a:rPr lang="pt-BR" dirty="0" smtClean="0"/>
              <a:t>de </a:t>
            </a:r>
            <a:r>
              <a:rPr lang="pt-BR" dirty="0" smtClean="0"/>
              <a:t>2011x2012x2013x2014x2015 </a:t>
            </a:r>
            <a:r>
              <a:rPr lang="pt-BR" dirty="0" smtClean="0"/>
              <a:t>por 7? </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7:</a:t>
            </a:r>
            <a:endParaRPr lang="pt-BR" dirty="0"/>
          </a:p>
        </p:txBody>
      </p:sp>
      <p:sp>
        <p:nvSpPr>
          <p:cNvPr id="3" name="Espaço Reservado para Conteúdo 2"/>
          <p:cNvSpPr>
            <a:spLocks noGrp="1"/>
          </p:cNvSpPr>
          <p:nvPr>
            <p:ph sz="quarter" idx="1"/>
          </p:nvPr>
        </p:nvSpPr>
        <p:spPr/>
        <p:txBody>
          <a:bodyPr anchor="ctr"/>
          <a:lstStyle/>
          <a:p>
            <a:r>
              <a:rPr lang="pt-BR" dirty="0" smtClean="0"/>
              <a:t>Exercício </a:t>
            </a:r>
            <a:r>
              <a:rPr lang="pt-BR" dirty="0" smtClean="0"/>
              <a:t>15: (Banco de </a:t>
            </a:r>
            <a:r>
              <a:rPr lang="pt-BR" dirty="0" smtClean="0"/>
              <a:t>Quest</a:t>
            </a:r>
            <a:r>
              <a:rPr lang="pt-BR" dirty="0" smtClean="0"/>
              <a:t>õ</a:t>
            </a:r>
            <a:r>
              <a:rPr lang="pt-BR" dirty="0" smtClean="0"/>
              <a:t>es </a:t>
            </a:r>
            <a:r>
              <a:rPr lang="pt-BR" dirty="0" smtClean="0"/>
              <a:t>2011, </a:t>
            </a:r>
            <a:r>
              <a:rPr lang="pt-BR" dirty="0" smtClean="0"/>
              <a:t>nível </a:t>
            </a:r>
            <a:r>
              <a:rPr lang="pt-BR" dirty="0" smtClean="0"/>
              <a:t>1, problema 10) Estrelix, um habitante de Geometrix, decidiu colocar os inteiros positivos seguindo a </a:t>
            </a:r>
            <a:r>
              <a:rPr lang="pt-BR" dirty="0" smtClean="0"/>
              <a:t>disposição </a:t>
            </a:r>
            <a:r>
              <a:rPr lang="pt-BR" dirty="0" smtClean="0"/>
              <a:t>indicada na </a:t>
            </a:r>
            <a:r>
              <a:rPr lang="pt-BR" dirty="0" smtClean="0"/>
              <a:t>figura:</a:t>
            </a:r>
            <a:endParaRPr lang="pt-B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135</TotalTime>
  <Words>357</Words>
  <Application>Microsoft Office PowerPoint</Application>
  <PresentationFormat>Apresentação na tela (4:3)</PresentationFormat>
  <Paragraphs>28</Paragraphs>
  <Slides>15</Slides>
  <Notes>0</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Mediano</vt:lpstr>
      <vt:lpstr>Primeiro encontro do quinto ciclo</vt:lpstr>
      <vt:lpstr>Exercício 1:</vt:lpstr>
      <vt:lpstr>Exercício 1:</vt:lpstr>
      <vt:lpstr>Exercício 2:</vt:lpstr>
      <vt:lpstr>Exercício 3:</vt:lpstr>
      <vt:lpstr>Exercício 4:</vt:lpstr>
      <vt:lpstr>Exercício 5:</vt:lpstr>
      <vt:lpstr>Exercício 6:</vt:lpstr>
      <vt:lpstr>Exercício 7:</vt:lpstr>
      <vt:lpstr>Exercício 7:</vt:lpstr>
      <vt:lpstr>Exercício 8:</vt:lpstr>
      <vt:lpstr>Exercício 8:</vt:lpstr>
      <vt:lpstr>Desafio: </vt:lpstr>
      <vt:lpstr>Apostila:</vt:lpstr>
      <vt:lpstr>Vídeos: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dc:creator>
  <cp:lastModifiedBy>Ana</cp:lastModifiedBy>
  <cp:revision>8</cp:revision>
  <dcterms:created xsi:type="dcterms:W3CDTF">2016-10-29T09:57:10Z</dcterms:created>
  <dcterms:modified xsi:type="dcterms:W3CDTF">2016-10-29T12:13:01Z</dcterms:modified>
</cp:coreProperties>
</file>