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5" autoAdjust="0"/>
    <p:restoredTop sz="94660"/>
  </p:normalViewPr>
  <p:slideViewPr>
    <p:cSldViewPr snapToGrid="0">
      <p:cViewPr varScale="1">
        <p:scale>
          <a:sx n="42" d="100"/>
          <a:sy n="42" d="100"/>
        </p:scale>
        <p:origin x="4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7DFF3-D4B5-46AD-A6CE-75140E7BC046}" type="datetimeFigureOut">
              <a:rPr lang="pt-BR" smtClean="0"/>
              <a:t>18/02/2016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CFD83-7818-47ED-9A02-E3CBBC33F2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9709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7DFF3-D4B5-46AD-A6CE-75140E7BC046}" type="datetimeFigureOut">
              <a:rPr lang="pt-BR" smtClean="0"/>
              <a:t>18/02/2016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CFD83-7818-47ED-9A02-E3CBBC33F2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2033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7DFF3-D4B5-46AD-A6CE-75140E7BC046}" type="datetimeFigureOut">
              <a:rPr lang="pt-BR" smtClean="0"/>
              <a:t>18/02/2016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CFD83-7818-47ED-9A02-E3CBBC33F2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1993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7DFF3-D4B5-46AD-A6CE-75140E7BC046}" type="datetimeFigureOut">
              <a:rPr lang="pt-BR" smtClean="0"/>
              <a:t>18/02/2016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CFD83-7818-47ED-9A02-E3CBBC33F2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8515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7DFF3-D4B5-46AD-A6CE-75140E7BC046}" type="datetimeFigureOut">
              <a:rPr lang="pt-BR" smtClean="0"/>
              <a:t>18/02/2016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CFD83-7818-47ED-9A02-E3CBBC33F2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1851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7DFF3-D4B5-46AD-A6CE-75140E7BC046}" type="datetimeFigureOut">
              <a:rPr lang="pt-BR" smtClean="0"/>
              <a:t>18/02/2016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CFD83-7818-47ED-9A02-E3CBBC33F2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4997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7DFF3-D4B5-46AD-A6CE-75140E7BC046}" type="datetimeFigureOut">
              <a:rPr lang="pt-BR" smtClean="0"/>
              <a:t>18/02/2016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CFD83-7818-47ED-9A02-E3CBBC33F2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1732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7DFF3-D4B5-46AD-A6CE-75140E7BC046}" type="datetimeFigureOut">
              <a:rPr lang="pt-BR" smtClean="0"/>
              <a:t>18/02/2016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CFD83-7818-47ED-9A02-E3CBBC33F2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3772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7DFF3-D4B5-46AD-A6CE-75140E7BC046}" type="datetimeFigureOut">
              <a:rPr lang="pt-BR" smtClean="0"/>
              <a:t>18/02/2016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CFD83-7818-47ED-9A02-E3CBBC33F2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6933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7DFF3-D4B5-46AD-A6CE-75140E7BC046}" type="datetimeFigureOut">
              <a:rPr lang="pt-BR" smtClean="0"/>
              <a:t>18/02/2016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CFD83-7818-47ED-9A02-E3CBBC33F2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958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7DFF3-D4B5-46AD-A6CE-75140E7BC046}" type="datetimeFigureOut">
              <a:rPr lang="pt-BR" smtClean="0"/>
              <a:t>18/02/2016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CFD83-7818-47ED-9A02-E3CBBC33F2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1602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7DFF3-D4B5-46AD-A6CE-75140E7BC046}" type="datetimeFigureOut">
              <a:rPr lang="pt-BR" smtClean="0"/>
              <a:t>18/02/2016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CFD83-7818-47ED-9A02-E3CBBC33F2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5732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574765" y="451396"/>
            <a:ext cx="809897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>
                <a:latin typeface="Calibri,Bold"/>
              </a:rPr>
              <a:t>PROBLEMA 01</a:t>
            </a:r>
            <a:r>
              <a:rPr lang="pt-BR" sz="3200" dirty="0">
                <a:latin typeface="Calibri" panose="020F0502020204030204" pitchFamily="34" charset="0"/>
              </a:rPr>
              <a:t>:</a:t>
            </a:r>
          </a:p>
          <a:p>
            <a:r>
              <a:rPr lang="pt-BR" sz="2800" dirty="0">
                <a:latin typeface="Calibri" panose="020F0502020204030204" pitchFamily="34" charset="0"/>
              </a:rPr>
              <a:t>De quantas maneiras diferentes cinco pessoas podem fazer uma fila para entrar </a:t>
            </a:r>
            <a:r>
              <a:rPr lang="pt-BR" sz="2800" dirty="0" smtClean="0">
                <a:latin typeface="Calibri" panose="020F0502020204030204" pitchFamily="34" charset="0"/>
              </a:rPr>
              <a:t>no ônibus</a:t>
            </a:r>
            <a:r>
              <a:rPr lang="pt-BR" sz="2800" dirty="0">
                <a:latin typeface="Calibri" panose="020F0502020204030204" pitchFamily="34" charset="0"/>
              </a:rPr>
              <a:t>?</a:t>
            </a:r>
            <a:endParaRPr lang="pt-BR" sz="2800" dirty="0"/>
          </a:p>
        </p:txBody>
      </p:sp>
      <p:sp>
        <p:nvSpPr>
          <p:cNvPr id="5" name="Retângulo 4"/>
          <p:cNvSpPr/>
          <p:nvPr/>
        </p:nvSpPr>
        <p:spPr>
          <a:xfrm>
            <a:off x="574765" y="2316158"/>
            <a:ext cx="481907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Calibri" panose="020F0502020204030204" pitchFamily="34" charset="0"/>
              </a:rPr>
              <a:t>		Para </a:t>
            </a:r>
            <a:r>
              <a:rPr lang="pt-BR" sz="2400" dirty="0">
                <a:latin typeface="Calibri" panose="020F0502020204030204" pitchFamily="34" charset="0"/>
              </a:rPr>
              <a:t>resolver esse problema, escolhemos a pessoa que vai entrar no ônibus </a:t>
            </a:r>
            <a:r>
              <a:rPr lang="pt-BR" sz="2400" dirty="0" smtClean="0">
                <a:latin typeface="Calibri" panose="020F0502020204030204" pitchFamily="34" charset="0"/>
              </a:rPr>
              <a:t>em primeiro </a:t>
            </a:r>
            <a:r>
              <a:rPr lang="pt-BR" sz="2400" dirty="0">
                <a:latin typeface="Calibri" panose="020F0502020204030204" pitchFamily="34" charset="0"/>
              </a:rPr>
              <a:t>lugar, depois a que vai entrar em segundo lugar, </a:t>
            </a:r>
            <a:r>
              <a:rPr lang="pt-BR" sz="2400" dirty="0" smtClean="0">
                <a:latin typeface="Calibri" panose="020F0502020204030204" pitchFamily="34" charset="0"/>
              </a:rPr>
              <a:t>e assim </a:t>
            </a:r>
            <a:r>
              <a:rPr lang="pt-BR" sz="2400" dirty="0">
                <a:latin typeface="Calibri" panose="020F0502020204030204" pitchFamily="34" charset="0"/>
              </a:rPr>
              <a:t>por diante, até a que vai entrar no ônibus por último.</a:t>
            </a:r>
            <a:endParaRPr lang="pt-BR" sz="2400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3838" y="2395083"/>
            <a:ext cx="3607591" cy="4458798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765" y="4945236"/>
            <a:ext cx="7520048" cy="1587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303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22513" y="451396"/>
            <a:ext cx="8307977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b="1" dirty="0">
                <a:latin typeface="Calibri,Bold"/>
              </a:rPr>
              <a:t>PROBLEMA 02:</a:t>
            </a:r>
          </a:p>
          <a:p>
            <a:pPr algn="just"/>
            <a:r>
              <a:rPr lang="pt-BR" sz="2800" dirty="0" smtClean="0">
                <a:latin typeface="Calibri" panose="020F0502020204030204" pitchFamily="34" charset="0"/>
              </a:rPr>
              <a:t>		De </a:t>
            </a:r>
            <a:r>
              <a:rPr lang="pt-BR" sz="2800" dirty="0">
                <a:latin typeface="Calibri" panose="020F0502020204030204" pitchFamily="34" charset="0"/>
              </a:rPr>
              <a:t>quantas maneiras diferentes é possível arrumar 3 amigos sentados lado a lado </a:t>
            </a:r>
            <a:r>
              <a:rPr lang="pt-BR" sz="2800" dirty="0" smtClean="0">
                <a:latin typeface="Calibri" panose="020F0502020204030204" pitchFamily="34" charset="0"/>
              </a:rPr>
              <a:t>num banco para fotografar</a:t>
            </a:r>
            <a:r>
              <a:rPr lang="pt-BR" sz="2800" dirty="0">
                <a:latin typeface="Calibri" panose="020F0502020204030204" pitchFamily="34" charset="0"/>
              </a:rPr>
              <a:t>?</a:t>
            </a:r>
            <a:endParaRPr lang="pt-BR" sz="28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0368" y="2758871"/>
            <a:ext cx="3455157" cy="1937227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655" y="5418737"/>
            <a:ext cx="5589225" cy="1257610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522513" y="2757106"/>
            <a:ext cx="462425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>
                <a:latin typeface="Calibri" panose="020F0502020204030204" pitchFamily="34" charset="0"/>
              </a:rPr>
              <a:t>Novamente, para resolver este problema, escolhemos quem vai sentar </a:t>
            </a:r>
            <a:r>
              <a:rPr lang="pt-BR" sz="2400" dirty="0" smtClean="0">
                <a:latin typeface="Calibri" panose="020F0502020204030204" pitchFamily="34" charset="0"/>
              </a:rPr>
              <a:t>no primeiro </a:t>
            </a:r>
            <a:r>
              <a:rPr lang="pt-BR" sz="2400" dirty="0">
                <a:latin typeface="Calibri" panose="020F0502020204030204" pitchFamily="34" charset="0"/>
              </a:rPr>
              <a:t>lugar, depois quem vai sentar no segundo lugar e quem vai sentar por último.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884796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10045" y="409694"/>
            <a:ext cx="3865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latin typeface="Calibri,Bold"/>
              </a:rPr>
              <a:t>1.1 – FATORIAL DE UM NÚMERO: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705987" y="1245914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800" dirty="0">
                <a:latin typeface="Wingdings" panose="05000000000000000000" pitchFamily="2" charset="2"/>
              </a:rPr>
              <a:t> </a:t>
            </a:r>
            <a:r>
              <a:rPr lang="pt-BR" sz="2800" dirty="0">
                <a:latin typeface="Calibri" panose="020F0502020204030204" pitchFamily="34" charset="0"/>
              </a:rPr>
              <a:t>3 × 2 × 1 = 3!</a:t>
            </a:r>
          </a:p>
          <a:p>
            <a:r>
              <a:rPr lang="pt-BR" sz="2800" dirty="0">
                <a:latin typeface="Wingdings" panose="05000000000000000000" pitchFamily="2" charset="2"/>
              </a:rPr>
              <a:t> </a:t>
            </a:r>
            <a:r>
              <a:rPr lang="pt-BR" sz="2800" dirty="0">
                <a:latin typeface="Calibri" panose="020F0502020204030204" pitchFamily="34" charset="0"/>
              </a:rPr>
              <a:t>4 × 3 × 2 × 1 = 4!</a:t>
            </a:r>
          </a:p>
          <a:p>
            <a:r>
              <a:rPr lang="pt-BR" sz="2800" dirty="0">
                <a:latin typeface="Wingdings" panose="05000000000000000000" pitchFamily="2" charset="2"/>
              </a:rPr>
              <a:t> </a:t>
            </a:r>
            <a:r>
              <a:rPr lang="pt-BR" sz="2800" dirty="0">
                <a:latin typeface="Calibri" panose="020F0502020204030204" pitchFamily="34" charset="0"/>
              </a:rPr>
              <a:t>5 × 4 × 3 × 2 × 1 = 5!</a:t>
            </a:r>
            <a:endParaRPr lang="pt-BR" sz="2800" dirty="0"/>
          </a:p>
        </p:txBody>
      </p:sp>
      <p:sp>
        <p:nvSpPr>
          <p:cNvPr id="4" name="Retângulo 3"/>
          <p:cNvSpPr/>
          <p:nvPr/>
        </p:nvSpPr>
        <p:spPr>
          <a:xfrm>
            <a:off x="510045" y="3097798"/>
            <a:ext cx="81636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Calibri" panose="020F0502020204030204" pitchFamily="34" charset="0"/>
              </a:rPr>
              <a:t>		Lê-se</a:t>
            </a:r>
            <a:r>
              <a:rPr lang="pt-BR" sz="2400" dirty="0">
                <a:latin typeface="Calibri" panose="020F0502020204030204" pitchFamily="34" charset="0"/>
              </a:rPr>
              <a:t>, respectivamente, 3 fatorial, 4 fatorial e 5 fatorial</a:t>
            </a:r>
            <a:r>
              <a:rPr lang="pt-BR" sz="2400" dirty="0" smtClean="0">
                <a:latin typeface="Calibri" panose="020F0502020204030204" pitchFamily="34" charset="0"/>
              </a:rPr>
              <a:t>. </a:t>
            </a:r>
            <a:endParaRPr lang="pt-BR" sz="2400" dirty="0">
              <a:latin typeface="Calibri" panose="020F0502020204030204" pitchFamily="34" charset="0"/>
            </a:endParaRPr>
          </a:p>
          <a:p>
            <a:pPr algn="just"/>
            <a:r>
              <a:rPr lang="pt-BR" sz="2400" dirty="0" smtClean="0">
                <a:latin typeface="Calibri" panose="020F0502020204030204" pitchFamily="34" charset="0"/>
              </a:rPr>
              <a:t>		O </a:t>
            </a:r>
            <a:r>
              <a:rPr lang="pt-BR" sz="2400" dirty="0">
                <a:latin typeface="Calibri" panose="020F0502020204030204" pitchFamily="34" charset="0"/>
              </a:rPr>
              <a:t>fatorial de um número </a:t>
            </a:r>
            <a:r>
              <a:rPr lang="pt-BR" sz="2400" b="1" dirty="0">
                <a:latin typeface="Calibri,Bold"/>
              </a:rPr>
              <a:t>n </a:t>
            </a:r>
            <a:r>
              <a:rPr lang="pt-BR" sz="2400" dirty="0">
                <a:latin typeface="Calibri" panose="020F0502020204030204" pitchFamily="34" charset="0"/>
              </a:rPr>
              <a:t>(sendo </a:t>
            </a:r>
            <a:r>
              <a:rPr lang="pt-BR" sz="2400" b="1" dirty="0">
                <a:latin typeface="Calibri,Bold"/>
              </a:rPr>
              <a:t>n </a:t>
            </a:r>
            <a:r>
              <a:rPr lang="pt-BR" sz="2400" dirty="0">
                <a:latin typeface="Calibri" panose="020F0502020204030204" pitchFamily="34" charset="0"/>
              </a:rPr>
              <a:t>pertencente </a:t>
            </a:r>
            <a:r>
              <a:rPr lang="pt-BR" sz="2400" dirty="0" smtClean="0">
                <a:latin typeface="Calibri" panose="020F0502020204030204" pitchFamily="34" charset="0"/>
              </a:rPr>
              <a:t>ao conjunto </a:t>
            </a:r>
            <a:r>
              <a:rPr lang="pt-BR" sz="2400" dirty="0">
                <a:latin typeface="Calibri" panose="020F0502020204030204" pitchFamily="34" charset="0"/>
              </a:rPr>
              <a:t>dos </a:t>
            </a:r>
            <a:r>
              <a:rPr lang="pt-BR" sz="2400" dirty="0" smtClean="0">
                <a:latin typeface="Calibri" panose="020F0502020204030204" pitchFamily="34" charset="0"/>
              </a:rPr>
              <a:t>números naturais</a:t>
            </a:r>
            <a:r>
              <a:rPr lang="pt-BR" sz="2400" dirty="0">
                <a:latin typeface="Calibri" panose="020F0502020204030204" pitchFamily="34" charset="0"/>
              </a:rPr>
              <a:t>) é sempre o produto de todos os números naturais de 1 a n. A </a:t>
            </a:r>
            <a:r>
              <a:rPr lang="pt-BR" sz="2400" dirty="0" smtClean="0">
                <a:latin typeface="Calibri" panose="020F0502020204030204" pitchFamily="34" charset="0"/>
              </a:rPr>
              <a:t>representação é </a:t>
            </a:r>
            <a:r>
              <a:rPr lang="pt-BR" sz="2400" dirty="0">
                <a:latin typeface="Calibri" panose="020F0502020204030204" pitchFamily="34" charset="0"/>
              </a:rPr>
              <a:t>feita pelo número, seguido do sinal de exclamação: </a:t>
            </a:r>
            <a:r>
              <a:rPr lang="pt-BR" sz="2400" b="1" dirty="0">
                <a:latin typeface="Calibri,Bold"/>
              </a:rPr>
              <a:t>n!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417030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2697" y="216264"/>
            <a:ext cx="8556172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b="1" dirty="0">
                <a:latin typeface="Calibri,Bold"/>
              </a:rPr>
              <a:t>PROBLEMA </a:t>
            </a:r>
            <a:r>
              <a:rPr lang="pt-BR" sz="3200" b="1" dirty="0" smtClean="0">
                <a:latin typeface="Calibri,Bold"/>
              </a:rPr>
              <a:t>03:</a:t>
            </a:r>
            <a:endParaRPr lang="pt-BR" sz="3200" b="1" dirty="0">
              <a:latin typeface="Calibri,Bold"/>
            </a:endParaRPr>
          </a:p>
          <a:p>
            <a:pPr algn="just"/>
            <a:r>
              <a:rPr lang="pt-BR" sz="2800" dirty="0" smtClean="0">
                <a:latin typeface="Calibri" panose="020F0502020204030204" pitchFamily="34" charset="0"/>
              </a:rPr>
              <a:t>	Considerando-se </a:t>
            </a:r>
            <a:r>
              <a:rPr lang="pt-BR" sz="2800" dirty="0">
                <a:latin typeface="Calibri" panose="020F0502020204030204" pitchFamily="34" charset="0"/>
              </a:rPr>
              <a:t>os 25 pilotos participantes, qual o número total de </a:t>
            </a:r>
            <a:r>
              <a:rPr lang="pt-BR" sz="2800" dirty="0" smtClean="0">
                <a:latin typeface="Calibri" panose="020F0502020204030204" pitchFamily="34" charset="0"/>
              </a:rPr>
              <a:t>possibilidades para </a:t>
            </a:r>
            <a:r>
              <a:rPr lang="pt-BR" sz="2800" dirty="0">
                <a:latin typeface="Calibri" panose="020F0502020204030204" pitchFamily="34" charset="0"/>
              </a:rPr>
              <a:t>os três primeiros colocados?</a:t>
            </a:r>
            <a:endParaRPr lang="pt-BR" sz="2800" dirty="0"/>
          </a:p>
        </p:txBody>
      </p:sp>
      <p:sp>
        <p:nvSpPr>
          <p:cNvPr id="3" name="Retângulo 2"/>
          <p:cNvSpPr/>
          <p:nvPr/>
        </p:nvSpPr>
        <p:spPr>
          <a:xfrm>
            <a:off x="352697" y="2677273"/>
            <a:ext cx="85561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>
                <a:latin typeface="Calibri" panose="020F0502020204030204" pitchFamily="34" charset="0"/>
              </a:rPr>
              <a:t>Para o campeão, teríamos </a:t>
            </a:r>
            <a:r>
              <a:rPr lang="pt-BR" sz="2800" b="1" dirty="0">
                <a:latin typeface="Calibri,Bold"/>
              </a:rPr>
              <a:t>25 </a:t>
            </a:r>
            <a:r>
              <a:rPr lang="pt-BR" sz="2800" dirty="0">
                <a:latin typeface="Calibri" panose="020F0502020204030204" pitchFamily="34" charset="0"/>
              </a:rPr>
              <a:t>possibilidades. Para o vice-campeão e para </a:t>
            </a:r>
            <a:r>
              <a:rPr lang="pt-BR" sz="2800" dirty="0" smtClean="0">
                <a:latin typeface="Calibri" panose="020F0502020204030204" pitchFamily="34" charset="0"/>
              </a:rPr>
              <a:t>o terceiro </a:t>
            </a:r>
            <a:r>
              <a:rPr lang="pt-BR" sz="2800" dirty="0">
                <a:latin typeface="Calibri" panose="020F0502020204030204" pitchFamily="34" charset="0"/>
              </a:rPr>
              <a:t>colocado, teríamos</a:t>
            </a:r>
            <a:r>
              <a:rPr lang="pt-BR" sz="2800" dirty="0" smtClean="0">
                <a:latin typeface="Calibri" panose="020F0502020204030204" pitchFamily="34" charset="0"/>
              </a:rPr>
              <a:t>, respectivamente </a:t>
            </a:r>
            <a:r>
              <a:rPr lang="pt-BR" sz="2800" b="1" dirty="0">
                <a:latin typeface="Calibri,Bold"/>
              </a:rPr>
              <a:t>24 </a:t>
            </a:r>
            <a:r>
              <a:rPr lang="pt-BR" sz="2800" dirty="0">
                <a:latin typeface="Calibri" panose="020F0502020204030204" pitchFamily="34" charset="0"/>
              </a:rPr>
              <a:t>e </a:t>
            </a:r>
            <a:r>
              <a:rPr lang="pt-BR" sz="2800" b="1" dirty="0">
                <a:latin typeface="Calibri,Bold"/>
              </a:rPr>
              <a:t>23 </a:t>
            </a:r>
            <a:r>
              <a:rPr lang="pt-BR" sz="2800" dirty="0">
                <a:latin typeface="Calibri" panose="020F0502020204030204" pitchFamily="34" charset="0"/>
              </a:rPr>
              <a:t>possibilidades. Pelo </a:t>
            </a:r>
            <a:r>
              <a:rPr lang="pt-BR" sz="2800" dirty="0" smtClean="0">
                <a:latin typeface="Calibri" panose="020F0502020204030204" pitchFamily="34" charset="0"/>
              </a:rPr>
              <a:t>princípio fundamental </a:t>
            </a:r>
            <a:r>
              <a:rPr lang="pt-BR" sz="2800" dirty="0">
                <a:latin typeface="Calibri" panose="020F0502020204030204" pitchFamily="34" charset="0"/>
              </a:rPr>
              <a:t>da contagem, teríamos:</a:t>
            </a:r>
            <a:endParaRPr lang="pt-BR" sz="2800" dirty="0"/>
          </a:p>
        </p:txBody>
      </p:sp>
      <p:sp>
        <p:nvSpPr>
          <p:cNvPr id="4" name="Retângulo 3"/>
          <p:cNvSpPr/>
          <p:nvPr/>
        </p:nvSpPr>
        <p:spPr>
          <a:xfrm>
            <a:off x="352696" y="5274270"/>
            <a:ext cx="629629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latin typeface="Calibri,Bold"/>
              </a:rPr>
              <a:t>25 x 24 x 23 = 13800</a:t>
            </a:r>
          </a:p>
          <a:p>
            <a:r>
              <a:rPr lang="pt-BR" sz="2800" dirty="0">
                <a:latin typeface="Calibri" panose="020F0502020204030204" pitchFamily="34" charset="0"/>
              </a:rPr>
              <a:t>Isto é, </a:t>
            </a:r>
            <a:r>
              <a:rPr lang="pt-BR" sz="2800" b="1" dirty="0">
                <a:latin typeface="Calibri,Bold"/>
              </a:rPr>
              <a:t>13800 </a:t>
            </a:r>
            <a:r>
              <a:rPr lang="pt-BR" sz="2800" dirty="0">
                <a:latin typeface="Calibri" panose="020F0502020204030204" pitchFamily="34" charset="0"/>
              </a:rPr>
              <a:t>possibilidades.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986452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78823" y="514031"/>
            <a:ext cx="8503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b="1" dirty="0">
                <a:latin typeface="Calibri,Bold"/>
              </a:rPr>
              <a:t>PROBLEMA </a:t>
            </a:r>
            <a:r>
              <a:rPr lang="pt-BR" sz="3200" b="1" dirty="0" smtClean="0">
                <a:latin typeface="Calibri,Bold"/>
              </a:rPr>
              <a:t>04:</a:t>
            </a:r>
            <a:endParaRPr lang="pt-BR" sz="3200" b="1" dirty="0">
              <a:latin typeface="Calibri,Bold"/>
            </a:endParaRPr>
          </a:p>
          <a:p>
            <a:pPr algn="just"/>
            <a:r>
              <a:rPr lang="pt-BR" sz="2800" dirty="0" smtClean="0">
                <a:latin typeface="Calibri" panose="020F0502020204030204" pitchFamily="34" charset="0"/>
              </a:rPr>
              <a:t>		Em </a:t>
            </a:r>
            <a:r>
              <a:rPr lang="pt-BR" sz="2800" dirty="0">
                <a:latin typeface="Calibri" panose="020F0502020204030204" pitchFamily="34" charset="0"/>
              </a:rPr>
              <a:t>uma escola, está sendo realizado um torneio de futebol de salão do qual dez </a:t>
            </a:r>
            <a:r>
              <a:rPr lang="pt-BR" sz="2800" dirty="0" smtClean="0">
                <a:latin typeface="Calibri" panose="020F0502020204030204" pitchFamily="34" charset="0"/>
              </a:rPr>
              <a:t>times estão </a:t>
            </a:r>
            <a:r>
              <a:rPr lang="pt-BR" sz="2800" dirty="0">
                <a:latin typeface="Calibri" panose="020F0502020204030204" pitchFamily="34" charset="0"/>
              </a:rPr>
              <a:t>participando. Quantos jogos podem ser realizados entre os </a:t>
            </a:r>
            <a:r>
              <a:rPr lang="pt-BR" sz="2800" dirty="0" smtClean="0">
                <a:latin typeface="Calibri" panose="020F0502020204030204" pitchFamily="34" charset="0"/>
              </a:rPr>
              <a:t>times participantes em </a:t>
            </a:r>
            <a:r>
              <a:rPr lang="pt-BR" sz="2800" dirty="0">
                <a:latin typeface="Calibri" panose="020F0502020204030204" pitchFamily="34" charset="0"/>
              </a:rPr>
              <a:t>turno e returno?</a:t>
            </a:r>
            <a:endParaRPr lang="pt-BR" sz="2800" dirty="0"/>
          </a:p>
        </p:txBody>
      </p:sp>
      <p:sp>
        <p:nvSpPr>
          <p:cNvPr id="3" name="Retângulo 2"/>
          <p:cNvSpPr/>
          <p:nvPr/>
        </p:nvSpPr>
        <p:spPr>
          <a:xfrm>
            <a:off x="378823" y="3309483"/>
            <a:ext cx="84124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 smtClean="0">
                <a:latin typeface="Calibri" panose="020F0502020204030204" pitchFamily="34" charset="0"/>
              </a:rPr>
              <a:t>		Como </a:t>
            </a:r>
            <a:r>
              <a:rPr lang="pt-BR" sz="2800" dirty="0">
                <a:latin typeface="Calibri" panose="020F0502020204030204" pitchFamily="34" charset="0"/>
              </a:rPr>
              <a:t>o campeonato possui dois turnos, os jogos da Equipe A x Equipe B e </a:t>
            </a:r>
            <a:r>
              <a:rPr lang="pt-BR" sz="2800" dirty="0" smtClean="0">
                <a:latin typeface="Calibri" panose="020F0502020204030204" pitchFamily="34" charset="0"/>
              </a:rPr>
              <a:t>os jogos </a:t>
            </a:r>
            <a:r>
              <a:rPr lang="pt-BR" sz="2800" dirty="0">
                <a:latin typeface="Calibri" panose="020F0502020204030204" pitchFamily="34" charset="0"/>
              </a:rPr>
              <a:t>da Equipe B x Equipe A são considerados partidas distintas. Observe que, neste</a:t>
            </a:r>
          </a:p>
          <a:p>
            <a:pPr algn="just"/>
            <a:r>
              <a:rPr lang="pt-BR" sz="2800" dirty="0">
                <a:latin typeface="Calibri" panose="020F0502020204030204" pitchFamily="34" charset="0"/>
              </a:rPr>
              <a:t>caso, estamos trabalhando com arranjos simples, pois importa a ordem dos elementos.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836205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57200" y="385916"/>
            <a:ext cx="82296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b="1" dirty="0">
                <a:latin typeface="Calibri,Bold"/>
              </a:rPr>
              <a:t>PROBLEMA 01:</a:t>
            </a:r>
          </a:p>
          <a:p>
            <a:pPr algn="just"/>
            <a:r>
              <a:rPr lang="pt-BR" sz="2800" dirty="0" smtClean="0">
                <a:latin typeface="Calibri" panose="020F0502020204030204" pitchFamily="34" charset="0"/>
              </a:rPr>
              <a:t>		Um </a:t>
            </a:r>
            <a:r>
              <a:rPr lang="pt-BR" sz="2800" dirty="0" err="1">
                <a:latin typeface="Calibri" panose="020F0502020204030204" pitchFamily="34" charset="0"/>
              </a:rPr>
              <a:t>pizzaiolo</a:t>
            </a:r>
            <a:r>
              <a:rPr lang="pt-BR" sz="2800" dirty="0">
                <a:latin typeface="Calibri" panose="020F0502020204030204" pitchFamily="34" charset="0"/>
              </a:rPr>
              <a:t> tem à sua disposição ingredientes para fazer pizzas de cinco </a:t>
            </a:r>
            <a:r>
              <a:rPr lang="pt-BR" sz="2800" dirty="0" smtClean="0">
                <a:latin typeface="Calibri" panose="020F0502020204030204" pitchFamily="34" charset="0"/>
              </a:rPr>
              <a:t>sabores diferentes</a:t>
            </a:r>
            <a:r>
              <a:rPr lang="pt-BR" sz="2800" dirty="0">
                <a:latin typeface="Calibri" panose="020F0502020204030204" pitchFamily="34" charset="0"/>
              </a:rPr>
              <a:t>: atum (A), calabresa (C), milho (M), frango (F) e quatro queijos (Q). </a:t>
            </a:r>
            <a:r>
              <a:rPr lang="pt-BR" sz="2800" dirty="0" smtClean="0">
                <a:latin typeface="Calibri" panose="020F0502020204030204" pitchFamily="34" charset="0"/>
              </a:rPr>
              <a:t>Cada cliente </a:t>
            </a:r>
            <a:r>
              <a:rPr lang="pt-BR" sz="2800" dirty="0">
                <a:latin typeface="Calibri" panose="020F0502020204030204" pitchFamily="34" charset="0"/>
              </a:rPr>
              <a:t>pode escolher três sabores para sua pizza. Quantas são as possibilidades </a:t>
            </a:r>
            <a:r>
              <a:rPr lang="pt-BR" sz="2800" dirty="0" smtClean="0">
                <a:latin typeface="Calibri" panose="020F0502020204030204" pitchFamily="34" charset="0"/>
              </a:rPr>
              <a:t>de pizzas </a:t>
            </a:r>
            <a:r>
              <a:rPr lang="pt-BR" sz="2800" dirty="0">
                <a:latin typeface="Calibri" panose="020F0502020204030204" pitchFamily="34" charset="0"/>
              </a:rPr>
              <a:t>que podem ser feitas com três dos cinco sabores disponíveis?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519562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22514" y="527094"/>
            <a:ext cx="8347165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b="1" dirty="0">
                <a:latin typeface="Calibri,Bold"/>
              </a:rPr>
              <a:t>PROBLEMA 02:</a:t>
            </a:r>
          </a:p>
          <a:p>
            <a:pPr algn="just"/>
            <a:r>
              <a:rPr lang="pt-BR" sz="2800" dirty="0">
                <a:latin typeface="Calibri" panose="020F0502020204030204" pitchFamily="34" charset="0"/>
              </a:rPr>
              <a:t>Um fabricante de sorvetes possui à disposição 7 variedades de frutas tropicais </a:t>
            </a:r>
            <a:r>
              <a:rPr lang="pt-BR" sz="2800" dirty="0" smtClean="0">
                <a:latin typeface="Calibri" panose="020F0502020204030204" pitchFamily="34" charset="0"/>
              </a:rPr>
              <a:t>do nordeste </a:t>
            </a:r>
            <a:r>
              <a:rPr lang="pt-BR" sz="2800" dirty="0">
                <a:latin typeface="Calibri" panose="020F0502020204030204" pitchFamily="34" charset="0"/>
              </a:rPr>
              <a:t>brasileiro e pretende misturá-las duas a duas na fabricação de sorvetes</a:t>
            </a:r>
            <a:r>
              <a:rPr lang="pt-BR" sz="2800" dirty="0" smtClean="0">
                <a:latin typeface="Calibri" panose="020F0502020204030204" pitchFamily="34" charset="0"/>
              </a:rPr>
              <a:t>.		Quantos </a:t>
            </a:r>
            <a:r>
              <a:rPr lang="pt-BR" sz="2800" dirty="0">
                <a:latin typeface="Calibri" panose="020F0502020204030204" pitchFamily="34" charset="0"/>
              </a:rPr>
              <a:t>serão os tipos de sorvete disponíveis?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2249746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</TotalTime>
  <Words>174</Words>
  <Application>Microsoft Office PowerPoint</Application>
  <PresentationFormat>Apresentação na tela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Calibri,Bold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DANIEL DA CONCEIÇÃO SANTOS</dc:creator>
  <cp:lastModifiedBy>DANIEL DA CONCEIÇÃO SANTOS</cp:lastModifiedBy>
  <cp:revision>4</cp:revision>
  <dcterms:created xsi:type="dcterms:W3CDTF">2016-02-18T12:18:31Z</dcterms:created>
  <dcterms:modified xsi:type="dcterms:W3CDTF">2016-02-18T13:53:56Z</dcterms:modified>
</cp:coreProperties>
</file>