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76" r:id="rId7"/>
    <p:sldId id="282" r:id="rId8"/>
    <p:sldId id="277" r:id="rId9"/>
    <p:sldId id="283" r:id="rId10"/>
    <p:sldId id="284" r:id="rId11"/>
    <p:sldId id="285" r:id="rId12"/>
    <p:sldId id="286" r:id="rId13"/>
    <p:sldId id="287" r:id="rId14"/>
    <p:sldId id="288" r:id="rId15"/>
    <p:sldId id="257" r:id="rId16"/>
    <p:sldId id="263" r:id="rId17"/>
    <p:sldId id="262" r:id="rId18"/>
    <p:sldId id="268" r:id="rId19"/>
    <p:sldId id="272" r:id="rId20"/>
    <p:sldId id="269" r:id="rId21"/>
    <p:sldId id="270" r:id="rId22"/>
    <p:sldId id="27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Fundamentos de Aritmética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/>
              <a:t>RODOLFO SOARES TEIXEIRA</a:t>
            </a:r>
            <a:endParaRPr lang="pt-BR" sz="2000" dirty="0"/>
          </a:p>
          <a:p>
            <a:r>
              <a:rPr lang="pt-BR" sz="2000" dirty="0"/>
              <a:t>OBMEP NA ESCOLA - 2016</a:t>
            </a:r>
          </a:p>
        </p:txBody>
      </p:sp>
      <p:pic>
        <p:nvPicPr>
          <p:cNvPr id="4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5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467497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900" dirty="0" smtClean="0"/>
              <a:t>Divisores e M.D.C.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0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Diremos </a:t>
            </a:r>
            <a:r>
              <a:rPr lang="pt-BR" dirty="0"/>
              <a:t>que um número inteiro d é um divisor de outro inteiro a, se a é múltiplo de d; ou seja, se a = </a:t>
            </a:r>
            <a:r>
              <a:rPr lang="pt-BR" dirty="0" err="1"/>
              <a:t>d×c</a:t>
            </a:r>
            <a:r>
              <a:rPr lang="pt-BR" dirty="0"/>
              <a:t>, para algum inteiro c.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Quando </a:t>
            </a:r>
            <a:r>
              <a:rPr lang="pt-BR" dirty="0"/>
              <a:t>a é múltiplo de d dizemos também que a é divisível por d ou que d divide a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Note também que se d | a, então −d | a, d | −a e −d | −a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3554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1:</a:t>
            </a:r>
          </a:p>
          <a:p>
            <a:pPr marL="0" indent="0" algn="just">
              <a:buNone/>
            </a:pPr>
            <a:r>
              <a:rPr lang="pt-BR" dirty="0" smtClean="0"/>
              <a:t>Mostre </a:t>
            </a:r>
            <a:r>
              <a:rPr lang="pt-BR" dirty="0"/>
              <a:t>que se a e b são números naturais não nulos, então a | b e b | a se, e somente se, a = b</a:t>
            </a:r>
            <a:r>
              <a:rPr lang="pt-BR" sz="2000" dirty="0"/>
              <a:t>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dirty="0"/>
              <a:t>A divisibilidade possui várias propriedades importantes decorrentes das propriedades dos múltiplos e cuja utilização vai nos facilitar a vida.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 relação de divisibilidade é transitiva, ou seja, se a | b e b | c, então a | c.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5389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2: </a:t>
            </a:r>
          </a:p>
          <a:p>
            <a:pPr marL="0" indent="0" algn="just">
              <a:buNone/>
            </a:pPr>
            <a:r>
              <a:rPr lang="pt-BR" dirty="0" smtClean="0"/>
              <a:t>Mostre </a:t>
            </a:r>
            <a:r>
              <a:rPr lang="pt-BR" dirty="0"/>
              <a:t>as seguintes propriedades importantes da divisibilidade:</a:t>
            </a:r>
          </a:p>
          <a:p>
            <a:pPr marL="0" indent="0" algn="just">
              <a:buNone/>
            </a:pPr>
            <a:r>
              <a:rPr lang="pt-BR" dirty="0" smtClean="0"/>
              <a:t>(a) Se </a:t>
            </a:r>
            <a:r>
              <a:rPr lang="pt-BR" dirty="0"/>
              <a:t>d | a e d | b, então d | (b + a) e d | (b − a</a:t>
            </a:r>
            <a:r>
              <a:rPr lang="pt-BR" dirty="0" smtClean="0"/>
              <a:t>).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(b) Se d | (b + a) ou d | (b − a) e d | a, então d | b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(c) Conclua que d é um divisor comum de a e de b se e somente se d é um divisor comum de a e de b − a</a:t>
            </a:r>
            <a:r>
              <a:rPr lang="pt-B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26016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Dados dois números inteiros </a:t>
            </a:r>
            <a:r>
              <a:rPr lang="pt-BR" dirty="0" smtClean="0"/>
              <a:t>a e b não simultaneamente nulos, o maior divisor comum de a </a:t>
            </a:r>
            <a:r>
              <a:rPr lang="pt-BR" dirty="0"/>
              <a:t>e b será chamado de máximo divisor comum de a e b e denotado por m.d.c. (a, b).</a:t>
            </a:r>
          </a:p>
          <a:p>
            <a:pPr marL="0" indent="0" algn="just">
              <a:buNone/>
            </a:pPr>
            <a:r>
              <a:rPr lang="pt-BR" dirty="0"/>
              <a:t>Note </a:t>
            </a:r>
            <a:r>
              <a:rPr lang="pt-BR" dirty="0" smtClean="0"/>
              <a:t>que: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m.d.c. (a, b) = m.d.c. (b, a</a:t>
            </a:r>
            <a:r>
              <a:rPr lang="pt-BR" dirty="0" smtClean="0"/>
              <a:t>).</a:t>
            </a:r>
          </a:p>
          <a:p>
            <a:pPr marL="0" indent="0" algn="just">
              <a:buNone/>
            </a:pPr>
            <a:r>
              <a:rPr lang="pt-BR" dirty="0"/>
              <a:t>O problema de determinar o m.d.c. de dois números é bem simples </a:t>
            </a:r>
            <a:r>
              <a:rPr lang="pt-BR" dirty="0" smtClean="0"/>
              <a:t>podemos </a:t>
            </a:r>
            <a:r>
              <a:rPr lang="pt-BR" dirty="0"/>
              <a:t>listar todos os divisores comuns desses números e escolher o maior </a:t>
            </a:r>
            <a:r>
              <a:rPr lang="pt-BR" dirty="0" smtClean="0"/>
              <a:t>deles</a:t>
            </a:r>
          </a:p>
          <a:p>
            <a:pPr marL="0" indent="0" algn="just">
              <a:buNone/>
            </a:pPr>
            <a:r>
              <a:rPr lang="pt-BR" dirty="0" err="1" smtClean="0"/>
              <a:t>Ex</a:t>
            </a:r>
            <a:r>
              <a:rPr lang="pt-BR" dirty="0"/>
              <a:t>: Sejam os números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±</a:t>
            </a:r>
            <a:r>
              <a:rPr lang="pt-BR" dirty="0"/>
              <a:t>1, ±2, ±3, ±4,±6, ±12 os divisores de 12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±</a:t>
            </a:r>
            <a:r>
              <a:rPr lang="pt-BR" dirty="0"/>
              <a:t>1, ±2, ±3, ±6, ±9,±18 os divisores de </a:t>
            </a:r>
            <a:r>
              <a:rPr lang="pt-BR" dirty="0" smtClean="0"/>
              <a:t>18 </a:t>
            </a:r>
          </a:p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m.d.c. (12, 18) = 6.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87560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Tomando o máximo divisor comum, obtemos a seguinte identidade: </a:t>
            </a:r>
          </a:p>
          <a:p>
            <a:pPr marL="0" indent="0" algn="ctr">
              <a:buNone/>
            </a:pPr>
            <a:r>
              <a:rPr lang="pt-BR" b="1" dirty="0"/>
              <a:t>m.d.c. (a, b) = m.d.c. (a, b − a),</a:t>
            </a:r>
          </a:p>
          <a:p>
            <a:pPr marL="0" indent="0" algn="just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m.d.c</a:t>
            </a:r>
            <a:r>
              <a:rPr lang="pt-BR" dirty="0"/>
              <a:t>. (3264, 1234) = </a:t>
            </a:r>
            <a:r>
              <a:rPr lang="pt-BR" dirty="0" smtClean="0"/>
              <a:t>2</a:t>
            </a:r>
          </a:p>
          <a:p>
            <a:pPr marL="0" indent="0" algn="just">
              <a:buNone/>
            </a:pPr>
            <a:r>
              <a:rPr lang="pt-BR" b="1" dirty="0" smtClean="0"/>
              <a:t>Exercício 3:</a:t>
            </a:r>
          </a:p>
          <a:p>
            <a:pPr marL="0" indent="0" algn="just">
              <a:buNone/>
            </a:pPr>
            <a:r>
              <a:rPr lang="pt-BR" dirty="0" smtClean="0"/>
              <a:t>Quantos divisores positivos possui o número 60 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/>
              <a:t>Exercício </a:t>
            </a:r>
            <a:r>
              <a:rPr lang="pt-BR" b="1" dirty="0" smtClean="0"/>
              <a:t>4: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O m.d.c. (124, 32) é ?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03291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Algoritmo da Divisão Euclidiana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Uma </a:t>
            </a:r>
            <a:r>
              <a:rPr lang="pt-BR" dirty="0"/>
              <a:t>das propriedades mais importantes dos números naturais é a possibilidade de dividir um número por outro com resto pequeno. Essa é a chamada divisão euclidiana.</a:t>
            </a:r>
          </a:p>
          <a:p>
            <a:pPr marL="0" indent="0" algn="just">
              <a:buNone/>
            </a:pPr>
            <a:r>
              <a:rPr lang="pt-BR" dirty="0"/>
              <a:t>Sejam dados dois números naturais a e b, com a &gt; 0 e b qualquer. Queremos comparar o número natural b com os múltiplos do número a</a:t>
            </a:r>
            <a:r>
              <a:rPr lang="pt-BR" dirty="0" smtClean="0"/>
              <a:t>.</a:t>
            </a: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546412" y="5244353"/>
            <a:ext cx="9197788" cy="268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1492624" y="5163671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424950" y="5168154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384170" y="5170394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294081" y="5172637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275731" y="5170397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208057" y="5174880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7140383" y="5190567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8077188" y="5192810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8745060" y="5190567"/>
            <a:ext cx="161364" cy="1748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9108129" y="5190569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665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E</a:t>
            </a:r>
            <a:r>
              <a:rPr lang="pt-BR" dirty="0" smtClean="0"/>
              <a:t>xistem </a:t>
            </a:r>
            <a:r>
              <a:rPr lang="pt-BR" dirty="0"/>
              <a:t>dois números naturais q e r, unicamente determinados, tais </a:t>
            </a:r>
            <a:r>
              <a:rPr lang="pt-BR" dirty="0" smtClean="0"/>
              <a:t>que: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b = </a:t>
            </a:r>
            <a:r>
              <a:rPr lang="pt-BR" dirty="0" err="1"/>
              <a:t>aq</a:t>
            </a:r>
            <a:r>
              <a:rPr lang="pt-BR" dirty="0"/>
              <a:t> + r, com 0 ≤ r &lt; a.</a:t>
            </a:r>
          </a:p>
          <a:p>
            <a:pPr marL="0" indent="0" algn="just">
              <a:buNone/>
            </a:pPr>
            <a:r>
              <a:rPr lang="pt-BR" dirty="0"/>
              <a:t>O número b é chamado dividendo, o número a divisor, os números q e r são chamados, respectivamente, quociente e resto da divisão de b por 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/>
              <a:t>Note que dados dois números naturais a e b, nem sempre b é múltiplo de a, este será o caso se, e somente se, r = 0.</a:t>
            </a:r>
          </a:p>
          <a:p>
            <a:pPr marL="0" indent="0" algn="just">
              <a:buNone/>
            </a:pPr>
            <a:r>
              <a:rPr lang="pt-BR" dirty="0"/>
              <a:t>Como determinar os números q e r na divisão euclidiana?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b </a:t>
            </a:r>
            <a:r>
              <a:rPr lang="pt-BR" b="1" dirty="0"/>
              <a:t>&lt; a </a:t>
            </a:r>
            <a:r>
              <a:rPr lang="pt-BR" dirty="0"/>
              <a:t>Como b = 0 × a + b, temos que q = 0 e r = b.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b </a:t>
            </a:r>
            <a:r>
              <a:rPr lang="pt-BR" b="1" dirty="0"/>
              <a:t>= a </a:t>
            </a:r>
            <a:r>
              <a:rPr lang="pt-BR" dirty="0"/>
              <a:t>Neste caso, tomamos q = 1 e r = 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b &gt; a </a:t>
            </a:r>
            <a:r>
              <a:rPr lang="pt-BR" dirty="0" smtClean="0"/>
              <a:t>Podemos considerar a sequência: b − a, b − 2a, ..., b − na,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44053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Por exemplo, para dividir o número 54 por 13, determinamos os resultados da subtração de 54 pelos múltiplos de 13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Assim</a:t>
            </a:r>
            <a:r>
              <a:rPr lang="pt-BR" dirty="0"/>
              <a:t>, a divisão euclidiana de 54 por 13 se expressa como:</a:t>
            </a:r>
          </a:p>
          <a:p>
            <a:pPr marL="0" indent="0" algn="ctr">
              <a:buNone/>
            </a:pPr>
            <a:r>
              <a:rPr lang="pt-BR" dirty="0"/>
              <a:t>54 = 4 × 13 + 2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82" y="1667155"/>
            <a:ext cx="3259834" cy="22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4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6694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Exercício 1:</a:t>
            </a:r>
          </a:p>
          <a:p>
            <a:pPr marL="0" indent="0">
              <a:buNone/>
            </a:pPr>
            <a:r>
              <a:rPr lang="pt-BR" dirty="0" smtClean="0"/>
              <a:t>Efetue </a:t>
            </a:r>
            <a:r>
              <a:rPr lang="pt-BR" dirty="0"/>
              <a:t>a divisão euclidiana nos seguintes casos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 smtClean="0"/>
              <a:t>(a) de </a:t>
            </a:r>
            <a:r>
              <a:rPr lang="pt-BR" dirty="0"/>
              <a:t>43 por 3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</a:t>
            </a:r>
            <a:r>
              <a:rPr lang="pt-BR" dirty="0"/>
              <a:t>b) de 43 por 5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</a:t>
            </a:r>
            <a:r>
              <a:rPr lang="pt-BR" dirty="0"/>
              <a:t>c) de 233 por </a:t>
            </a:r>
            <a:r>
              <a:rPr lang="pt-BR" dirty="0" smtClean="0"/>
              <a:t>4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Exercício 2:</a:t>
            </a:r>
          </a:p>
          <a:p>
            <a:pPr marL="0" indent="0" algn="just">
              <a:buNone/>
            </a:pPr>
            <a:r>
              <a:rPr lang="pt-BR" dirty="0" smtClean="0"/>
              <a:t>Efetue </a:t>
            </a:r>
            <a:r>
              <a:rPr lang="pt-BR" dirty="0"/>
              <a:t>a divisão euclidiana nos seguintes casos:</a:t>
            </a:r>
          </a:p>
          <a:p>
            <a:pPr marL="0" indent="0" algn="just">
              <a:buNone/>
            </a:pPr>
            <a:r>
              <a:rPr lang="pt-BR" dirty="0" smtClean="0"/>
              <a:t>(a) de </a:t>
            </a:r>
            <a:r>
              <a:rPr lang="pt-BR" dirty="0"/>
              <a:t>−43 por 3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/>
              <a:t>b) de −43 por </a:t>
            </a:r>
            <a:r>
              <a:rPr lang="pt-BR" dirty="0" smtClean="0"/>
              <a:t>5</a:t>
            </a:r>
          </a:p>
          <a:p>
            <a:pPr marL="0" indent="0" algn="just">
              <a:buNone/>
            </a:pPr>
            <a:r>
              <a:rPr lang="pt-BR" dirty="0" smtClean="0"/>
              <a:t>(c</a:t>
            </a:r>
            <a:r>
              <a:rPr lang="pt-BR" dirty="0"/>
              <a:t>) de −233 por 4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56953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Se a &gt; 0, os possíveis restos da divisão de um número qualquer por a são os números 0</a:t>
            </a:r>
            <a:r>
              <a:rPr lang="pt-BR" dirty="0" smtClean="0"/>
              <a:t>, 1, ... , a </a:t>
            </a:r>
            <a:r>
              <a:rPr lang="pt-BR" dirty="0"/>
              <a:t>− 1.</a:t>
            </a:r>
          </a:p>
          <a:p>
            <a:pPr marL="0" indent="0" algn="just">
              <a:buNone/>
            </a:pPr>
            <a:r>
              <a:rPr lang="pt-BR" dirty="0"/>
              <a:t>Por exemplo, os possíveis restos da divisão de um número inteiro por 2 </a:t>
            </a:r>
            <a:r>
              <a:rPr lang="pt-BR" dirty="0" smtClean="0"/>
              <a:t>são: </a:t>
            </a:r>
          </a:p>
          <a:p>
            <a:pPr marL="0" indent="0" algn="ctr">
              <a:buNone/>
            </a:pPr>
            <a:r>
              <a:rPr lang="pt-BR" dirty="0" smtClean="0"/>
              <a:t>r </a:t>
            </a:r>
            <a:r>
              <a:rPr lang="pt-BR" dirty="0"/>
              <a:t>= 0 ou r = 1.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Se um dado número quando divido por 2 deixa resto r = 0, ele é divisível por 2, ou seja, ele é par</a:t>
            </a:r>
            <a:r>
              <a:rPr lang="pt-B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Se, ao contrário, esse número deixa resto 1 quando dividido por 2, ele é ímpar.</a:t>
            </a:r>
          </a:p>
          <a:p>
            <a:pPr marL="0" indent="0" algn="just">
              <a:buNone/>
            </a:pPr>
            <a:r>
              <a:rPr lang="pt-BR" dirty="0"/>
              <a:t>Assim, um número é par se é da forma 2q e é ímpar se é da forma 2q + 1, para algum inteiro q.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09729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Os inteiros e suas propriedades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0797"/>
          </a:xfrm>
        </p:spPr>
        <p:txBody>
          <a:bodyPr>
            <a:normAutofit/>
          </a:bodyPr>
          <a:lstStyle/>
          <a:p>
            <a:r>
              <a:rPr lang="pt-BR" b="1" dirty="0"/>
              <a:t>Os Inteiros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dirty="0" smtClean="0"/>
              <a:t>Os </a:t>
            </a:r>
            <a:r>
              <a:rPr lang="pt-BR" dirty="0"/>
              <a:t>números à esquerda do zero são chamados de números </a:t>
            </a:r>
            <a:r>
              <a:rPr lang="pt-BR" dirty="0" smtClean="0"/>
              <a:t>negativos </a:t>
            </a:r>
            <a:r>
              <a:rPr lang="pt-BR" dirty="0"/>
              <a:t>e os à direita são chamados de números positivos.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21" y="3079656"/>
            <a:ext cx="6648555" cy="4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/>
              <a:t>Exercício </a:t>
            </a:r>
            <a:r>
              <a:rPr lang="pt-BR" b="1" dirty="0" smtClean="0"/>
              <a:t>3: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Mostre </a:t>
            </a:r>
            <a:r>
              <a:rPr lang="pt-BR" dirty="0"/>
              <a:t>que dentre dois inteiros consecutivos um deles é par e o outro ímpar.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Exercício 4: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Um </a:t>
            </a:r>
            <a:r>
              <a:rPr lang="pt-BR" dirty="0"/>
              <a:t>número quando dividido por 3 pode deixar restos r = 0, r = 1 ou r = </a:t>
            </a:r>
            <a:r>
              <a:rPr lang="pt-BR" dirty="0" smtClean="0"/>
              <a:t>2. Mostre </a:t>
            </a:r>
            <a:r>
              <a:rPr lang="pt-BR" dirty="0"/>
              <a:t>que de três inteiros consecutivos um e apenas um deles é múltiplo de 3.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42506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48797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/>
              <a:t>Solução: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Suponha </a:t>
            </a:r>
            <a:r>
              <a:rPr lang="pt-BR" dirty="0"/>
              <a:t>que os três inteiros consecutivos sejam a, a + 1 e a + 2. Temos as seguintes possibilidades: a deixa resto 0, 1 ou 2 quando dividido por 3</a:t>
            </a:r>
            <a:r>
              <a:rPr lang="pt-B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Suponha </a:t>
            </a:r>
            <a:r>
              <a:rPr lang="pt-BR" b="1" dirty="0"/>
              <a:t>que a deixe resto 0 quando dividido por 3, ou seja, a = 3q. </a:t>
            </a:r>
            <a:endParaRPr lang="pt-BR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Suponha </a:t>
            </a:r>
            <a:r>
              <a:rPr lang="pt-BR" b="1" dirty="0"/>
              <a:t>que a deixe resto 1 quando dividido por 3, ou seja, a = 3q + 1. </a:t>
            </a:r>
            <a:endParaRPr lang="pt-BR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Suponha </a:t>
            </a:r>
            <a:r>
              <a:rPr lang="pt-BR" b="1" dirty="0"/>
              <a:t>que a deixe resto 2 quando dividido por 3, ou seja, a = 3q+2. </a:t>
            </a:r>
            <a:endParaRPr lang="pt-BR" b="1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181905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/>
              <a:t>Exercício </a:t>
            </a:r>
            <a:r>
              <a:rPr lang="pt-BR" b="1" dirty="0" smtClean="0"/>
              <a:t>5:</a:t>
            </a:r>
          </a:p>
          <a:p>
            <a:pPr marL="0" indent="0" algn="just">
              <a:buNone/>
            </a:pPr>
            <a:r>
              <a:rPr lang="pt-BR" dirty="0" smtClean="0"/>
              <a:t>Mostre </a:t>
            </a:r>
            <a:r>
              <a:rPr lang="pt-BR" dirty="0"/>
              <a:t>que dados três números a, a + 2 e a + 4, um e apenas um deles é múltiplo de 3. Usando este fato, mostre que a única terna de primos trigêmeos é (3</a:t>
            </a:r>
            <a:r>
              <a:rPr lang="pt-BR" dirty="0" smtClean="0"/>
              <a:t>, 5, 7</a:t>
            </a:r>
            <a:r>
              <a:rPr lang="pt-BR" dirty="0"/>
              <a:t>).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Exercício 6: </a:t>
            </a:r>
          </a:p>
          <a:p>
            <a:pPr marL="0" indent="0" algn="just">
              <a:buNone/>
            </a:pPr>
            <a:r>
              <a:rPr lang="pt-BR" dirty="0" smtClean="0"/>
              <a:t>Mostre </a:t>
            </a:r>
            <a:r>
              <a:rPr lang="pt-BR" dirty="0"/>
              <a:t>que dados três números 2a, 2(a + 1) e 2(a + 2), um e apenas um deles é múltiplo de 3.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38432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/>
              <a:t>Exercício 7: </a:t>
            </a:r>
          </a:p>
          <a:p>
            <a:pPr marL="0" indent="0" algn="just">
              <a:buNone/>
            </a:pPr>
            <a:r>
              <a:rPr lang="pt-BR" dirty="0"/>
              <a:t>(a) Mostre que a soma de três inteiros consecutivos é sempre múltiplo de 3.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/>
              <a:t>b) Dados três inteiros consecutivos, mostre que um deles é múltiplo de 3 e a soma dos outros dois também.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Exercício </a:t>
            </a:r>
            <a:r>
              <a:rPr lang="pt-BR" b="1" dirty="0"/>
              <a:t>8:</a:t>
            </a:r>
          </a:p>
          <a:p>
            <a:pPr marL="0" indent="0" algn="just">
              <a:buNone/>
            </a:pPr>
            <a:r>
              <a:rPr lang="pt-BR" dirty="0"/>
              <a:t>Uma fábrica produz chicletes que são embalados em pacotes de cinco unidades cada. Quantos pacotes serão produzidos com 3257 </a:t>
            </a:r>
            <a:r>
              <a:rPr lang="pt-BR"/>
              <a:t>unidades</a:t>
            </a:r>
            <a:r>
              <a:rPr lang="pt-BR" smtClean="0"/>
              <a:t>?</a:t>
            </a:r>
            <a:endParaRPr lang="pt-BR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49008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Os </a:t>
            </a:r>
            <a:r>
              <a:rPr lang="pt-BR" dirty="0" smtClean="0"/>
              <a:t>pares de </a:t>
            </a:r>
            <a:r>
              <a:rPr lang="pt-BR" dirty="0"/>
              <a:t>números 1 e −1, 2 e −2, 3 e −3 etc., são chamados de números simétricos.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elemento 0, que não é nem positivo, nem negativo, é o seu próprio simétrico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 a + b é número obtido pelo deslocamento de a para a direita de b posições, se b ≥ 0 ou de −b posições para a esquerda se b &lt; 0.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b </a:t>
            </a:r>
            <a:r>
              <a:rPr lang="pt-BR" dirty="0"/>
              <a:t>− a como sendo o número obtido </a:t>
            </a:r>
            <a:r>
              <a:rPr lang="pt-BR" dirty="0" smtClean="0"/>
              <a:t>deslocando </a:t>
            </a:r>
            <a:r>
              <a:rPr lang="pt-BR" dirty="0"/>
              <a:t>b para a esquerda a posições, se  a &gt; 0; e deslocando b para a direita −a posições, se a &lt; 0. </a:t>
            </a:r>
            <a:endParaRPr lang="pt-BR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1:</a:t>
            </a:r>
          </a:p>
          <a:p>
            <a:pPr marL="0" indent="0" algn="just">
              <a:buNone/>
            </a:pPr>
            <a:r>
              <a:rPr lang="pt-BR" dirty="0" smtClean="0"/>
              <a:t>Mostre </a:t>
            </a:r>
            <a:r>
              <a:rPr lang="pt-BR" dirty="0"/>
              <a:t>com exemplos que a subtração não é uma operação nem comutativa nem associativa</a:t>
            </a:r>
            <a:r>
              <a:rPr lang="pt-BR" dirty="0" smtClean="0"/>
              <a:t>.</a:t>
            </a:r>
            <a:endParaRPr lang="pt-BR" dirty="0"/>
          </a:p>
          <a:p>
            <a:pPr marL="0" indent="0" algn="just">
              <a:buNone/>
            </a:pPr>
            <a:endParaRPr lang="pt-BR" sz="2000" b="1" dirty="0" smtClean="0"/>
          </a:p>
          <a:p>
            <a:pPr marL="0" indent="0" algn="just">
              <a:buNone/>
            </a:pPr>
            <a:r>
              <a:rPr lang="pt-BR" b="1" dirty="0" smtClean="0"/>
              <a:t>Exercício 2:</a:t>
            </a:r>
          </a:p>
          <a:p>
            <a:pPr marL="0" indent="0" algn="just">
              <a:buNone/>
            </a:pPr>
            <a:r>
              <a:rPr lang="pt-BR" dirty="0" smtClean="0"/>
              <a:t>Mostre </a:t>
            </a:r>
            <a:r>
              <a:rPr lang="pt-BR" dirty="0"/>
              <a:t>que em Z um intervalo </a:t>
            </a:r>
            <a:r>
              <a:rPr lang="pt-BR" dirty="0" smtClean="0"/>
              <a:t>[ a, b ], </a:t>
            </a:r>
            <a:r>
              <a:rPr lang="pt-BR" dirty="0"/>
              <a:t>onde a ≤ b, tem b − a + 1 elementos.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609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 × </a:t>
            </a:r>
            <a:r>
              <a:rPr lang="pt-BR" dirty="0"/>
              <a:t>b está </a:t>
            </a:r>
            <a:r>
              <a:rPr lang="pt-BR" dirty="0" err="1"/>
              <a:t>deﬁnido</a:t>
            </a:r>
            <a:r>
              <a:rPr lang="pt-BR" dirty="0"/>
              <a:t> para quaisquer inteiros a e b. A </a:t>
            </a:r>
            <a:r>
              <a:rPr lang="pt-BR" dirty="0" smtClean="0"/>
              <a:t>multiplicação é comutativa</a:t>
            </a:r>
            <a:r>
              <a:rPr lang="pt-BR" dirty="0"/>
              <a:t>, associativa e distributiva com relação à adição e à subtração</a:t>
            </a:r>
            <a:r>
              <a:rPr lang="pt-B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Tem-se </a:t>
            </a:r>
            <a:r>
              <a:rPr lang="pt-BR" dirty="0" smtClean="0"/>
              <a:t>que </a:t>
            </a:r>
            <a:r>
              <a:rPr lang="pt-BR" dirty="0"/>
              <a:t>se a × b = 0, com a e b inteiros, então a = 0 ou b = 0</a:t>
            </a:r>
            <a:r>
              <a:rPr lang="pt-B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Se a &lt; b e c &gt; 0, então c</a:t>
            </a:r>
            <a:r>
              <a:rPr lang="pt-BR" dirty="0"/>
              <a:t> × </a:t>
            </a:r>
            <a:r>
              <a:rPr lang="pt-BR" dirty="0" smtClean="0"/>
              <a:t>a &lt; c</a:t>
            </a:r>
            <a:r>
              <a:rPr lang="pt-BR" dirty="0"/>
              <a:t> × </a:t>
            </a:r>
            <a:r>
              <a:rPr lang="pt-BR" dirty="0" smtClean="0"/>
              <a:t>b.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Nem sempre para todo c nos Z, temos </a:t>
            </a:r>
            <a:r>
              <a:rPr lang="pt-BR" dirty="0"/>
              <a:t>c × a &lt; c × b.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68415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900" dirty="0" smtClean="0"/>
              <a:t>Múltiplos Inteiros e M.M.C.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556931"/>
            <a:ext cx="9601196" cy="3480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Dado </a:t>
            </a:r>
            <a:r>
              <a:rPr lang="pt-BR" dirty="0"/>
              <a:t>um inteiro a, consideremos o conjunto dos múltiplos inteiros de a: 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 err="1" smtClean="0"/>
              <a:t>aZ</a:t>
            </a:r>
            <a:r>
              <a:rPr lang="pt-BR" dirty="0" smtClean="0"/>
              <a:t> </a:t>
            </a:r>
            <a:r>
              <a:rPr lang="pt-BR" dirty="0"/>
              <a:t>= {a × d; d ∈ Z}.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1599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Os múltiplos inteiros de um elemento a possuem as seguintes </a:t>
            </a:r>
            <a:r>
              <a:rPr lang="pt-BR" dirty="0" smtClean="0"/>
              <a:t>propriedades: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 é múltiplo de a.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Se </a:t>
            </a:r>
            <a:r>
              <a:rPr lang="pt-BR" dirty="0"/>
              <a:t>m é um múltiplo de a, então −m é múltiplo de a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Um </a:t>
            </a:r>
            <a:r>
              <a:rPr lang="pt-BR" dirty="0"/>
              <a:t>múltiplo de um múltiplo de a é um múltiplo de a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Se </a:t>
            </a:r>
            <a:r>
              <a:rPr lang="pt-BR" dirty="0"/>
              <a:t>m e m’ são múltiplos de a, então </a:t>
            </a:r>
            <a:r>
              <a:rPr lang="pt-BR" dirty="0" smtClean="0"/>
              <a:t>m + m</a:t>
            </a:r>
            <a:r>
              <a:rPr lang="pt-BR" dirty="0"/>
              <a:t>’ e </a:t>
            </a:r>
            <a:r>
              <a:rPr lang="pt-BR" dirty="0" smtClean="0"/>
              <a:t>m − m</a:t>
            </a:r>
            <a:r>
              <a:rPr lang="pt-BR" dirty="0"/>
              <a:t>’ são também múltiplos de 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Vimos </a:t>
            </a:r>
            <a:r>
              <a:rPr lang="pt-BR" dirty="0"/>
              <a:t>que dois números naturais a e b possuem sempre um </a:t>
            </a:r>
            <a:r>
              <a:rPr lang="pt-BR" dirty="0" smtClean="0"/>
              <a:t>m.m.c. </a:t>
            </a:r>
            <a:r>
              <a:rPr lang="pt-BR" dirty="0"/>
              <a:t>que é um número natural.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Se </a:t>
            </a:r>
            <a:r>
              <a:rPr lang="pt-BR" dirty="0"/>
              <a:t>um dos números a ou b é nulo e o </a:t>
            </a:r>
            <a:r>
              <a:rPr lang="pt-BR" dirty="0" smtClean="0"/>
              <a:t>outro é </a:t>
            </a:r>
            <a:r>
              <a:rPr lang="pt-BR" dirty="0"/>
              <a:t>um inteiro qualquer, então esses números só admitem o zero como múltiplo </a:t>
            </a:r>
            <a:r>
              <a:rPr lang="pt-BR" dirty="0" smtClean="0"/>
              <a:t>comum.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M</a:t>
            </a:r>
            <a:r>
              <a:rPr lang="pt-BR" dirty="0" smtClean="0"/>
              <a:t>ínimo </a:t>
            </a:r>
            <a:r>
              <a:rPr lang="pt-BR" dirty="0"/>
              <a:t>múltiplo comum </a:t>
            </a:r>
            <a:r>
              <a:rPr lang="pt-BR" dirty="0" smtClean="0"/>
              <a:t>(m.m.c.) </a:t>
            </a:r>
            <a:r>
              <a:rPr lang="pt-BR" dirty="0"/>
              <a:t>de a e b. Se a e b são ambos não nulos, mesmo que não sejam ambos positivos, então deﬁne-se o mínimo múltiplo comum </a:t>
            </a:r>
            <a:r>
              <a:rPr lang="pt-BR" dirty="0" smtClean="0"/>
              <a:t>(m.m.c.) </a:t>
            </a:r>
            <a:r>
              <a:rPr lang="pt-BR" dirty="0"/>
              <a:t>de a e b como sendo o menor múltiplo comum positivo; ou seja, o menor elemento positivo do </a:t>
            </a:r>
            <a:r>
              <a:rPr lang="pt-BR" dirty="0" smtClean="0"/>
              <a:t>conjunto:</a:t>
            </a:r>
            <a:endParaRPr lang="pt-BR" dirty="0"/>
          </a:p>
          <a:p>
            <a:pPr marL="0" indent="0" algn="ctr">
              <a:buNone/>
            </a:pPr>
            <a:r>
              <a:rPr lang="pt-BR" dirty="0" err="1"/>
              <a:t>aZ</a:t>
            </a:r>
            <a:r>
              <a:rPr lang="pt-BR" dirty="0"/>
              <a:t> ∩ </a:t>
            </a:r>
            <a:r>
              <a:rPr lang="pt-BR" dirty="0" err="1"/>
              <a:t>bZ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8330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1:</a:t>
            </a:r>
          </a:p>
          <a:p>
            <a:pPr marL="0" indent="0" algn="just">
              <a:buNone/>
            </a:pPr>
            <a:r>
              <a:rPr lang="pt-BR" dirty="0" smtClean="0"/>
              <a:t>Quantos números </a:t>
            </a:r>
            <a:r>
              <a:rPr lang="pt-BR" dirty="0"/>
              <a:t>primos existem?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Teorema</a:t>
            </a:r>
            <a:r>
              <a:rPr lang="pt-BR" b="1" dirty="0"/>
              <a:t>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/>
              <a:t>Todo inteiro n, maior que 1, pode ser expresso como o produto de </a:t>
            </a:r>
            <a:r>
              <a:rPr lang="pt-BR" dirty="0" smtClean="0"/>
              <a:t>números primos.</a:t>
            </a:r>
            <a:endParaRPr lang="pt-BR" dirty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Teorema: </a:t>
            </a:r>
          </a:p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/>
              <a:t>Euclides) Existem inﬁnitos </a:t>
            </a:r>
            <a:r>
              <a:rPr lang="pt-BR" dirty="0" smtClean="0"/>
              <a:t>números </a:t>
            </a:r>
            <a:r>
              <a:rPr lang="pt-BR" dirty="0"/>
              <a:t>primos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02993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4290</TotalTime>
  <Words>1745</Words>
  <Application>Microsoft Office PowerPoint</Application>
  <PresentationFormat>Personalizar</PresentationFormat>
  <Paragraphs>160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Orgânico</vt:lpstr>
      <vt:lpstr>Fundamentos de Aritmética</vt:lpstr>
      <vt:lpstr> Os inteiros e suas propriedades </vt:lpstr>
      <vt:lpstr>Slide 3</vt:lpstr>
      <vt:lpstr>Slide 4</vt:lpstr>
      <vt:lpstr>Slide 5</vt:lpstr>
      <vt:lpstr>Múltiplos Inteiros e M.M.C.</vt:lpstr>
      <vt:lpstr>Slide 7</vt:lpstr>
      <vt:lpstr>Slide 8</vt:lpstr>
      <vt:lpstr>Slide 9</vt:lpstr>
      <vt:lpstr>Divisores e M.D.C.</vt:lpstr>
      <vt:lpstr>Slide 11</vt:lpstr>
      <vt:lpstr>Slide 12</vt:lpstr>
      <vt:lpstr>Slide 13</vt:lpstr>
      <vt:lpstr>Slide 14</vt:lpstr>
      <vt:lpstr> Algoritmo da Divisão Euclidiana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59</cp:revision>
  <dcterms:created xsi:type="dcterms:W3CDTF">2015-01-13T23:40:40Z</dcterms:created>
  <dcterms:modified xsi:type="dcterms:W3CDTF">2016-06-18T08:18:09Z</dcterms:modified>
</cp:coreProperties>
</file>