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5"/>
  </p:handoutMasterIdLst>
  <p:sldIdLst>
    <p:sldId id="256" r:id="rId2"/>
    <p:sldId id="293" r:id="rId3"/>
    <p:sldId id="288" r:id="rId4"/>
    <p:sldId id="294" r:id="rId5"/>
    <p:sldId id="295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308" r:id="rId14"/>
    <p:sldId id="307" r:id="rId15"/>
    <p:sldId id="309" r:id="rId16"/>
    <p:sldId id="305" r:id="rId17"/>
    <p:sldId id="306" r:id="rId18"/>
    <p:sldId id="310" r:id="rId19"/>
    <p:sldId id="311" r:id="rId20"/>
    <p:sldId id="312" r:id="rId21"/>
    <p:sldId id="313" r:id="rId22"/>
    <p:sldId id="314" r:id="rId23"/>
    <p:sldId id="31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Contagem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2, ciclo 3</a:t>
            </a:r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0449" y="351184"/>
            <a:ext cx="10842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5. </a:t>
            </a:r>
            <a:r>
              <a:rPr lang="pt-BR" sz="2400" dirty="0"/>
              <a:t>Considere o conjunto N = {1, 2, 3}. Note que existem 6 permutações dos elementos de N, a saber: 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(1, 2, 3),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(1, 3, 2),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(2, 1, 3),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(2, 3, 1),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(3, 1, 2), 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(3, 2, 1).</a:t>
            </a:r>
          </a:p>
          <a:p>
            <a:pPr algn="just"/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	Na literatura matemática, a quantidade de permutações de um conjunto com </a:t>
            </a:r>
            <a:r>
              <a:rPr lang="pt-BR" sz="2400" dirty="0">
                <a:solidFill>
                  <a:srgbClr val="FF0000"/>
                </a:solidFill>
              </a:rPr>
              <a:t>n</a:t>
            </a:r>
            <a:r>
              <a:rPr lang="pt-BR" sz="2400" dirty="0"/>
              <a:t> elementos é frequentemente representada por </a:t>
            </a:r>
            <a:r>
              <a:rPr lang="pt-BR" sz="2400" dirty="0" err="1">
                <a:solidFill>
                  <a:srgbClr val="FF0000"/>
                </a:solidFill>
              </a:rPr>
              <a:t>P</a:t>
            </a:r>
            <a:r>
              <a:rPr lang="pt-BR" sz="2400" baseline="-25000" dirty="0" err="1">
                <a:solidFill>
                  <a:srgbClr val="FF0000"/>
                </a:solidFill>
              </a:rPr>
              <a:t>n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5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0449" y="351184"/>
            <a:ext cx="108421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800" dirty="0"/>
              <a:t>Claramente, a quantidade de permutações dos elementos de um conjunto finito é igual ao número de maneiras de dispor tais elementos em uma fila. Assim, conforme observamos na discussão após o Exemplo 1, pelo PFC, concluímos que </a:t>
            </a:r>
          </a:p>
          <a:p>
            <a:pPr algn="just"/>
            <a:endParaRPr lang="pt-BR" sz="2400" dirty="0"/>
          </a:p>
          <a:p>
            <a:pPr algn="ctr"/>
            <a:r>
              <a:rPr lang="pt-BR" sz="3500" dirty="0" err="1">
                <a:solidFill>
                  <a:srgbClr val="FF0000"/>
                </a:solidFill>
              </a:rPr>
              <a:t>P</a:t>
            </a:r>
            <a:r>
              <a:rPr lang="pt-BR" sz="3500" baseline="-25000" dirty="0" err="1">
                <a:solidFill>
                  <a:srgbClr val="FF0000"/>
                </a:solidFill>
              </a:rPr>
              <a:t>n</a:t>
            </a:r>
            <a:r>
              <a:rPr lang="pt-BR" sz="3500" dirty="0">
                <a:solidFill>
                  <a:srgbClr val="FF0000"/>
                </a:solidFill>
              </a:rPr>
              <a:t> = n!.</a:t>
            </a:r>
          </a:p>
          <a:p>
            <a:pPr algn="ctr"/>
            <a:endParaRPr lang="pt-BR" sz="3500" dirty="0"/>
          </a:p>
          <a:p>
            <a:pPr algn="just"/>
            <a:r>
              <a:rPr lang="pt-BR" sz="2400" dirty="0"/>
              <a:t>	</a:t>
            </a:r>
            <a:r>
              <a:rPr lang="pt-BR" sz="2800" dirty="0"/>
              <a:t>Uma observação importante é que, para que isso seja válido, os n elementos que estamos permutando precisam ser </a:t>
            </a:r>
            <a:r>
              <a:rPr lang="pt-BR" sz="2800" dirty="0">
                <a:solidFill>
                  <a:srgbClr val="FF0000"/>
                </a:solidFill>
              </a:rPr>
              <a:t>distintos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76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0449" y="351184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6. </a:t>
            </a:r>
            <a:r>
              <a:rPr lang="pt-BR" sz="2400" dirty="0"/>
              <a:t>Um professor deseja elaborar um teste com 6 questões. Os enunciados das questões já foram elaborados, mas ele ainda precisa escolher a ordem em que essas questões irão figurar no teste. De quantas maneiras ele pode fazer isso?</a:t>
            </a:r>
          </a:p>
        </p:txBody>
      </p:sp>
    </p:spTree>
    <p:extLst>
      <p:ext uri="{BB962C8B-B14F-4D97-AF65-F5344CB8AC3E}">
        <p14:creationId xmlns:p14="http://schemas.microsoft.com/office/powerpoint/2010/main" val="149206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Exercícios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466705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1.</a:t>
            </a:r>
            <a:r>
              <a:rPr lang="pt-BR" sz="2400" dirty="0"/>
              <a:t> Luiz precisa trocar a lâmpada da sala, lavar a louca, estudar para a prova de matemática e arrumar seu quarto. De quantas maneiras diferentes ele pode executar essa sequencia de atividades? </a:t>
            </a:r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294455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406531"/>
            <a:ext cx="10842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2.</a:t>
            </a:r>
            <a:r>
              <a:rPr lang="pt-BR" sz="2400" dirty="0"/>
              <a:t> Quantos são os anagramas da palavra MATRIZ?</a:t>
            </a:r>
          </a:p>
          <a:p>
            <a:pPr algn="ctr"/>
            <a:r>
              <a:rPr lang="pt-BR" sz="2200" i="1" dirty="0"/>
              <a:t>Anagrama: transposição de letras de palavra ou frase para formar outra palavra ou frase diferente .</a:t>
            </a:r>
          </a:p>
        </p:txBody>
      </p:sp>
    </p:spTree>
    <p:extLst>
      <p:ext uri="{BB962C8B-B14F-4D97-AF65-F5344CB8AC3E}">
        <p14:creationId xmlns:p14="http://schemas.microsoft.com/office/powerpoint/2010/main" val="65421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406531"/>
            <a:ext cx="10842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3.</a:t>
            </a:r>
            <a:r>
              <a:rPr lang="pt-BR" sz="2400" dirty="0"/>
              <a:t> Considerando a palavra MATRIZ, determine o número de anagramas que: </a:t>
            </a:r>
          </a:p>
          <a:p>
            <a:pPr marL="457200" indent="-457200" algn="just">
              <a:buAutoNum type="alphaLcParenR"/>
            </a:pPr>
            <a:r>
              <a:rPr lang="pt-BR" sz="2400" dirty="0"/>
              <a:t>começam por MA. </a:t>
            </a:r>
          </a:p>
          <a:p>
            <a:pPr algn="just"/>
            <a:r>
              <a:rPr lang="pt-BR" sz="2400" dirty="0"/>
              <a:t>b) tenham as letras M e A juntas, nessa ordem. </a:t>
            </a:r>
          </a:p>
          <a:p>
            <a:pPr algn="just"/>
            <a:r>
              <a:rPr lang="pt-BR" sz="2400" dirty="0"/>
              <a:t>c) tenhas as letras M e A juntas.</a:t>
            </a:r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51661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81244"/>
            <a:ext cx="10842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4.</a:t>
            </a:r>
            <a:r>
              <a:rPr lang="pt-BR" sz="2400" dirty="0"/>
              <a:t> Considere a palavra CONTAGEM. Determine o número de anagramas que </a:t>
            </a:r>
          </a:p>
          <a:p>
            <a:pPr algn="just"/>
            <a:endParaRPr lang="pt-BR" sz="2400" dirty="0"/>
          </a:p>
          <a:p>
            <a:pPr marL="457200" indent="-457200" algn="just">
              <a:buAutoNum type="alphaLcParenR"/>
            </a:pPr>
            <a:r>
              <a:rPr lang="pt-BR" sz="2400" dirty="0"/>
              <a:t>começam com A e terminam com E.</a:t>
            </a:r>
          </a:p>
          <a:p>
            <a:pPr algn="just"/>
            <a:endParaRPr lang="pt-BR" sz="2400" dirty="0"/>
          </a:p>
          <a:p>
            <a:pPr marL="457200" indent="-457200" algn="just">
              <a:buAutoNum type="alphaLcParenR"/>
            </a:pPr>
            <a:endParaRPr lang="pt-BR" sz="2400" dirty="0"/>
          </a:p>
          <a:p>
            <a:pPr marL="457200" indent="-457200" algn="just">
              <a:buAutoNum type="alphaLcParenR"/>
            </a:pPr>
            <a:endParaRPr lang="pt-BR" sz="2400" dirty="0"/>
          </a:p>
          <a:p>
            <a:pPr marL="457200" indent="-457200" algn="just">
              <a:buAutoNum type="alphaLcParenR"/>
            </a:pPr>
            <a:endParaRPr lang="pt-BR" sz="2400" dirty="0"/>
          </a:p>
          <a:p>
            <a:pPr algn="just"/>
            <a:r>
              <a:rPr lang="pt-BR" sz="2400" dirty="0"/>
              <a:t>b) começam com A ou terminam com E. </a:t>
            </a:r>
          </a:p>
        </p:txBody>
      </p:sp>
    </p:spTree>
    <p:extLst>
      <p:ext uri="{BB962C8B-B14F-4D97-AF65-F5344CB8AC3E}">
        <p14:creationId xmlns:p14="http://schemas.microsoft.com/office/powerpoint/2010/main" val="333191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407" y="207749"/>
            <a:ext cx="10842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4.</a:t>
            </a:r>
            <a:r>
              <a:rPr lang="pt-BR" sz="2400" dirty="0"/>
              <a:t> Considere a palavra CONTAGEM. Determine o número de anagramas que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c) começam e terminam com vogal.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d) tem a letra T antes da letra M (por exemplo, a própria palavra CONTAGEM).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407" y="207749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5.</a:t>
            </a:r>
            <a:r>
              <a:rPr lang="pt-BR" sz="2400" dirty="0"/>
              <a:t> Em quantos anagramas da palavra QUEIJO as vogais não aparecem todas juntas?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407" y="207749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6.</a:t>
            </a:r>
            <a:r>
              <a:rPr lang="pt-BR" sz="2400" dirty="0"/>
              <a:t> De quantas maneiras três homens e três mulheres podem ficar em fila, de modo que os homens fiquem intercalados pelas mulheres?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8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O fatorial de um número natural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702906"/>
            <a:ext cx="10842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3000" dirty="0"/>
              <a:t>Na aula anterior estudamos o </a:t>
            </a:r>
            <a:r>
              <a:rPr lang="pt-BR" sz="3000" dirty="0">
                <a:solidFill>
                  <a:srgbClr val="FF0000"/>
                </a:solidFill>
              </a:rPr>
              <a:t>princípio fundamental da contagem</a:t>
            </a:r>
            <a:r>
              <a:rPr lang="pt-BR" sz="3000" dirty="0"/>
              <a:t> (PFC) também conhecido como </a:t>
            </a:r>
            <a:r>
              <a:rPr lang="pt-BR" sz="3000" dirty="0">
                <a:solidFill>
                  <a:srgbClr val="FF0000"/>
                </a:solidFill>
              </a:rPr>
              <a:t>princípio multiplicativo</a:t>
            </a:r>
            <a:r>
              <a:rPr lang="pt-BR" sz="3000" dirty="0"/>
              <a:t>. </a:t>
            </a:r>
          </a:p>
          <a:p>
            <a:pPr algn="just"/>
            <a:r>
              <a:rPr lang="pt-BR" sz="3000" dirty="0"/>
              <a:t>	Utilizando este princípio, podemos facilmente resolver o seguinte problema.</a:t>
            </a:r>
            <a:endParaRPr lang="pt-B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3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407" y="207749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7.</a:t>
            </a:r>
            <a:r>
              <a:rPr lang="pt-BR" sz="2400" dirty="0"/>
              <a:t> Três ingleses, quatro americanos e cinco franceses serão dispostos em fila (dispostos em linha reta) de modo que pessoas de mesma nacionalidade estejam sempre juntas. De quantas maneiras distintas a fila poderá ser formada de modo que o primeiro da fila seja um francês?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5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407" y="207749"/>
            <a:ext cx="10842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8.</a:t>
            </a:r>
            <a:r>
              <a:rPr lang="pt-BR" sz="2400" dirty="0"/>
              <a:t> O setor de recursos humanos de uma empresa vai realizar uma entrevista com 120 candidatos a uma vaga de contador. Por sorteio, eles pretendem atribuir a cada candidato um número, colocar a lista de números em ordem numérica crescente e usá-la para convocar os interessados. Acontece que, por um defeito no computador, foram gerados números com 5 algarismos distintos e em nenhum deles aparecem dígitos pares. Em razão disso, a ordem de chamada do candidato que tiver o número 75913 é </a:t>
            </a:r>
          </a:p>
          <a:p>
            <a:pPr algn="just"/>
            <a:endParaRPr lang="pt-BR" sz="2400" dirty="0"/>
          </a:p>
          <a:p>
            <a:pPr marL="457200" indent="-457200" algn="just">
              <a:buAutoNum type="alphaLcParenR"/>
            </a:pPr>
            <a:r>
              <a:rPr lang="pt-BR" sz="2400" dirty="0"/>
              <a:t>24. </a:t>
            </a:r>
          </a:p>
          <a:p>
            <a:pPr algn="just"/>
            <a:r>
              <a:rPr lang="pt-BR" sz="2400" dirty="0"/>
              <a:t>b) 31. </a:t>
            </a:r>
          </a:p>
          <a:p>
            <a:pPr algn="just"/>
            <a:r>
              <a:rPr lang="pt-BR" sz="2400" dirty="0"/>
              <a:t>c) 32. </a:t>
            </a:r>
          </a:p>
          <a:p>
            <a:pPr algn="just"/>
            <a:r>
              <a:rPr lang="pt-BR" sz="2400" dirty="0"/>
              <a:t>d) 88. </a:t>
            </a:r>
          </a:p>
          <a:p>
            <a:pPr algn="just"/>
            <a:r>
              <a:rPr lang="pt-BR" sz="2400" dirty="0"/>
              <a:t>e) 89.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4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407" y="207749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9.</a:t>
            </a:r>
            <a:r>
              <a:rPr lang="pt-BR" sz="2400" dirty="0"/>
              <a:t> Com os algarismos 2, 3, 4, 5, 6 formam-se todos os números de 5 algarismos distintos. Determine a soma de todos eles.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1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407" y="207749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Para pensar</a:t>
            </a:r>
            <a:r>
              <a:rPr lang="pt-BR" sz="2400" dirty="0"/>
              <a:t> Você recebeu 2 ampulhetas, uma que marca 11 minutos e outra que marca 7 minutos, porem você precisa cozinhar um ovo por exatamente 15 minutos e não dispõe de outro dispositivo para contar o tempo, como fazer isso apenas com as ampulhetas?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1. </a:t>
            </a:r>
            <a:r>
              <a:rPr lang="pt-BR" sz="2400" dirty="0"/>
              <a:t>Quatro pessoas, Ana, Bruno, Carlos e Davi chegaram ao mesmo tempo em uma agencia bancária que possui apenas um atendente. De quantas maneiras podemos formar uma fila entre eles, determinando assim a ordem em que eles serão atendidos?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Vejamos: o primeiro da fila pode ser uma qualquer das quatro pessoas, logo há </a:t>
            </a:r>
            <a:r>
              <a:rPr lang="pt-BR" sz="2400" dirty="0">
                <a:solidFill>
                  <a:srgbClr val="FF0000"/>
                </a:solidFill>
              </a:rPr>
              <a:t>4 possibilidades</a:t>
            </a:r>
            <a:r>
              <a:rPr lang="pt-BR" sz="2400" dirty="0"/>
              <a:t>; o segundo da fila deve ser alguém diferente do primeiro (que já foi escolhido) e, portanto, há </a:t>
            </a:r>
            <a:r>
              <a:rPr lang="pt-BR" sz="2400" dirty="0">
                <a:solidFill>
                  <a:srgbClr val="FF0000"/>
                </a:solidFill>
              </a:rPr>
              <a:t>3 possibilidades.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	</a:t>
            </a:r>
          </a:p>
          <a:p>
            <a:pPr algn="just"/>
            <a:r>
              <a:rPr lang="pt-BR" sz="2400" dirty="0"/>
              <a:t>	Assim chegamos em: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ctr"/>
            <a:r>
              <a:rPr lang="pt-BR" sz="4000" dirty="0"/>
              <a:t>4 · 3 · 2 · 1 = 24.</a:t>
            </a:r>
          </a:p>
        </p:txBody>
      </p:sp>
    </p:spTree>
    <p:extLst>
      <p:ext uri="{BB962C8B-B14F-4D97-AF65-F5344CB8AC3E}">
        <p14:creationId xmlns:p14="http://schemas.microsoft.com/office/powerpoint/2010/main" val="259724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Agora, seja </a:t>
            </a:r>
            <a:r>
              <a:rPr lang="pt-BR" sz="2400" dirty="0">
                <a:solidFill>
                  <a:srgbClr val="FF0000"/>
                </a:solidFill>
              </a:rPr>
              <a:t>n</a:t>
            </a:r>
            <a:r>
              <a:rPr lang="pt-BR" sz="2400" dirty="0"/>
              <a:t> um número natural qualquer. O que aconteceria se tivéssemos, no Exemplo 1, um grupo de </a:t>
            </a:r>
            <a:r>
              <a:rPr lang="pt-BR" sz="2400" dirty="0">
                <a:solidFill>
                  <a:srgbClr val="FF0000"/>
                </a:solidFill>
              </a:rPr>
              <a:t>n</a:t>
            </a:r>
            <a:r>
              <a:rPr lang="pt-BR" sz="2400" dirty="0"/>
              <a:t> pessoas no lugar de apenas 4 pessoas?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Não é difícil perceber que o total de maneiras de formar uma fila entre as n pessoas pode ser calculado de modo semelhante, escolhendo um a um quem ocupará cada posição da fila, e que, pelo PFC, obtém-se que esse número é igual a:</a:t>
            </a:r>
          </a:p>
          <a:p>
            <a:pPr algn="just"/>
            <a:endParaRPr lang="pt-BR" sz="2400" dirty="0"/>
          </a:p>
          <a:p>
            <a:pPr algn="ctr"/>
            <a:r>
              <a:rPr lang="pt-BR" sz="3500" dirty="0"/>
              <a:t>n · (n − 1) · (n − 2) · . . . · 2 · 1</a:t>
            </a:r>
            <a:endParaRPr lang="pt-BR" sz="2400" dirty="0"/>
          </a:p>
          <a:p>
            <a:pPr algn="ctr"/>
            <a:endParaRPr lang="pt-BR" sz="3500" dirty="0"/>
          </a:p>
          <a:p>
            <a:r>
              <a:rPr lang="pt-BR" sz="2400" dirty="0"/>
              <a:t>	ou seja, igual ao produto entre todos os números naturais de 1 até n.</a:t>
            </a:r>
          </a:p>
        </p:txBody>
      </p:sp>
    </p:spTree>
    <p:extLst>
      <p:ext uri="{BB962C8B-B14F-4D97-AF65-F5344CB8AC3E}">
        <p14:creationId xmlns:p14="http://schemas.microsoft.com/office/powerpoint/2010/main" val="156169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Produtos como o anterior aparecem com bastante frequência em problemas de contagem, uma vez que, em vários desses problemas, o passo inicial em suas resoluções consiste em escolher uma ordem para um dado grupo de objetos.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Além disso, esse tipo de produto também aparece em fórmulas utilizadas em outros conceitos básicos, como os de </a:t>
            </a:r>
            <a:r>
              <a:rPr lang="pt-BR" sz="2400" dirty="0">
                <a:solidFill>
                  <a:srgbClr val="FF0000"/>
                </a:solidFill>
              </a:rPr>
              <a:t>arranjo</a:t>
            </a:r>
            <a:r>
              <a:rPr lang="pt-BR" sz="2400" dirty="0"/>
              <a:t> e </a:t>
            </a:r>
            <a:r>
              <a:rPr lang="pt-BR" sz="2400" dirty="0">
                <a:solidFill>
                  <a:srgbClr val="FF0000"/>
                </a:solidFill>
              </a:rPr>
              <a:t>combinação</a:t>
            </a:r>
            <a:r>
              <a:rPr lang="pt-BR" sz="2400" dirty="0"/>
              <a:t>, os quais iremos estudar nas aulas seguintes. Por isso, é conveniente dar um nome para tais produtos.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Dado um número natural </a:t>
            </a:r>
            <a:r>
              <a:rPr lang="pt-BR" sz="2400" dirty="0">
                <a:solidFill>
                  <a:srgbClr val="FF0000"/>
                </a:solidFill>
              </a:rPr>
              <a:t>n</a:t>
            </a:r>
            <a:r>
              <a:rPr lang="pt-BR" sz="2400" dirty="0"/>
              <a:t>, o produto de todos os naturais de 1 até n é chamado de fatorial de n e é representado, em símbolos, por </a:t>
            </a:r>
            <a:r>
              <a:rPr lang="pt-BR" sz="2400" dirty="0">
                <a:solidFill>
                  <a:srgbClr val="FF0000"/>
                </a:solidFill>
              </a:rPr>
              <a:t>n!</a:t>
            </a:r>
            <a:r>
              <a:rPr lang="pt-BR" sz="2400" dirty="0"/>
              <a:t> (onde se lê </a:t>
            </a:r>
            <a:r>
              <a:rPr lang="pt-BR" sz="2400" dirty="0">
                <a:solidFill>
                  <a:srgbClr val="FF0000"/>
                </a:solidFill>
              </a:rPr>
              <a:t>n-fatorial</a:t>
            </a:r>
            <a:r>
              <a:rPr lang="pt-BR" sz="2400" dirty="0"/>
              <a:t>). Assim, temos: </a:t>
            </a:r>
          </a:p>
          <a:p>
            <a:pPr algn="ctr"/>
            <a:r>
              <a:rPr lang="pt-BR" sz="3500" dirty="0"/>
              <a:t>n! = n · (n − 1) · . . . · 2 · 1. </a:t>
            </a:r>
          </a:p>
          <a:p>
            <a:pPr algn="just"/>
            <a:r>
              <a:rPr lang="pt-BR" sz="2400" dirty="0"/>
              <a:t>	Além disso, por convenção, definimos 0! = 1. </a:t>
            </a:r>
          </a:p>
        </p:txBody>
      </p:sp>
    </p:spTree>
    <p:extLst>
      <p:ext uri="{BB962C8B-B14F-4D97-AF65-F5344CB8AC3E}">
        <p14:creationId xmlns:p14="http://schemas.microsoft.com/office/powerpoint/2010/main" val="293379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2. </a:t>
            </a:r>
            <a:r>
              <a:rPr lang="pt-BR" sz="2400" dirty="0"/>
              <a:t>A seguir listamos o valor do fatorial de alguns números pequenos: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</a:t>
            </a:r>
            <a:r>
              <a:rPr lang="pt-BR" sz="4000" dirty="0"/>
              <a:t>0! = 1, </a:t>
            </a:r>
          </a:p>
          <a:p>
            <a:pPr algn="just"/>
            <a:r>
              <a:rPr lang="pt-BR" sz="4000" dirty="0"/>
              <a:t>	1! = 1, </a:t>
            </a:r>
          </a:p>
          <a:p>
            <a:pPr algn="just"/>
            <a:r>
              <a:rPr lang="pt-BR" sz="4000" dirty="0"/>
              <a:t>	2! = 2 · 1 = 2, </a:t>
            </a:r>
          </a:p>
          <a:p>
            <a:pPr algn="just"/>
            <a:r>
              <a:rPr lang="pt-BR" sz="4000" dirty="0"/>
              <a:t>	3! = 3 · 2 · 1 = 6, </a:t>
            </a:r>
          </a:p>
          <a:p>
            <a:pPr algn="just"/>
            <a:r>
              <a:rPr lang="pt-BR" sz="4000" dirty="0"/>
              <a:t>	4! = 4 · 3 · 2 · 1 = 24, </a:t>
            </a:r>
          </a:p>
          <a:p>
            <a:pPr algn="just"/>
            <a:r>
              <a:rPr lang="pt-BR" sz="4000" dirty="0"/>
              <a:t>	5! = 5 · 4 · 3 · 2 · 1 = 120, </a:t>
            </a:r>
          </a:p>
          <a:p>
            <a:pPr algn="just"/>
            <a:r>
              <a:rPr lang="pt-BR" sz="4000" dirty="0"/>
              <a:t>	6! = 6 · 5 · 4 · 3 · 2 · 1 = 720.</a:t>
            </a:r>
          </a:p>
        </p:txBody>
      </p:sp>
    </p:spTree>
    <p:extLst>
      <p:ext uri="{BB962C8B-B14F-4D97-AF65-F5344CB8AC3E}">
        <p14:creationId xmlns:p14="http://schemas.microsoft.com/office/powerpoint/2010/main" val="221533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3. </a:t>
            </a:r>
            <a:r>
              <a:rPr lang="pt-BR" sz="2400" dirty="0"/>
              <a:t>Veja que:</a:t>
            </a:r>
          </a:p>
          <a:p>
            <a:pPr algn="just"/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	</a:t>
            </a:r>
            <a:r>
              <a:rPr lang="pt-BR" sz="4000" dirty="0"/>
              <a:t>7! = 7 · 6! = 7 · 720 = 5040, </a:t>
            </a:r>
          </a:p>
          <a:p>
            <a:pPr algn="just"/>
            <a:r>
              <a:rPr lang="pt-BR" sz="4000" dirty="0"/>
              <a:t>	8! = 8 · 7! = 8 · 5040 = 40320, </a:t>
            </a:r>
          </a:p>
          <a:p>
            <a:pPr algn="just"/>
            <a:r>
              <a:rPr lang="pt-BR" sz="4000" dirty="0"/>
              <a:t>	9! = 9 · 8! = 362.880.</a:t>
            </a:r>
          </a:p>
          <a:p>
            <a:pPr algn="just"/>
            <a:endParaRPr lang="pt-BR" sz="4000" dirty="0"/>
          </a:p>
          <a:p>
            <a:pPr algn="just"/>
            <a:r>
              <a:rPr lang="pt-BR" sz="4000" dirty="0"/>
              <a:t>	</a:t>
            </a:r>
            <a:r>
              <a:rPr lang="pt-BR" sz="2400" dirty="0"/>
              <a:t>Os exemplos 2 e 3 indicam que o valor de n! cresce muito rapidamente `a medida que n cresce. Daí, a importância de aprendermos a simplificar expressões que usem n!. Vejamos outros exemplos...</a:t>
            </a:r>
          </a:p>
        </p:txBody>
      </p:sp>
    </p:spTree>
    <p:extLst>
      <p:ext uri="{BB962C8B-B14F-4D97-AF65-F5344CB8AC3E}">
        <p14:creationId xmlns:p14="http://schemas.microsoft.com/office/powerpoint/2010/main" val="326249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0449" y="351184"/>
            <a:ext cx="10842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4. </a:t>
            </a:r>
            <a:r>
              <a:rPr lang="pt-BR" sz="2400" dirty="0"/>
              <a:t>Simplifique as seguintes expressões.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(a) 20! / 18! 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(b) 1 / 5! − 1 / 6!.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(c) 6! / 4!·5! 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(d) 10! / 7!·3! .</a:t>
            </a:r>
          </a:p>
        </p:txBody>
      </p:sp>
    </p:spTree>
    <p:extLst>
      <p:ext uri="{BB962C8B-B14F-4D97-AF65-F5344CB8AC3E}">
        <p14:creationId xmlns:p14="http://schemas.microsoft.com/office/powerpoint/2010/main" val="84431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Permutações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702906"/>
            <a:ext cx="10842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3200" dirty="0"/>
              <a:t>A noção de permutação está ligada ao ato de permutar, ou seja, reordenar um grupo de objetos.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>
                <a:solidFill>
                  <a:srgbClr val="FF0000"/>
                </a:solidFill>
              </a:rPr>
              <a:t>	</a:t>
            </a:r>
            <a:r>
              <a:rPr lang="pt-BR" sz="3200" dirty="0"/>
              <a:t>Por exemplo, quando A = {v, w, x, y, z}, temos que a lista ordenada (x, v, w, z, y) é uma permutação dos elementos de A</a:t>
            </a:r>
            <a:endParaRPr lang="pt-B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9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721</TotalTime>
  <Words>14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Impact</vt:lpstr>
      <vt:lpstr>Wingdings</vt:lpstr>
      <vt:lpstr>Evento Principal</vt:lpstr>
      <vt:lpstr>Contagem</vt:lpstr>
      <vt:lpstr>O fatorial de um número natural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Permutações </vt:lpstr>
      <vt:lpstr>Apresentação do PowerPoint</vt:lpstr>
      <vt:lpstr>Apresentação do PowerPoint</vt:lpstr>
      <vt:lpstr>Apresentação do PowerPoint</vt:lpstr>
      <vt:lpstr>Exercícios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73</cp:revision>
  <dcterms:created xsi:type="dcterms:W3CDTF">2016-07-07T15:43:12Z</dcterms:created>
  <dcterms:modified xsi:type="dcterms:W3CDTF">2016-09-09T19:38:55Z</dcterms:modified>
</cp:coreProperties>
</file>