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76" r:id="rId7"/>
    <p:sldId id="282" r:id="rId8"/>
    <p:sldId id="277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 smtClean="0"/>
              <a:t>Algoritmo do mdc de Euclides, Relação </a:t>
            </a:r>
            <a:br>
              <a:rPr lang="pt-BR" sz="2800" dirty="0" smtClean="0"/>
            </a:br>
            <a:r>
              <a:rPr lang="pt-BR" sz="2800" dirty="0" smtClean="0"/>
              <a:t>de </a:t>
            </a:r>
            <a:r>
              <a:rPr lang="pt-BR" sz="2800" dirty="0" err="1" smtClean="0"/>
              <a:t>Bézout</a:t>
            </a:r>
            <a:r>
              <a:rPr lang="pt-BR" sz="2800" dirty="0" smtClean="0"/>
              <a:t> e aplicações, equações </a:t>
            </a:r>
            <a:r>
              <a:rPr lang="pt-BR" sz="2800" dirty="0" err="1" smtClean="0"/>
              <a:t>diofantinas</a:t>
            </a:r>
            <a:r>
              <a:rPr lang="pt-BR" sz="2800" dirty="0" smtClean="0"/>
              <a:t> lineares.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- 2016</a:t>
            </a:r>
          </a:p>
        </p:txBody>
      </p:sp>
      <p:pic>
        <p:nvPicPr>
          <p:cNvPr id="4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840783" y="1567543"/>
            <a:ext cx="1008612" cy="731520"/>
          </a:xfrm>
          <a:prstGeom prst="rect">
            <a:avLst/>
          </a:prstGeom>
          <a:noFill/>
        </p:spPr>
      </p:pic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30" y="1580605"/>
            <a:ext cx="1198299" cy="561703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467497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err="1" smtClean="0"/>
              <a:t>Exerc</a:t>
            </a:r>
            <a:r>
              <a:rPr lang="pt-BR" b="1" dirty="0" smtClean="0"/>
              <a:t>. 1: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 </a:t>
            </a:r>
            <a:r>
              <a:rPr lang="pt-BR" b="1" dirty="0" err="1" smtClean="0"/>
              <a:t>Exerc</a:t>
            </a:r>
            <a:r>
              <a:rPr lang="pt-BR" b="1" dirty="0" smtClean="0"/>
              <a:t>. 2: </a:t>
            </a:r>
            <a:endParaRPr lang="pt-BR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117" t="79044" r="14361" b="11429"/>
          <a:stretch>
            <a:fillRect/>
          </a:stretch>
        </p:blipFill>
        <p:spPr bwMode="auto">
          <a:xfrm>
            <a:off x="3055172" y="2197249"/>
            <a:ext cx="8074382" cy="68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987" t="18036" r="14428" b="62976"/>
          <a:stretch>
            <a:fillRect/>
          </a:stretch>
        </p:blipFill>
        <p:spPr bwMode="auto">
          <a:xfrm>
            <a:off x="3057351" y="893141"/>
            <a:ext cx="8072204" cy="13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2324" t="35268" r="14024" b="22768"/>
          <a:stretch>
            <a:fillRect/>
          </a:stretch>
        </p:blipFill>
        <p:spPr bwMode="auto">
          <a:xfrm>
            <a:off x="2978332" y="3148148"/>
            <a:ext cx="8242663" cy="282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0299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3076" name="Picture 4" descr="Image result for é hora de dar tchau"/>
          <p:cNvPicPr>
            <a:picLocks noChangeAspect="1" noChangeArrowheads="1"/>
          </p:cNvPicPr>
          <p:nvPr/>
        </p:nvPicPr>
        <p:blipFill>
          <a:blip r:embed="rId2"/>
          <a:srcRect r="1089" b="3021"/>
          <a:stretch>
            <a:fillRect/>
          </a:stretch>
        </p:blipFill>
        <p:spPr bwMode="auto">
          <a:xfrm>
            <a:off x="9157063" y="2005784"/>
            <a:ext cx="2364377" cy="4081507"/>
          </a:xfrm>
          <a:prstGeom prst="rect">
            <a:avLst/>
          </a:prstGeom>
          <a:noFill/>
        </p:spPr>
      </p:pic>
      <p:pic>
        <p:nvPicPr>
          <p:cNvPr id="3078" name="Picture 6" descr="Image result for frases para venced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3484" y="1174740"/>
            <a:ext cx="6665731" cy="4337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299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Algoritmo do mdc de Euclides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pt-BR" b="1" dirty="0" smtClean="0"/>
              <a:t> </a:t>
            </a:r>
            <a:r>
              <a:rPr lang="pt-BR" dirty="0" smtClean="0"/>
              <a:t>O Lema de Euclides: </a:t>
            </a:r>
            <a:r>
              <a:rPr lang="pt-BR" i="1" dirty="0" smtClean="0"/>
              <a:t>Dados inteiros a e b, os divisores comuns de </a:t>
            </a:r>
            <a:r>
              <a:rPr lang="pt-BR" dirty="0" smtClean="0"/>
              <a:t>a </a:t>
            </a:r>
            <a:r>
              <a:rPr lang="pt-BR" i="1" dirty="0" smtClean="0"/>
              <a:t>e b são os mesmos que os divisores comuns de a e b − c × a, para todo número inteiro c fixado.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O Lema de Euclides nos diz que os divisores de comuns de a e b são os mesmos divisores comuns de a e b − a × c, logo tomando o maior divisor comum em ambos os casos, obtemos a fórmula:</a:t>
            </a:r>
          </a:p>
          <a:p>
            <a:pPr algn="ctr">
              <a:buNone/>
            </a:pPr>
            <a:r>
              <a:rPr lang="pt-BR" b="1" dirty="0" smtClean="0"/>
              <a:t>mdc(a, b) = mdc(a, b − a × c),</a:t>
            </a:r>
          </a:p>
          <a:p>
            <a:pPr>
              <a:buNone/>
            </a:pPr>
            <a:r>
              <a:rPr lang="pt-BR" dirty="0" smtClean="0"/>
              <a:t>     o que permite ir diminuindo passo a passo a complexidade do problema,</a:t>
            </a:r>
          </a:p>
          <a:p>
            <a:pPr>
              <a:buNone/>
            </a:pPr>
            <a:r>
              <a:rPr lang="pt-BR" dirty="0" smtClean="0"/>
              <a:t>até torná-lo trivial.</a:t>
            </a:r>
            <a:endParaRPr lang="pt-BR" b="1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2000" b="1" dirty="0" smtClean="0"/>
              <a:t>Algoritmo de Euclides para o cálculo do mdc</a:t>
            </a:r>
          </a:p>
          <a:p>
            <a:pPr marL="0" indent="0" algn="just">
              <a:buNone/>
            </a:pPr>
            <a:r>
              <a:rPr lang="pt-BR" sz="2000" dirty="0" smtClean="0"/>
              <a:t>     Vamos calcular mdc(a, b), onde a = 162 e b = 372</a:t>
            </a:r>
            <a:r>
              <a:rPr lang="pt-BR" sz="2000" dirty="0" smtClean="0"/>
              <a:t>.</a:t>
            </a:r>
            <a:endParaRPr lang="pt-BR" sz="2000" dirty="0" smtClean="0"/>
          </a:p>
          <a:p>
            <a:pPr marL="0" indent="0" algn="ctr">
              <a:buNone/>
            </a:pPr>
            <a:r>
              <a:rPr lang="pt-BR" sz="2000" dirty="0" smtClean="0"/>
              <a:t>372 = 162 × 2 + 48.</a:t>
            </a:r>
          </a:p>
          <a:p>
            <a:pPr marL="0" indent="0" algn="ctr">
              <a:buNone/>
            </a:pPr>
            <a:r>
              <a:rPr lang="pt-BR" sz="2000" b="1" dirty="0" smtClean="0"/>
              <a:t>mdc(372, 162) </a:t>
            </a:r>
            <a:r>
              <a:rPr lang="pt-BR" sz="2000" dirty="0" smtClean="0"/>
              <a:t>= mdc(372 − 162 × 2, 162) = </a:t>
            </a:r>
            <a:r>
              <a:rPr lang="pt-BR" sz="2000" b="1" dirty="0" smtClean="0"/>
              <a:t>mdc(48, 162).</a:t>
            </a:r>
          </a:p>
          <a:p>
            <a:pPr marL="0" indent="0" algn="ctr">
              <a:buNone/>
            </a:pPr>
            <a:r>
              <a:rPr lang="pt-BR" sz="2000" dirty="0" smtClean="0"/>
              <a:t>162 = 48 × 3 + 18.</a:t>
            </a:r>
          </a:p>
          <a:p>
            <a:pPr>
              <a:buNone/>
            </a:pPr>
            <a:r>
              <a:rPr lang="pt-BR" sz="2000" b="1" dirty="0" smtClean="0"/>
              <a:t>     mdc(372, 162)</a:t>
            </a:r>
            <a:r>
              <a:rPr lang="pt-BR" sz="2000" dirty="0" smtClean="0"/>
              <a:t> = </a:t>
            </a:r>
            <a:r>
              <a:rPr lang="pt-BR" sz="2000" b="1" dirty="0" smtClean="0"/>
              <a:t>mdc(162, 48) </a:t>
            </a:r>
            <a:r>
              <a:rPr lang="pt-BR" sz="2000" dirty="0" smtClean="0"/>
              <a:t>= mdc(162 − 48 × 3, 48) = </a:t>
            </a:r>
            <a:r>
              <a:rPr lang="pt-BR" sz="2000" b="1" dirty="0" smtClean="0"/>
              <a:t>mdc(18, 48).</a:t>
            </a:r>
          </a:p>
          <a:p>
            <a:pPr algn="ctr">
              <a:buNone/>
            </a:pPr>
            <a:r>
              <a:rPr lang="pt-BR" sz="2000" dirty="0" smtClean="0"/>
              <a:t>48 = 18 × 2 + 12</a:t>
            </a:r>
            <a:r>
              <a:rPr lang="pt-BR" sz="2000" dirty="0" smtClean="0"/>
              <a:t>.</a:t>
            </a:r>
          </a:p>
          <a:p>
            <a:pPr algn="ctr">
              <a:buNone/>
            </a:pPr>
            <a:r>
              <a:rPr lang="pt-BR" sz="2000" b="1" dirty="0" smtClean="0"/>
              <a:t>mdc(372, 162) </a:t>
            </a:r>
            <a:r>
              <a:rPr lang="pt-BR" sz="2000" dirty="0" smtClean="0"/>
              <a:t>= </a:t>
            </a:r>
            <a:r>
              <a:rPr lang="pt-BR" sz="2000" b="1" dirty="0" smtClean="0"/>
              <a:t>mdc(48, 18) </a:t>
            </a:r>
            <a:r>
              <a:rPr lang="pt-BR" sz="2000" dirty="0" smtClean="0"/>
              <a:t>= mdc(48 − 18 × 2, 18) = </a:t>
            </a:r>
            <a:r>
              <a:rPr lang="pt-BR" sz="2000" b="1" dirty="0" smtClean="0"/>
              <a:t>mdc(12, 18</a:t>
            </a:r>
            <a:r>
              <a:rPr lang="pt-BR" sz="2000" b="1" dirty="0" smtClean="0"/>
              <a:t>).</a:t>
            </a:r>
          </a:p>
          <a:p>
            <a:pPr algn="ctr">
              <a:buNone/>
            </a:pPr>
            <a:r>
              <a:rPr lang="pt-BR" sz="2000" dirty="0" smtClean="0"/>
              <a:t>18 = 12 × 1 + 6</a:t>
            </a:r>
            <a:r>
              <a:rPr lang="pt-BR" sz="2000" dirty="0" smtClean="0"/>
              <a:t>.</a:t>
            </a:r>
          </a:p>
          <a:p>
            <a:pPr algn="ctr">
              <a:buNone/>
            </a:pPr>
            <a:r>
              <a:rPr lang="pt-BR" sz="2000" b="1" dirty="0" smtClean="0"/>
              <a:t>mdc(372, 162</a:t>
            </a:r>
            <a:r>
              <a:rPr lang="pt-BR" sz="2000" dirty="0" smtClean="0"/>
              <a:t>) = </a:t>
            </a:r>
            <a:r>
              <a:rPr lang="pt-BR" sz="2000" b="1" dirty="0" smtClean="0"/>
              <a:t>mdc(18, 12) </a:t>
            </a:r>
            <a:r>
              <a:rPr lang="pt-BR" sz="2000" dirty="0" smtClean="0"/>
              <a:t>= mdc(18 − 12 × 1, 12) = </a:t>
            </a:r>
            <a:r>
              <a:rPr lang="pt-BR" sz="2000" b="1" dirty="0" smtClean="0"/>
              <a:t>mdc(6, 12).</a:t>
            </a:r>
            <a:endParaRPr lang="pt-BR" sz="2000" b="1" dirty="0" smtClean="0"/>
          </a:p>
          <a:p>
            <a:pPr algn="ctr">
              <a:buNone/>
            </a:pPr>
            <a:r>
              <a:rPr lang="pt-BR" sz="2000" dirty="0" smtClean="0"/>
              <a:t>mdc(372, 162) = </a:t>
            </a:r>
            <a:r>
              <a:rPr lang="pt-BR" sz="2000" b="1" dirty="0" smtClean="0"/>
              <a:t>mdc(12, 6) </a:t>
            </a:r>
            <a:r>
              <a:rPr lang="pt-BR" sz="2000" dirty="0" smtClean="0"/>
              <a:t>= mdc(12 − 6 × 2, 6) = </a:t>
            </a:r>
            <a:r>
              <a:rPr lang="pt-BR" sz="2000" b="1" dirty="0" smtClean="0"/>
              <a:t>mdc(0, 6) </a:t>
            </a:r>
            <a:r>
              <a:rPr lang="pt-BR" sz="2000" dirty="0" smtClean="0"/>
              <a:t>= </a:t>
            </a:r>
            <a:r>
              <a:rPr lang="pt-BR" sz="2000" b="1" dirty="0" smtClean="0"/>
              <a:t>6</a:t>
            </a:r>
            <a:r>
              <a:rPr lang="pt-BR" sz="2000" b="1" dirty="0" smtClean="0"/>
              <a:t>.</a:t>
            </a:r>
          </a:p>
          <a:p>
            <a:pPr algn="ctr">
              <a:buNone/>
            </a:pPr>
            <a:r>
              <a:rPr lang="pt-BR" sz="2000" b="1" dirty="0" smtClean="0"/>
              <a:t>mdc(372, 162) = 6.</a:t>
            </a:r>
            <a:endParaRPr lang="pt-BR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O </a:t>
            </a:r>
            <a:r>
              <a:rPr lang="pt-BR" dirty="0" smtClean="0"/>
              <a:t>procedimento acima pode ser sistematizado como segue</a:t>
            </a:r>
            <a:r>
              <a:rPr lang="pt-BR" dirty="0" smtClean="0"/>
              <a:t>: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endParaRPr lang="pt-BR" sz="1800" dirty="0" smtClean="0"/>
          </a:p>
          <a:p>
            <a:r>
              <a:rPr lang="pt-BR" sz="1800" dirty="0" smtClean="0"/>
              <a:t>Das igualdades acima podemos escrever:</a:t>
            </a:r>
          </a:p>
          <a:p>
            <a:pPr>
              <a:buNone/>
            </a:pPr>
            <a:r>
              <a:rPr lang="pt-BR" sz="1800" dirty="0" smtClean="0"/>
              <a:t>       6 </a:t>
            </a:r>
            <a:r>
              <a:rPr lang="pt-BR" sz="1800" dirty="0" smtClean="0"/>
              <a:t>= 18 − 12 × </a:t>
            </a:r>
            <a:r>
              <a:rPr lang="pt-BR" sz="1800" dirty="0" smtClean="0"/>
              <a:t>1</a:t>
            </a:r>
          </a:p>
          <a:p>
            <a:pPr>
              <a:buNone/>
            </a:pPr>
            <a:r>
              <a:rPr lang="pt-BR" sz="1800" dirty="0" smtClean="0"/>
              <a:t>      12 = 48 − 18 × 2</a:t>
            </a:r>
          </a:p>
          <a:p>
            <a:pPr>
              <a:buNone/>
            </a:pPr>
            <a:r>
              <a:rPr lang="pt-BR" sz="1800" dirty="0" smtClean="0"/>
              <a:t>      18 = 162 − 48 × 3</a:t>
            </a:r>
          </a:p>
          <a:p>
            <a:pPr>
              <a:buNone/>
            </a:pPr>
            <a:r>
              <a:rPr lang="pt-BR" sz="1800" dirty="0" smtClean="0"/>
              <a:t>      48 </a:t>
            </a:r>
            <a:r>
              <a:rPr lang="pt-BR" sz="1800" dirty="0" smtClean="0"/>
              <a:t>= 372 − 162 × 2</a:t>
            </a:r>
            <a:endParaRPr lang="pt-BR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236" t="46250" r="37151" b="37857"/>
          <a:stretch>
            <a:fillRect/>
          </a:stretch>
        </p:blipFill>
        <p:spPr bwMode="auto">
          <a:xfrm>
            <a:off x="3605348" y="1476103"/>
            <a:ext cx="3722915" cy="116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9352" t="22768" r="27477" b="17946"/>
          <a:stretch>
            <a:fillRect/>
          </a:stretch>
        </p:blipFill>
        <p:spPr bwMode="auto">
          <a:xfrm>
            <a:off x="6518366" y="2837374"/>
            <a:ext cx="4310743" cy="3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09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Teorema </a:t>
            </a:r>
            <a:r>
              <a:rPr lang="pt-BR" b="1" dirty="0" smtClean="0"/>
              <a:t>(Relação de </a:t>
            </a:r>
            <a:r>
              <a:rPr lang="pt-BR" b="1" dirty="0" err="1" smtClean="0"/>
              <a:t>Bézout</a:t>
            </a:r>
            <a:r>
              <a:rPr lang="pt-BR" b="1" dirty="0" smtClean="0"/>
              <a:t>)</a:t>
            </a:r>
            <a:endParaRPr lang="pt-BR" dirty="0" smtClean="0"/>
          </a:p>
          <a:p>
            <a:pPr algn="ctr">
              <a:buNone/>
            </a:pPr>
            <a:r>
              <a:rPr lang="pt-BR" i="1" dirty="0" smtClean="0"/>
              <a:t> </a:t>
            </a:r>
            <a:r>
              <a:rPr lang="pt-BR" i="1" dirty="0" smtClean="0"/>
              <a:t> Dados </a:t>
            </a:r>
            <a:r>
              <a:rPr lang="pt-BR" i="1" dirty="0" smtClean="0"/>
              <a:t>inteiros a e b, </a:t>
            </a:r>
            <a:r>
              <a:rPr lang="pt-BR" i="1" dirty="0" smtClean="0"/>
              <a:t>quaisquer, mas </a:t>
            </a:r>
            <a:r>
              <a:rPr lang="pt-BR" i="1" dirty="0" smtClean="0"/>
              <a:t>não ambos nulos, existem dois inteiros </a:t>
            </a:r>
            <a:r>
              <a:rPr lang="pt-BR" b="1" i="1" dirty="0" smtClean="0"/>
              <a:t>n</a:t>
            </a:r>
            <a:r>
              <a:rPr lang="pt-BR" i="1" dirty="0" smtClean="0"/>
              <a:t> e </a:t>
            </a:r>
            <a:r>
              <a:rPr lang="pt-BR" b="1" i="1" dirty="0" smtClean="0"/>
              <a:t>m</a:t>
            </a:r>
            <a:r>
              <a:rPr lang="pt-BR" i="1" dirty="0" smtClean="0"/>
              <a:t> </a:t>
            </a:r>
            <a:r>
              <a:rPr lang="pt-BR" i="1" dirty="0" smtClean="0"/>
              <a:t>tais que </a:t>
            </a:r>
            <a:r>
              <a:rPr lang="pt-BR" b="1" dirty="0" smtClean="0"/>
              <a:t>mdc(a</a:t>
            </a:r>
            <a:r>
              <a:rPr lang="pt-BR" b="1" dirty="0" smtClean="0"/>
              <a:t>, b) = a × n + b × m</a:t>
            </a:r>
            <a:r>
              <a:rPr lang="pt-BR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Problema:</a:t>
            </a:r>
            <a:r>
              <a:rPr lang="pt-BR" dirty="0" smtClean="0"/>
              <a:t> Determine </a:t>
            </a:r>
            <a:r>
              <a:rPr lang="pt-BR" b="1" dirty="0" smtClean="0"/>
              <a:t>mdc(a, b)</a:t>
            </a:r>
            <a:r>
              <a:rPr lang="pt-BR" dirty="0" smtClean="0"/>
              <a:t>,</a:t>
            </a:r>
            <a:r>
              <a:rPr lang="pt-BR" b="1" dirty="0" smtClean="0"/>
              <a:t> mmc(a, b) </a:t>
            </a:r>
            <a:r>
              <a:rPr lang="pt-BR" dirty="0" smtClean="0"/>
              <a:t>e inteiros </a:t>
            </a:r>
            <a:r>
              <a:rPr lang="pt-BR" b="1" dirty="0" smtClean="0"/>
              <a:t>n</a:t>
            </a:r>
            <a:r>
              <a:rPr lang="pt-BR" dirty="0" smtClean="0"/>
              <a:t> e </a:t>
            </a:r>
            <a:r>
              <a:rPr lang="pt-BR" b="1" dirty="0" smtClean="0"/>
              <a:t>m</a:t>
            </a:r>
            <a:r>
              <a:rPr lang="pt-BR" dirty="0" smtClean="0"/>
              <a:t> tais </a:t>
            </a:r>
            <a:r>
              <a:rPr lang="pt-BR" dirty="0" smtClean="0"/>
              <a:t>que </a:t>
            </a:r>
            <a:r>
              <a:rPr lang="pt-BR" dirty="0" smtClean="0"/>
              <a:t>  </a:t>
            </a:r>
            <a:r>
              <a:rPr lang="pt-BR" b="1" dirty="0" smtClean="0"/>
              <a:t>mdc(a</a:t>
            </a:r>
            <a:r>
              <a:rPr lang="pt-BR" b="1" dirty="0" smtClean="0"/>
              <a:t>, b) = </a:t>
            </a:r>
            <a:r>
              <a:rPr lang="pt-BR" b="1" dirty="0" err="1" smtClean="0"/>
              <a:t>a×n</a:t>
            </a:r>
            <a:r>
              <a:rPr lang="pt-BR" b="1" dirty="0" smtClean="0"/>
              <a:t>+</a:t>
            </a:r>
            <a:r>
              <a:rPr lang="pt-BR" b="1" dirty="0" err="1" smtClean="0"/>
              <a:t>b×m</a:t>
            </a:r>
            <a:r>
              <a:rPr lang="pt-BR" b="1" dirty="0" smtClean="0"/>
              <a:t> </a:t>
            </a:r>
            <a:r>
              <a:rPr lang="pt-BR" dirty="0" smtClean="0"/>
              <a:t>para os seguintes pares de </a:t>
            </a:r>
            <a:r>
              <a:rPr lang="pt-BR" dirty="0" smtClean="0"/>
              <a:t>números </a:t>
            </a:r>
            <a:r>
              <a:rPr lang="pt-BR" b="1" dirty="0" smtClean="0"/>
              <a:t>a</a:t>
            </a:r>
            <a:r>
              <a:rPr lang="pt-BR" dirty="0" smtClean="0"/>
              <a:t> </a:t>
            </a:r>
            <a:r>
              <a:rPr lang="pt-BR" dirty="0" smtClean="0"/>
              <a:t>e </a:t>
            </a:r>
            <a:r>
              <a:rPr lang="pt-BR" b="1" dirty="0" smtClean="0"/>
              <a:t>b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     (</a:t>
            </a:r>
            <a:r>
              <a:rPr lang="pt-BR" dirty="0" smtClean="0"/>
              <a:t>a) a = 728 e b = 1 496  </a:t>
            </a:r>
            <a:r>
              <a:rPr lang="pt-BR" dirty="0" smtClean="0"/>
              <a:t>                                    (</a:t>
            </a:r>
            <a:r>
              <a:rPr lang="pt-BR" dirty="0" smtClean="0"/>
              <a:t>b) a = 108 e b = 294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Proposição 3.1. </a:t>
            </a:r>
            <a:r>
              <a:rPr lang="pt-BR" i="1" dirty="0" smtClean="0"/>
              <a:t>Dados dois inteiros a e b, não ambos nulos, o </a:t>
            </a:r>
            <a:r>
              <a:rPr lang="pt-BR" i="1" dirty="0" smtClean="0"/>
              <a:t>menor elemento </a:t>
            </a:r>
            <a:r>
              <a:rPr lang="pt-BR" i="1" dirty="0" smtClean="0"/>
              <a:t>positivo do conjunto aZ + </a:t>
            </a:r>
            <a:r>
              <a:rPr lang="pt-BR" i="1" dirty="0" err="1" smtClean="0"/>
              <a:t>bZ</a:t>
            </a:r>
            <a:r>
              <a:rPr lang="pt-BR" i="1" dirty="0" smtClean="0"/>
              <a:t> é mdc(a, b</a:t>
            </a:r>
            <a:r>
              <a:rPr lang="pt-BR" i="1" dirty="0" smtClean="0"/>
              <a:t>).</a:t>
            </a:r>
          </a:p>
          <a:p>
            <a:r>
              <a:rPr lang="pt-BR" b="1" dirty="0" smtClean="0"/>
              <a:t>Proposição 3.2. </a:t>
            </a:r>
            <a:r>
              <a:rPr lang="pt-BR" i="1" dirty="0" smtClean="0"/>
              <a:t>Dois números inteiros a e b são primos entre si </a:t>
            </a:r>
            <a:r>
              <a:rPr lang="pt-BR" i="1" dirty="0" smtClean="0"/>
              <a:t>se, e </a:t>
            </a:r>
            <a:r>
              <a:rPr lang="pt-BR" i="1" dirty="0" smtClean="0"/>
              <a:t>somente se, existem inteiros m e n tais que a × n + b × m = 1.</a:t>
            </a:r>
            <a:r>
              <a:rPr lang="pt-BR" i="1" dirty="0" smtClean="0"/>
              <a:t> </a:t>
            </a:r>
          </a:p>
          <a:p>
            <a:r>
              <a:rPr lang="pt-BR" b="1" i="1" dirty="0" smtClean="0"/>
              <a:t> </a:t>
            </a:r>
            <a:r>
              <a:rPr lang="pt-BR" b="1" dirty="0" smtClean="0"/>
              <a:t>Proposição 3.3. </a:t>
            </a:r>
            <a:r>
              <a:rPr lang="pt-BR" i="1" dirty="0" smtClean="0"/>
              <a:t>Sejam a, b e c três inteiros tais que a divide b × </a:t>
            </a:r>
            <a:r>
              <a:rPr lang="pt-BR" i="1" dirty="0" smtClean="0"/>
              <a:t>c e </a:t>
            </a:r>
            <a:r>
              <a:rPr lang="pt-BR" i="1" dirty="0" smtClean="0"/>
              <a:t>a e b são primos entre si, então a divide c.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68415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Equações </a:t>
            </a:r>
            <a:r>
              <a:rPr lang="pt-BR" dirty="0" err="1" smtClean="0"/>
              <a:t>Diofantinas</a:t>
            </a:r>
            <a:r>
              <a:rPr lang="pt-BR" dirty="0" smtClean="0"/>
              <a:t> Lineares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556931"/>
            <a:ext cx="9601196" cy="3480797"/>
          </a:xfrm>
        </p:spPr>
        <p:txBody>
          <a:bodyPr>
            <a:normAutofit/>
          </a:bodyPr>
          <a:lstStyle/>
          <a:p>
            <a:r>
              <a:rPr lang="pt-BR" dirty="0" smtClean="0"/>
              <a:t>Dada uma equação, as perguntas naturais que se colocam são </a:t>
            </a:r>
            <a:r>
              <a:rPr lang="pt-BR" dirty="0" smtClean="0"/>
              <a:t>as seguintes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dirty="0" smtClean="0"/>
              <a:t>1) Quais são as condições para que a equação possua solução?</a:t>
            </a:r>
          </a:p>
          <a:p>
            <a:pPr>
              <a:buNone/>
            </a:pPr>
            <a:r>
              <a:rPr lang="pt-BR" dirty="0" smtClean="0"/>
              <a:t>2) Quantas são as soluções?</a:t>
            </a:r>
          </a:p>
          <a:p>
            <a:pPr>
              <a:buNone/>
            </a:pPr>
            <a:r>
              <a:rPr lang="pt-BR" dirty="0" smtClean="0"/>
              <a:t>3) Como calcular as soluções, caso existam</a:t>
            </a:r>
            <a:r>
              <a:rPr lang="pt-BR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Teorema </a:t>
            </a:r>
            <a:r>
              <a:rPr lang="pt-BR" b="1" dirty="0" smtClean="0"/>
              <a:t>3.4. </a:t>
            </a:r>
            <a:endParaRPr lang="pt-BR" b="1" dirty="0" smtClean="0"/>
          </a:p>
          <a:p>
            <a:pPr>
              <a:buNone/>
            </a:pPr>
            <a:r>
              <a:rPr lang="pt-BR" i="1" dirty="0" smtClean="0"/>
              <a:t>A </a:t>
            </a:r>
            <a:r>
              <a:rPr lang="pt-BR" i="1" dirty="0" smtClean="0"/>
              <a:t>equação </a:t>
            </a:r>
            <a:r>
              <a:rPr lang="pt-BR" i="1" dirty="0" err="1" smtClean="0"/>
              <a:t>diofantina</a:t>
            </a:r>
            <a:r>
              <a:rPr lang="pt-BR" i="1" dirty="0" smtClean="0"/>
              <a:t> </a:t>
            </a:r>
            <a:r>
              <a:rPr lang="pt-BR" i="1" dirty="0" err="1" smtClean="0"/>
              <a:t>ax</a:t>
            </a:r>
            <a:r>
              <a:rPr lang="pt-BR" i="1" dirty="0" smtClean="0"/>
              <a:t> + </a:t>
            </a:r>
            <a:r>
              <a:rPr lang="pt-BR" i="1" dirty="0" err="1" smtClean="0"/>
              <a:t>by</a:t>
            </a:r>
            <a:r>
              <a:rPr lang="pt-BR" i="1" dirty="0" smtClean="0"/>
              <a:t> = c admite solução </a:t>
            </a:r>
            <a:r>
              <a:rPr lang="pt-BR" i="1" dirty="0" smtClean="0"/>
              <a:t>se, e </a:t>
            </a:r>
            <a:r>
              <a:rPr lang="pt-BR" i="1" dirty="0" smtClean="0"/>
              <a:t>somente se, mdc(a, b) divide c.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1599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Problema </a:t>
            </a:r>
            <a:r>
              <a:rPr lang="pt-BR" b="1" dirty="0" smtClean="0"/>
              <a:t>3.55. </a:t>
            </a:r>
            <a:r>
              <a:rPr lang="pt-BR" dirty="0" smtClean="0"/>
              <a:t>Diga quais são as equações </a:t>
            </a:r>
            <a:r>
              <a:rPr lang="pt-BR" dirty="0" err="1" smtClean="0"/>
              <a:t>diofantinas</a:t>
            </a:r>
            <a:r>
              <a:rPr lang="pt-BR" dirty="0" smtClean="0"/>
              <a:t> a seguir </a:t>
            </a:r>
            <a:r>
              <a:rPr lang="pt-BR" dirty="0" smtClean="0"/>
              <a:t>que possuem </a:t>
            </a:r>
            <a:r>
              <a:rPr lang="pt-BR" dirty="0" smtClean="0"/>
              <a:t>pelo menos uma solução:</a:t>
            </a:r>
          </a:p>
          <a:p>
            <a:pPr>
              <a:buNone/>
            </a:pPr>
            <a:r>
              <a:rPr lang="es-ES" dirty="0" smtClean="0"/>
              <a:t>(a) 3x+5y </a:t>
            </a:r>
            <a:r>
              <a:rPr lang="es-ES" dirty="0" smtClean="0"/>
              <a:t>= 223 </a:t>
            </a:r>
            <a:r>
              <a:rPr lang="es-ES" dirty="0" smtClean="0"/>
              <a:t>            (</a:t>
            </a:r>
            <a:r>
              <a:rPr lang="es-ES" dirty="0" smtClean="0"/>
              <a:t>b) 5x+15y = 33 </a:t>
            </a:r>
            <a:r>
              <a:rPr lang="es-ES" dirty="0" smtClean="0"/>
              <a:t>                 (</a:t>
            </a:r>
            <a:r>
              <a:rPr lang="es-ES" dirty="0" smtClean="0"/>
              <a:t>c) 2x+16y = 2 </a:t>
            </a:r>
            <a:r>
              <a:rPr lang="es-ES" dirty="0" smtClean="0"/>
              <a:t>354</a:t>
            </a:r>
          </a:p>
          <a:p>
            <a:pPr>
              <a:buNone/>
            </a:pPr>
            <a:r>
              <a:rPr lang="es-ES" dirty="0" smtClean="0"/>
              <a:t>(d</a:t>
            </a:r>
            <a:r>
              <a:rPr lang="es-ES" dirty="0" smtClean="0"/>
              <a:t>) 3x + 12y = 312 </a:t>
            </a:r>
            <a:r>
              <a:rPr lang="es-ES" dirty="0" smtClean="0"/>
              <a:t>        (</a:t>
            </a:r>
            <a:r>
              <a:rPr lang="es-ES" dirty="0" smtClean="0"/>
              <a:t>e) 23x + 150y = 12 354 </a:t>
            </a:r>
            <a:r>
              <a:rPr lang="es-ES" dirty="0" smtClean="0"/>
              <a:t>     (f</a:t>
            </a:r>
            <a:r>
              <a:rPr lang="es-ES" dirty="0" smtClean="0"/>
              <a:t>) 7x + 14y = </a:t>
            </a:r>
            <a:r>
              <a:rPr lang="es-ES" dirty="0" smtClean="0"/>
              <a:t>77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/>
              <a:t> </a:t>
            </a:r>
            <a:r>
              <a:rPr lang="es-ES" dirty="0" smtClean="0"/>
              <a:t> </a:t>
            </a:r>
            <a:r>
              <a:rPr lang="pt-BR" b="1" dirty="0" smtClean="0"/>
              <a:t>Teorema </a:t>
            </a:r>
            <a:r>
              <a:rPr lang="pt-BR" b="1" dirty="0" smtClean="0"/>
              <a:t>3.5. </a:t>
            </a:r>
            <a:r>
              <a:rPr lang="pt-BR" i="1" dirty="0" smtClean="0"/>
              <a:t>Seja </a:t>
            </a:r>
            <a:r>
              <a:rPr lang="pt-BR" i="1" dirty="0" smtClean="0"/>
              <a:t>x</a:t>
            </a:r>
            <a:r>
              <a:rPr lang="pt-BR" i="1" baseline="-25000" dirty="0" smtClean="0"/>
              <a:t>0</a:t>
            </a:r>
            <a:r>
              <a:rPr lang="pt-BR" i="1" dirty="0" smtClean="0"/>
              <a:t> </a:t>
            </a:r>
            <a:r>
              <a:rPr lang="pt-BR" i="1" dirty="0" smtClean="0"/>
              <a:t>e </a:t>
            </a:r>
            <a:r>
              <a:rPr lang="pt-BR" i="1" dirty="0" smtClean="0"/>
              <a:t>y</a:t>
            </a:r>
            <a:r>
              <a:rPr lang="pt-BR" i="1" baseline="-25000" dirty="0" smtClean="0"/>
              <a:t>0</a:t>
            </a:r>
            <a:r>
              <a:rPr lang="pt-BR" i="1" dirty="0" smtClean="0"/>
              <a:t> </a:t>
            </a:r>
            <a:r>
              <a:rPr lang="pt-BR" i="1" dirty="0" smtClean="0"/>
              <a:t>uma solução particular, </a:t>
            </a:r>
            <a:r>
              <a:rPr lang="pt-BR" i="1" dirty="0" smtClean="0"/>
              <a:t>arbitrariamente dada</a:t>
            </a:r>
            <a:r>
              <a:rPr lang="pt-BR" i="1" dirty="0" smtClean="0"/>
              <a:t>, da equação </a:t>
            </a:r>
            <a:r>
              <a:rPr lang="pt-BR" b="1" i="1" dirty="0" err="1" smtClean="0"/>
              <a:t>ax</a:t>
            </a:r>
            <a:r>
              <a:rPr lang="pt-BR" b="1" i="1" dirty="0" smtClean="0"/>
              <a:t>+</a:t>
            </a:r>
            <a:r>
              <a:rPr lang="pt-BR" b="1" i="1" dirty="0" err="1" smtClean="0"/>
              <a:t>by</a:t>
            </a:r>
            <a:r>
              <a:rPr lang="pt-BR" b="1" i="1" dirty="0" smtClean="0"/>
              <a:t> = c</a:t>
            </a:r>
            <a:r>
              <a:rPr lang="pt-BR" i="1" dirty="0" smtClean="0"/>
              <a:t>, onde </a:t>
            </a:r>
            <a:r>
              <a:rPr lang="pt-BR" b="1" i="1" dirty="0" smtClean="0"/>
              <a:t>mdc(a, b) = 1. </a:t>
            </a:r>
            <a:r>
              <a:rPr lang="pt-BR" i="1" dirty="0" smtClean="0"/>
              <a:t>Então as </a:t>
            </a:r>
            <a:r>
              <a:rPr lang="pt-BR" i="1" dirty="0" smtClean="0"/>
              <a:t>soluções da </a:t>
            </a:r>
            <a:r>
              <a:rPr lang="pt-BR" i="1" dirty="0" smtClean="0"/>
              <a:t>equação são da forma </a:t>
            </a:r>
            <a:endParaRPr lang="pt-BR" i="1" dirty="0" smtClean="0"/>
          </a:p>
          <a:p>
            <a:pPr>
              <a:buNone/>
            </a:pPr>
            <a:r>
              <a:rPr lang="pt-BR" b="1" i="1" dirty="0" smtClean="0"/>
              <a:t>    x </a:t>
            </a:r>
            <a:r>
              <a:rPr lang="pt-BR" b="1" i="1" dirty="0" smtClean="0"/>
              <a:t>= x</a:t>
            </a:r>
            <a:r>
              <a:rPr lang="pt-BR" b="1" i="1" baseline="-25000" dirty="0" smtClean="0"/>
              <a:t>0</a:t>
            </a:r>
            <a:r>
              <a:rPr lang="pt-BR" b="1" i="1" dirty="0" smtClean="0"/>
              <a:t> </a:t>
            </a:r>
            <a:r>
              <a:rPr lang="pt-BR" b="1" i="1" dirty="0" smtClean="0"/>
              <a:t>+ </a:t>
            </a:r>
            <a:r>
              <a:rPr lang="pt-BR" b="1" i="1" dirty="0" err="1" smtClean="0"/>
              <a:t>tb</a:t>
            </a:r>
            <a:r>
              <a:rPr lang="pt-BR" b="1" i="1" dirty="0" smtClean="0"/>
              <a:t> </a:t>
            </a:r>
            <a:r>
              <a:rPr lang="pt-BR" i="1" dirty="0" smtClean="0"/>
              <a:t>e </a:t>
            </a:r>
            <a:r>
              <a:rPr lang="pt-BR" b="1" i="1" dirty="0" smtClean="0"/>
              <a:t>y = y</a:t>
            </a:r>
            <a:r>
              <a:rPr lang="pt-BR" b="1" i="1" baseline="-25000" dirty="0" smtClean="0"/>
              <a:t>0</a:t>
            </a:r>
            <a:r>
              <a:rPr lang="pt-BR" b="1" i="1" dirty="0" smtClean="0"/>
              <a:t> </a:t>
            </a:r>
            <a:r>
              <a:rPr lang="pt-BR" b="1" i="1" dirty="0" smtClean="0"/>
              <a:t>− ta</a:t>
            </a:r>
            <a:r>
              <a:rPr lang="pt-BR" i="1" dirty="0" smtClean="0"/>
              <a:t>, para t </a:t>
            </a:r>
            <a:r>
              <a:rPr lang="pt-BR" i="1" dirty="0" smtClean="0"/>
              <a:t>variando em </a:t>
            </a:r>
            <a:r>
              <a:rPr lang="pt-BR" i="1" dirty="0" smtClean="0"/>
              <a:t>Z</a:t>
            </a:r>
            <a:r>
              <a:rPr lang="pt-BR" i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BR" i="1" dirty="0" smtClean="0"/>
              <a:t> </a:t>
            </a:r>
            <a:r>
              <a:rPr lang="pt-BR" b="1" dirty="0" smtClean="0"/>
              <a:t>Problema </a:t>
            </a:r>
            <a:r>
              <a:rPr lang="pt-BR" b="1" dirty="0" smtClean="0"/>
              <a:t>3.54. </a:t>
            </a:r>
            <a:r>
              <a:rPr lang="pt-BR" dirty="0" smtClean="0"/>
              <a:t>De quantos modos podemos comprar selos de </a:t>
            </a:r>
            <a:r>
              <a:rPr lang="pt-BR" dirty="0" smtClean="0"/>
              <a:t>cinco e </a:t>
            </a:r>
            <a:r>
              <a:rPr lang="pt-BR" dirty="0" smtClean="0"/>
              <a:t>de três reais, de modo a gastar cinquenta reais?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9391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  <a:r>
              <a:rPr lang="pt-BR" dirty="0" smtClean="0"/>
              <a:t> </a:t>
            </a:r>
            <a:r>
              <a:rPr lang="pt-BR" dirty="0" smtClean="0"/>
              <a:t>A equação </a:t>
            </a:r>
            <a:r>
              <a:rPr lang="pt-BR" dirty="0" smtClean="0"/>
              <a:t>3x+5y = 50 admite a solução </a:t>
            </a:r>
            <a:r>
              <a:rPr lang="pt-BR" dirty="0" smtClean="0"/>
              <a:t>particular </a:t>
            </a:r>
            <a:r>
              <a:rPr lang="pt-BR" i="1" dirty="0" smtClean="0"/>
              <a:t>x</a:t>
            </a:r>
            <a:r>
              <a:rPr lang="pt-BR" i="1" baseline="-25000" dirty="0" smtClean="0"/>
              <a:t>0</a:t>
            </a:r>
            <a:r>
              <a:rPr lang="pt-BR" dirty="0" smtClean="0"/>
              <a:t>=0 </a:t>
            </a:r>
            <a:r>
              <a:rPr lang="pt-BR" dirty="0" smtClean="0"/>
              <a:t>e </a:t>
            </a:r>
            <a:r>
              <a:rPr lang="pt-BR" i="1" dirty="0" smtClean="0"/>
              <a:t>y</a:t>
            </a:r>
            <a:r>
              <a:rPr lang="pt-BR" i="1" baseline="-25000" dirty="0" smtClean="0"/>
              <a:t>0</a:t>
            </a:r>
            <a:r>
              <a:rPr lang="pt-BR" dirty="0" smtClean="0"/>
              <a:t>=10</a:t>
            </a:r>
            <a:r>
              <a:rPr lang="pt-BR" dirty="0" smtClean="0"/>
              <a:t>. Assim, a solução geral dessa equação é </a:t>
            </a:r>
            <a:r>
              <a:rPr lang="pt-BR" dirty="0" smtClean="0"/>
              <a:t>dada por </a:t>
            </a:r>
            <a:r>
              <a:rPr lang="pt-BR" dirty="0" smtClean="0"/>
              <a:t>x = 0 + 5t e y = 10 − 3t. Se estivermos à procura de </a:t>
            </a:r>
            <a:r>
              <a:rPr lang="pt-BR" dirty="0" smtClean="0"/>
              <a:t>soluções não </a:t>
            </a:r>
            <a:r>
              <a:rPr lang="pt-BR" dirty="0" smtClean="0"/>
              <a:t>negativas então deveríamos ter 10 − 3t ≥ 0, o que implica </a:t>
            </a:r>
            <a:r>
              <a:rPr lang="pt-BR" dirty="0" smtClean="0"/>
              <a:t>que t </a:t>
            </a:r>
            <a:r>
              <a:rPr lang="pt-BR" dirty="0" smtClean="0"/>
              <a:t>= 0, 1, 2 ou 3. Assim, o Problema 3.54 admite as seguintes soluções:</a:t>
            </a:r>
          </a:p>
          <a:p>
            <a:r>
              <a:rPr lang="pt-BR" dirty="0" smtClean="0"/>
              <a:t>(a) 10 selos de 5 reais.</a:t>
            </a:r>
          </a:p>
          <a:p>
            <a:r>
              <a:rPr lang="pt-BR" dirty="0" smtClean="0"/>
              <a:t>(b) 5 selos de 3 reais e 7 selos de 5 reais.</a:t>
            </a:r>
          </a:p>
          <a:p>
            <a:r>
              <a:rPr lang="pt-BR" dirty="0" smtClean="0"/>
              <a:t>(c) 10 selos de 3 reais e 4 selos de 5 reais.</a:t>
            </a:r>
          </a:p>
          <a:p>
            <a:r>
              <a:rPr lang="pt-BR" dirty="0" smtClean="0"/>
              <a:t>(d) 15 selos de 3 reais e um selo de 5 reais.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8330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b="1" dirty="0" smtClean="0"/>
              <a:t>Problema </a:t>
            </a:r>
            <a:r>
              <a:rPr lang="pt-BR" b="1" dirty="0" smtClean="0"/>
              <a:t>3.59. </a:t>
            </a:r>
            <a:r>
              <a:rPr lang="pt-BR" dirty="0" smtClean="0"/>
              <a:t>Se um macaco sobe uma escada de dois em </a:t>
            </a:r>
            <a:r>
              <a:rPr lang="pt-BR" dirty="0" smtClean="0"/>
              <a:t>dois degraus</a:t>
            </a:r>
            <a:r>
              <a:rPr lang="pt-BR" dirty="0" smtClean="0"/>
              <a:t>, sobra um degrau; se ele sobe de três em três degraus, </a:t>
            </a:r>
            <a:r>
              <a:rPr lang="pt-BR" dirty="0" smtClean="0"/>
              <a:t>sobram dois </a:t>
            </a:r>
            <a:r>
              <a:rPr lang="pt-BR" dirty="0" smtClean="0"/>
              <a:t>degraus. Quantos degraus a escada possui, sabendo que o </a:t>
            </a:r>
            <a:r>
              <a:rPr lang="pt-BR" dirty="0" smtClean="0"/>
              <a:t>número de </a:t>
            </a:r>
            <a:r>
              <a:rPr lang="pt-BR" dirty="0" smtClean="0"/>
              <a:t>degraus é múltiplo de sete e está compreendido entre 40 e 100</a:t>
            </a:r>
            <a:r>
              <a:rPr lang="pt-BR" dirty="0" smtClean="0"/>
              <a:t>.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  <a:r>
              <a:rPr lang="pt-BR" dirty="0" smtClean="0"/>
              <a:t> </a:t>
            </a:r>
            <a:r>
              <a:rPr lang="pt-BR" dirty="0" smtClean="0"/>
              <a:t>Se </a:t>
            </a:r>
            <a:r>
              <a:rPr lang="pt-BR" dirty="0" smtClean="0"/>
              <a:t>D é o número de degraus, temos D = 2x + 1 e D = 3y + 2.</a:t>
            </a:r>
          </a:p>
          <a:p>
            <a:r>
              <a:rPr lang="pt-BR" dirty="0" smtClean="0"/>
              <a:t>Assim, temos que 2x − 3y = 1, da qual uma solução particular </a:t>
            </a:r>
            <a:r>
              <a:rPr lang="pt-BR" dirty="0" smtClean="0"/>
              <a:t>é </a:t>
            </a:r>
            <a:r>
              <a:rPr lang="pt-BR" i="1" dirty="0" smtClean="0"/>
              <a:t>x</a:t>
            </a:r>
            <a:r>
              <a:rPr lang="pt-BR" i="1" baseline="-25000" dirty="0" smtClean="0"/>
              <a:t>0</a:t>
            </a:r>
            <a:r>
              <a:rPr lang="pt-BR" dirty="0" smtClean="0"/>
              <a:t>=2 </a:t>
            </a:r>
            <a:r>
              <a:rPr lang="pt-BR" dirty="0" smtClean="0"/>
              <a:t>e </a:t>
            </a:r>
            <a:r>
              <a:rPr lang="pt-BR" i="1" dirty="0" smtClean="0"/>
              <a:t>y</a:t>
            </a:r>
            <a:r>
              <a:rPr lang="pt-BR" i="1" baseline="-25000" dirty="0" smtClean="0"/>
              <a:t>0</a:t>
            </a:r>
            <a:r>
              <a:rPr lang="pt-BR" dirty="0" smtClean="0"/>
              <a:t>=1</a:t>
            </a:r>
            <a:r>
              <a:rPr lang="pt-BR" dirty="0" smtClean="0"/>
              <a:t>. Portanto, x = 2 + 3t e y = 1 + 2t. Por outro </a:t>
            </a:r>
            <a:r>
              <a:rPr lang="pt-BR" dirty="0" smtClean="0"/>
              <a:t>lado, 40 </a:t>
            </a:r>
            <a:r>
              <a:rPr lang="pt-BR" dirty="0" smtClean="0"/>
              <a:t>≤ D ≤ 100 e é múltiplo de 7. Isto implica que 6 ≤ t ≤ 15, e </a:t>
            </a:r>
            <a:r>
              <a:rPr lang="pt-BR" dirty="0" smtClean="0"/>
              <a:t>para que </a:t>
            </a:r>
            <a:r>
              <a:rPr lang="pt-BR" dirty="0" smtClean="0"/>
              <a:t>D seja múltiplo de 7, é preciso que t = 12, ou seja, D = 77.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202993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4491</TotalTime>
  <Words>1077</Words>
  <Application>Microsoft Office PowerPoint</Application>
  <PresentationFormat>Personalizar</PresentationFormat>
  <Paragraphs>65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Orgânico</vt:lpstr>
      <vt:lpstr>Algoritmo do mdc de Euclides, Relação  de Bézout e aplicações, equações diofantinas lineares.</vt:lpstr>
      <vt:lpstr> Algoritmo do mdc de Euclides </vt:lpstr>
      <vt:lpstr>Slide 3</vt:lpstr>
      <vt:lpstr>Slide 4</vt:lpstr>
      <vt:lpstr>Slide 5</vt:lpstr>
      <vt:lpstr>Equações Diofantinas Lineares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81</cp:revision>
  <dcterms:created xsi:type="dcterms:W3CDTF">2015-01-13T23:40:40Z</dcterms:created>
  <dcterms:modified xsi:type="dcterms:W3CDTF">2016-10-08T09:13:20Z</dcterms:modified>
</cp:coreProperties>
</file>