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8" r:id="rId3"/>
    <p:sldId id="281" r:id="rId4"/>
    <p:sldId id="282" r:id="rId5"/>
    <p:sldId id="283" r:id="rId6"/>
    <p:sldId id="284" r:id="rId7"/>
    <p:sldId id="285" r:id="rId8"/>
    <p:sldId id="28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59677" autoAdjust="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60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81381" y="2146552"/>
            <a:ext cx="6815669" cy="1515533"/>
          </a:xfrm>
        </p:spPr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3200" dirty="0" smtClean="0"/>
              <a:t>Números primos e O Crivo de </a:t>
            </a:r>
            <a:r>
              <a:rPr lang="pt-BR" sz="3200" dirty="0" err="1" smtClean="0"/>
              <a:t>Eratóstenes</a:t>
            </a:r>
            <a:r>
              <a:rPr lang="pt-BR" sz="3200" dirty="0" smtClean="0"/>
              <a:t>.</a:t>
            </a:r>
            <a:endParaRPr lang="pt-BR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sz="2000" dirty="0" smtClean="0"/>
              <a:t>RODOLFO SOARES TEIXEIRA</a:t>
            </a:r>
            <a:endParaRPr lang="pt-BR" sz="2000" dirty="0"/>
          </a:p>
          <a:p>
            <a:r>
              <a:rPr lang="pt-BR" sz="2000" dirty="0"/>
              <a:t>OBMEP NA ESCOLA - 2016</a:t>
            </a:r>
          </a:p>
        </p:txBody>
      </p:sp>
      <p:pic>
        <p:nvPicPr>
          <p:cNvPr id="4" name="Picture 2" descr="http://www.obmep.org.br/images/programas-01b.jpg"/>
          <p:cNvPicPr>
            <a:picLocks noChangeAspect="1" noChangeArrowheads="1"/>
          </p:cNvPicPr>
          <p:nvPr/>
        </p:nvPicPr>
        <p:blipFill>
          <a:blip r:embed="rId2"/>
          <a:srcRect l="8183" t="4554" r="9902" b="3029"/>
          <a:stretch>
            <a:fillRect/>
          </a:stretch>
        </p:blipFill>
        <p:spPr bwMode="auto">
          <a:xfrm>
            <a:off x="8752114" y="1567543"/>
            <a:ext cx="1097280" cy="795829"/>
          </a:xfrm>
          <a:prstGeom prst="rect">
            <a:avLst/>
          </a:prstGeom>
          <a:noFill/>
        </p:spPr>
      </p:pic>
      <p:pic>
        <p:nvPicPr>
          <p:cNvPr id="5" name="Picture 4" descr="http://www.obmep.org.br/images/programas-05.jpg"/>
          <p:cNvPicPr>
            <a:picLocks noChangeAspect="1" noChangeArrowheads="1"/>
          </p:cNvPicPr>
          <p:nvPr/>
        </p:nvPicPr>
        <p:blipFill>
          <a:blip r:embed="rId3"/>
          <a:srcRect l="8549" t="21612" r="7859" b="17436"/>
          <a:stretch>
            <a:fillRect/>
          </a:stretch>
        </p:blipFill>
        <p:spPr bwMode="auto">
          <a:xfrm>
            <a:off x="2416629" y="1580605"/>
            <a:ext cx="1397725" cy="655184"/>
          </a:xfrm>
          <a:prstGeom prst="rect">
            <a:avLst/>
          </a:prstGeom>
          <a:noFill/>
        </p:spPr>
      </p:pic>
      <p:pic>
        <p:nvPicPr>
          <p:cNvPr id="6" name="Imagem 5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695405" y="4467497"/>
            <a:ext cx="744583" cy="6662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3142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900" dirty="0" smtClean="0"/>
              <a:t/>
            </a:r>
            <a:br>
              <a:rPr lang="pt-BR" sz="4900" dirty="0" smtClean="0"/>
            </a:br>
            <a:r>
              <a:rPr lang="pt-BR" dirty="0" smtClean="0"/>
              <a:t>Números Primos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480797"/>
          </a:xfrm>
        </p:spPr>
        <p:txBody>
          <a:bodyPr>
            <a:normAutofit fontScale="85000" lnSpcReduction="10000"/>
          </a:bodyPr>
          <a:lstStyle/>
          <a:p>
            <a:r>
              <a:rPr lang="pt-BR" b="1" dirty="0" smtClean="0"/>
              <a:t> Def.:</a:t>
            </a:r>
            <a:r>
              <a:rPr lang="pt-BR" dirty="0" smtClean="0"/>
              <a:t> Um número natural diferente de 0 e de 1 e que é apenas múltiplo de 1 e de si próprio é chamado de </a:t>
            </a:r>
            <a:r>
              <a:rPr lang="pt-BR" b="1" i="1" dirty="0" smtClean="0"/>
              <a:t>número primo</a:t>
            </a:r>
            <a:r>
              <a:rPr lang="pt-BR" i="1" dirty="0" smtClean="0"/>
              <a:t>. </a:t>
            </a:r>
            <a:r>
              <a:rPr lang="pt-BR" dirty="0" smtClean="0"/>
              <a:t>Um</a:t>
            </a:r>
            <a:r>
              <a:rPr lang="pt-BR" i="1" dirty="0" smtClean="0"/>
              <a:t> </a:t>
            </a:r>
            <a:r>
              <a:rPr lang="pt-BR" dirty="0" smtClean="0"/>
              <a:t>número</a:t>
            </a:r>
            <a:r>
              <a:rPr lang="pt-BR" i="1" dirty="0" smtClean="0"/>
              <a:t> </a:t>
            </a:r>
            <a:r>
              <a:rPr lang="pt-BR" dirty="0" smtClean="0"/>
              <a:t>diferente de 0 e de 1 que não é primo é chamado de </a:t>
            </a:r>
            <a:r>
              <a:rPr lang="pt-BR" b="1" i="1" dirty="0" smtClean="0"/>
              <a:t>número composto</a:t>
            </a:r>
            <a:r>
              <a:rPr lang="pt-BR" i="1" dirty="0" smtClean="0"/>
              <a:t>.</a:t>
            </a:r>
          </a:p>
          <a:p>
            <a:pPr>
              <a:buFont typeface="Courier New" pitchFamily="49" charset="0"/>
              <a:buChar char="o"/>
            </a:pPr>
            <a:r>
              <a:rPr lang="pt-BR" b="1" dirty="0" smtClean="0"/>
              <a:t>Ex1.: </a:t>
            </a:r>
          </a:p>
          <a:p>
            <a:pPr>
              <a:buNone/>
            </a:pPr>
            <a:r>
              <a:rPr lang="pt-BR" dirty="0" smtClean="0"/>
              <a:t>    2, 3, 5 e 7 são números primos, enquanto 4, 6 e 8 são números compostos, por serem múltiplos de 2.</a:t>
            </a:r>
          </a:p>
          <a:p>
            <a:r>
              <a:rPr lang="pt-BR" dirty="0" smtClean="0"/>
              <a:t> </a:t>
            </a:r>
            <a:r>
              <a:rPr lang="pt-BR" b="1" dirty="0" smtClean="0"/>
              <a:t>Obs.:  </a:t>
            </a:r>
          </a:p>
          <a:p>
            <a:pPr>
              <a:buFont typeface="Symbol"/>
              <a:buChar char="Þ"/>
            </a:pPr>
            <a:r>
              <a:rPr lang="pt-BR" dirty="0" smtClean="0"/>
              <a:t>todo número par maior do que 2 não é primo, ou seja, é composto</a:t>
            </a:r>
          </a:p>
          <a:p>
            <a:pPr>
              <a:buFont typeface="Symbol"/>
              <a:buChar char="Þ"/>
            </a:pPr>
            <a:r>
              <a:rPr lang="pt-BR" b="1" dirty="0" smtClean="0"/>
              <a:t> </a:t>
            </a:r>
            <a:r>
              <a:rPr lang="pt-BR" dirty="0" smtClean="0"/>
              <a:t>a definição acima não classifica os números 0 e 1 nem como primos nem como compostos.</a:t>
            </a:r>
            <a:r>
              <a:rPr lang="pt-BR" b="1" dirty="0" smtClean="0"/>
              <a:t> </a:t>
            </a:r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b="1" dirty="0" smtClean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71319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494959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pt-BR" sz="2000" dirty="0" smtClean="0"/>
              <a:t>  </a:t>
            </a:r>
            <a:r>
              <a:rPr lang="pt-BR" sz="3200" b="1" dirty="0" smtClean="0"/>
              <a:t>Problema: </a:t>
            </a:r>
            <a:r>
              <a:rPr lang="pt-BR" sz="3200" dirty="0" smtClean="0"/>
              <a:t>Diga quais dos seguintes números são primos e quais são compostos:</a:t>
            </a:r>
          </a:p>
          <a:p>
            <a:pPr algn="ctr">
              <a:buNone/>
            </a:pPr>
            <a:r>
              <a:rPr lang="pt-BR" sz="3200" b="1" dirty="0" smtClean="0"/>
              <a:t>9, 10, 11, 12, 13, 15, 17, 21, 23, 47, 49.</a:t>
            </a:r>
          </a:p>
          <a:p>
            <a:pPr>
              <a:buFont typeface="Wingdings" pitchFamily="2" charset="2"/>
              <a:buChar char="q"/>
            </a:pPr>
            <a:r>
              <a:rPr lang="pt-BR" sz="2800" dirty="0" smtClean="0"/>
              <a:t> Uma pergunta que surge espontaneamente é a seguinte: Quantos são os números primos?</a:t>
            </a:r>
          </a:p>
          <a:p>
            <a:pPr>
              <a:buFont typeface="Wingdings" pitchFamily="2" charset="2"/>
              <a:buChar char="ü"/>
            </a:pPr>
            <a:r>
              <a:rPr lang="pt-BR" sz="2800" dirty="0" smtClean="0"/>
              <a:t>Determinar se um dado número é primo ou composto pode ser</a:t>
            </a:r>
          </a:p>
          <a:p>
            <a:pPr>
              <a:buNone/>
            </a:pPr>
            <a:r>
              <a:rPr lang="pt-BR" sz="2800" dirty="0" smtClean="0"/>
              <a:t>uma tarefa muito árdua. Para se ter uma ideia da dificuldade, você</a:t>
            </a:r>
          </a:p>
          <a:p>
            <a:pPr>
              <a:buNone/>
            </a:pPr>
            <a:r>
              <a:rPr lang="pt-BR" sz="2800" dirty="0" smtClean="0"/>
              <a:t>saberia dizer se o número 241 é primo?</a:t>
            </a:r>
            <a:endParaRPr lang="pt-BR" sz="2800" b="1" dirty="0" smtClean="0"/>
          </a:p>
          <a:p>
            <a:pPr marL="0" indent="0" algn="just">
              <a:buNone/>
            </a:pPr>
            <a:r>
              <a:rPr lang="pt-BR" sz="3200" b="1" dirty="0" smtClean="0"/>
              <a:t> </a:t>
            </a:r>
            <a:endParaRPr lang="pt-BR" sz="2000" b="1" dirty="0" smtClean="0"/>
          </a:p>
          <a:p>
            <a:pPr marL="0" indent="0" algn="just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="" xmlns:p14="http://schemas.microsoft.com/office/powerpoint/2010/main" val="33905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494959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ü"/>
            </a:pPr>
            <a:r>
              <a:rPr lang="pt-BR" dirty="0" smtClean="0"/>
              <a:t>Muito mais difícil é decidir se o número 4 294 967 297 é primo ou composto. O matemático francês Pierre de </a:t>
            </a:r>
            <a:r>
              <a:rPr lang="pt-BR" dirty="0" err="1" smtClean="0"/>
              <a:t>Fermat</a:t>
            </a:r>
            <a:r>
              <a:rPr lang="pt-BR" dirty="0" smtClean="0"/>
              <a:t> (1601-1655) afirmou que esse número é primo, enquanto o matemático suíço </a:t>
            </a:r>
            <a:r>
              <a:rPr lang="pt-BR" dirty="0" err="1" smtClean="0"/>
              <a:t>Leonhard</a:t>
            </a:r>
            <a:r>
              <a:rPr lang="pt-BR" dirty="0" smtClean="0"/>
              <a:t> </a:t>
            </a:r>
            <a:r>
              <a:rPr lang="pt-BR" dirty="0" err="1" smtClean="0"/>
              <a:t>Euler</a:t>
            </a:r>
            <a:r>
              <a:rPr lang="pt-BR" dirty="0" smtClean="0"/>
              <a:t> (1707-1783) afirmou que é composto. Qual deles estava com a razão?</a:t>
            </a:r>
          </a:p>
          <a:p>
            <a:pPr algn="ctr">
              <a:buFont typeface="Wingdings" pitchFamily="2" charset="2"/>
              <a:buChar char="v"/>
            </a:pPr>
            <a:r>
              <a:rPr lang="pt-BR" b="1" dirty="0" smtClean="0"/>
              <a:t> O Crivo de </a:t>
            </a:r>
            <a:r>
              <a:rPr lang="pt-BR" b="1" dirty="0" err="1" smtClean="0"/>
              <a:t>Eratóstenes</a:t>
            </a:r>
            <a:endParaRPr lang="pt-BR" b="1" dirty="0" smtClean="0"/>
          </a:p>
          <a:p>
            <a:pPr algn="just"/>
            <a:r>
              <a:rPr lang="pt-BR" dirty="0" smtClean="0"/>
              <a:t>A palavra crivo significa peneira. O método consiste em peneirar os números naturais em um intervalo [2, n], jogando fora os números que não são primos.</a:t>
            </a:r>
          </a:p>
          <a:p>
            <a:pPr algn="just"/>
            <a:r>
              <a:rPr lang="pt-BR" b="1" dirty="0" smtClean="0"/>
              <a:t> </a:t>
            </a:r>
            <a:r>
              <a:rPr lang="pt-BR" dirty="0" smtClean="0"/>
              <a:t>Se um número natural a &gt; 1 é composto, então ele é múltiplo de algum número primo p tal que p² ≤ a. Equivalentemente, é primo todo número a que não é múltiplo de nenhum número primo p tal que p² </a:t>
            </a:r>
            <a:r>
              <a:rPr lang="pt-BR" dirty="0" smtClean="0"/>
              <a:t>&gt; </a:t>
            </a:r>
            <a:r>
              <a:rPr lang="pt-BR" dirty="0" smtClean="0"/>
              <a:t>a.</a:t>
            </a:r>
            <a:endParaRPr lang="pt-BR" b="1" dirty="0" smtClean="0"/>
          </a:p>
          <a:p>
            <a:pPr algn="just">
              <a:buNone/>
            </a:pPr>
            <a:endParaRPr lang="pt-BR" b="1" dirty="0" smtClean="0"/>
          </a:p>
          <a:p>
            <a:pPr algn="ctr">
              <a:buNone/>
            </a:pPr>
            <a:endParaRPr lang="pt-BR" sz="3200" dirty="0" smtClean="0"/>
          </a:p>
          <a:p>
            <a:pPr algn="ctr">
              <a:buNone/>
            </a:pPr>
            <a:endParaRPr lang="pt-BR" sz="3200" dirty="0" smtClean="0"/>
          </a:p>
          <a:p>
            <a:pPr marL="0" indent="0" algn="just">
              <a:buNone/>
            </a:pPr>
            <a:r>
              <a:rPr lang="pt-BR" sz="3200" dirty="0" smtClean="0"/>
              <a:t> </a:t>
            </a:r>
            <a:endParaRPr lang="pt-BR" sz="3200" dirty="0"/>
          </a:p>
        </p:txBody>
      </p:sp>
    </p:spTree>
    <p:extLst>
      <p:ext uri="{BB962C8B-B14F-4D97-AF65-F5344CB8AC3E}">
        <p14:creationId xmlns="" xmlns:p14="http://schemas.microsoft.com/office/powerpoint/2010/main" val="33905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308464" y="1148344"/>
            <a:ext cx="9601196" cy="494959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 smtClean="0"/>
              <a:t> </a:t>
            </a:r>
            <a:r>
              <a:rPr lang="pt-BR" b="1" dirty="0" smtClean="0"/>
              <a:t>Ex</a:t>
            </a:r>
            <a:r>
              <a:rPr lang="pt-BR" b="1" baseline="-25000" dirty="0" smtClean="0"/>
              <a:t>2</a:t>
            </a:r>
            <a:r>
              <a:rPr lang="pt-BR" b="1" dirty="0" smtClean="0"/>
              <a:t>.: </a:t>
            </a:r>
            <a:r>
              <a:rPr lang="pt-BR" dirty="0" smtClean="0"/>
              <a:t>para mostrar que o número 221(= 13 × 17), é composto, bastaria testar se ele é múltiplo de algum dos números primos p = 2, 3, 5, 7, 11 ou 13, já que o próximo primo 17 é tal que 172 = 289 &gt; 221.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 </a:t>
            </a:r>
          </a:p>
          <a:p>
            <a:pPr algn="just">
              <a:buNone/>
            </a:pPr>
            <a:r>
              <a:rPr lang="pt-BR" b="1" dirty="0" smtClean="0"/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dirty="0" smtClean="0"/>
          </a:p>
          <a:p>
            <a:pPr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</p:txBody>
      </p:sp>
      <p:sp>
        <p:nvSpPr>
          <p:cNvPr id="5" name="Retângulo 4"/>
          <p:cNvSpPr/>
          <p:nvPr/>
        </p:nvSpPr>
        <p:spPr>
          <a:xfrm>
            <a:off x="1632858" y="2808513"/>
            <a:ext cx="9326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Exibiremos </a:t>
            </a:r>
            <a:r>
              <a:rPr lang="pt-BR" sz="2400" dirty="0" smtClean="0"/>
              <a:t>a seguir o resultado do crivo para n = 250. Note que, neste caso, o procedimento termina tão logo cheguemos ao número primo p = 17.</a:t>
            </a:r>
          </a:p>
          <a:p>
            <a:r>
              <a:rPr lang="pt-BR" sz="2400" dirty="0" smtClean="0"/>
              <a:t>Note que o procedimento termina assim que atingirmos um número primo p tal que p² ≥ n, pois, pela observação que fizemos acima, já teríamos riscado todos os números compostos menores ou iguais a n.</a:t>
            </a:r>
          </a:p>
        </p:txBody>
      </p:sp>
    </p:spTree>
    <p:extLst>
      <p:ext uri="{BB962C8B-B14F-4D97-AF65-F5344CB8AC3E}">
        <p14:creationId xmlns="" xmlns:p14="http://schemas.microsoft.com/office/powerpoint/2010/main" val="33905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494959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dirty="0" smtClean="0"/>
              <a:t> </a:t>
            </a:r>
            <a:endParaRPr lang="pt-B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4397" t="12857" r="39561" b="9464"/>
          <a:stretch>
            <a:fillRect/>
          </a:stretch>
        </p:blipFill>
        <p:spPr bwMode="auto">
          <a:xfrm>
            <a:off x="3944983" y="744584"/>
            <a:ext cx="4336869" cy="525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905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494959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itchFamily="2" charset="2"/>
              <a:buChar char="ü"/>
            </a:pPr>
            <a:r>
              <a:rPr lang="pt-BR" dirty="0" smtClean="0"/>
              <a:t> Da tabela, extraímos todos os números primos até 250:</a:t>
            </a:r>
          </a:p>
          <a:p>
            <a:pPr marL="0" indent="0" algn="just">
              <a:buFont typeface="Wingdings" pitchFamily="2" charset="2"/>
              <a:buChar char="ü"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b="1" dirty="0" smtClean="0"/>
              <a:t>  </a:t>
            </a:r>
          </a:p>
          <a:p>
            <a:pPr marL="0" indent="0" algn="just">
              <a:buFont typeface="Wingdings" pitchFamily="2" charset="2"/>
              <a:buChar char="q"/>
            </a:pPr>
            <a:r>
              <a:rPr lang="pt-BR" dirty="0"/>
              <a:t> </a:t>
            </a:r>
            <a:r>
              <a:rPr lang="pt-BR" b="1" dirty="0" smtClean="0"/>
              <a:t>Obs.:</a:t>
            </a:r>
          </a:p>
          <a:p>
            <a:r>
              <a:rPr lang="pt-BR" dirty="0" smtClean="0"/>
              <a:t>Dois primos consecutivos são chamados </a:t>
            </a:r>
            <a:r>
              <a:rPr lang="pt-BR" i="1" dirty="0" smtClean="0"/>
              <a:t>primos gêmeos se eles </a:t>
            </a:r>
            <a:r>
              <a:rPr lang="pt-BR" dirty="0" smtClean="0"/>
              <a:t>diferem de 2.</a:t>
            </a:r>
          </a:p>
          <a:p>
            <a:r>
              <a:rPr lang="pt-BR" b="1" dirty="0" smtClean="0"/>
              <a:t> Ex3.: </a:t>
            </a:r>
            <a:r>
              <a:rPr lang="pt-BR" dirty="0" smtClean="0"/>
              <a:t>os seguintes são pares de primos gêmeos:</a:t>
            </a:r>
          </a:p>
          <a:p>
            <a:r>
              <a:rPr lang="pt-BR" dirty="0" smtClean="0"/>
              <a:t>(3, 5), (5, 7), (11, 13), (17, 19), (29, 31), (41, 43), (59, 61), (71, 73),</a:t>
            </a:r>
          </a:p>
          <a:p>
            <a:r>
              <a:rPr lang="pt-BR" dirty="0" smtClean="0"/>
              <a:t>(101, 103), (107, 109), (137, 139), (149, 151), (179, 181), (191, 193),</a:t>
            </a:r>
          </a:p>
          <a:p>
            <a:r>
              <a:rPr lang="pt-BR" dirty="0" smtClean="0"/>
              <a:t>(197, 199), (227, 229), (239, 241).</a:t>
            </a:r>
            <a:endParaRPr lang="pt-BR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2389" t="38111" r="44569" b="40357"/>
          <a:stretch>
            <a:fillRect/>
          </a:stretch>
        </p:blipFill>
        <p:spPr bwMode="auto">
          <a:xfrm>
            <a:off x="2965269" y="1240971"/>
            <a:ext cx="5669280" cy="207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905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494959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/>
              <a:t> </a:t>
            </a:r>
            <a:r>
              <a:rPr lang="pt-BR" dirty="0" smtClean="0"/>
              <a:t>Três primos consecutivos serão chamados </a:t>
            </a:r>
            <a:r>
              <a:rPr lang="pt-BR" i="1" dirty="0" smtClean="0"/>
              <a:t>primos trigêmeos se </a:t>
            </a:r>
            <a:r>
              <a:rPr lang="pt-BR" dirty="0" smtClean="0"/>
              <a:t>a</a:t>
            </a:r>
            <a:r>
              <a:rPr lang="pt-BR" i="1" dirty="0" smtClean="0"/>
              <a:t> </a:t>
            </a:r>
            <a:r>
              <a:rPr lang="pt-BR" dirty="0" smtClean="0"/>
              <a:t>diferença entre cada dois primos consecutivos da terna é 2.</a:t>
            </a:r>
          </a:p>
          <a:p>
            <a:pPr algn="just">
              <a:buFont typeface="Arial" pitchFamily="34" charset="0"/>
              <a:buChar char="•"/>
            </a:pPr>
            <a:r>
              <a:rPr lang="pt-BR" dirty="0" smtClean="0"/>
              <a:t> </a:t>
            </a:r>
            <a:r>
              <a:rPr lang="pt-BR" b="1" dirty="0" smtClean="0"/>
              <a:t>Ex4.:</a:t>
            </a:r>
            <a:r>
              <a:rPr lang="pt-BR" dirty="0" smtClean="0"/>
              <a:t> Por exemplo, (3, 5, 7) é uma terna de primos trigêmeos.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b="1" dirty="0" smtClean="0"/>
              <a:t>Problema: </a:t>
            </a:r>
            <a:r>
              <a:rPr lang="pt-BR" dirty="0" smtClean="0"/>
              <a:t>Decomponha em produtos de primos os seguintes números: 4, 6, 8, 28, 36, 84, 320 e 2 597.</a:t>
            </a:r>
          </a:p>
          <a:p>
            <a:pPr>
              <a:buNone/>
            </a:pPr>
            <a:endParaRPr lang="pt-BR" sz="2000" dirty="0" smtClean="0"/>
          </a:p>
          <a:p>
            <a:pPr algn="just">
              <a:buNone/>
            </a:pPr>
            <a:endParaRPr lang="pt-BR" sz="2000" b="1" dirty="0" smtClean="0"/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endParaRPr lang="pt-BR" sz="2000" dirty="0" smtClean="0"/>
          </a:p>
          <a:p>
            <a:pPr algn="just">
              <a:buNone/>
            </a:pPr>
            <a:endParaRPr lang="pt-BR" sz="2000" dirty="0"/>
          </a:p>
        </p:txBody>
      </p:sp>
      <p:pic>
        <p:nvPicPr>
          <p:cNvPr id="9218" name="Picture 2" descr="Image result for muito obrigada pela atençaõ"/>
          <p:cNvPicPr>
            <a:picLocks noChangeAspect="1" noChangeArrowheads="1"/>
          </p:cNvPicPr>
          <p:nvPr/>
        </p:nvPicPr>
        <p:blipFill>
          <a:blip r:embed="rId2"/>
          <a:srcRect l="2212" t="7208" r="52237" b="58415"/>
          <a:stretch>
            <a:fillRect/>
          </a:stretch>
        </p:blipFill>
        <p:spPr bwMode="auto">
          <a:xfrm>
            <a:off x="8098972" y="3277347"/>
            <a:ext cx="3448593" cy="1464471"/>
          </a:xfrm>
          <a:prstGeom prst="rect">
            <a:avLst/>
          </a:prstGeom>
          <a:noFill/>
        </p:spPr>
      </p:pic>
      <p:pic>
        <p:nvPicPr>
          <p:cNvPr id="13" name="Picture 2" descr="Image result for muito obrigada pela atençaõ"/>
          <p:cNvPicPr>
            <a:picLocks noChangeAspect="1" noChangeArrowheads="1"/>
          </p:cNvPicPr>
          <p:nvPr/>
        </p:nvPicPr>
        <p:blipFill>
          <a:blip r:embed="rId2"/>
          <a:srcRect l="69083" t="36780" r="4085" b="-2761"/>
          <a:stretch>
            <a:fillRect/>
          </a:stretch>
        </p:blipFill>
        <p:spPr bwMode="auto">
          <a:xfrm>
            <a:off x="10424160" y="4754880"/>
            <a:ext cx="1123406" cy="1554480"/>
          </a:xfrm>
          <a:prstGeom prst="rect">
            <a:avLst/>
          </a:prstGeom>
          <a:noFill/>
        </p:spPr>
      </p:pic>
      <p:pic>
        <p:nvPicPr>
          <p:cNvPr id="9220" name="Picture 4" descr="Image result for frases de vencedor"/>
          <p:cNvPicPr>
            <a:picLocks noChangeAspect="1" noChangeArrowheads="1"/>
          </p:cNvPicPr>
          <p:nvPr/>
        </p:nvPicPr>
        <p:blipFill>
          <a:blip r:embed="rId3"/>
          <a:srcRect l="18527" t="8156" r="3575" b="11668"/>
          <a:stretch>
            <a:fillRect/>
          </a:stretch>
        </p:blipFill>
        <p:spPr bwMode="auto">
          <a:xfrm>
            <a:off x="640080" y="3198561"/>
            <a:ext cx="5146765" cy="30062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905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5036</TotalTime>
  <Words>674</Words>
  <Application>Microsoft Office PowerPoint</Application>
  <PresentationFormat>Personalizar</PresentationFormat>
  <Paragraphs>55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Orgânico</vt:lpstr>
      <vt:lpstr>    Números primos e O Crivo de Eratóstenes.</vt:lpstr>
      <vt:lpstr> Números Primos 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Fundamentos de Aritmética</dc:title>
  <dc:creator>Renato</dc:creator>
  <cp:lastModifiedBy>Samsung</cp:lastModifiedBy>
  <cp:revision>139</cp:revision>
  <dcterms:created xsi:type="dcterms:W3CDTF">2015-01-13T23:40:40Z</dcterms:created>
  <dcterms:modified xsi:type="dcterms:W3CDTF">2016-08-28T22:07:08Z</dcterms:modified>
</cp:coreProperties>
</file>