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89" r:id="rId5"/>
    <p:sldId id="276" r:id="rId6"/>
    <p:sldId id="282" r:id="rId7"/>
    <p:sldId id="277" r:id="rId8"/>
    <p:sldId id="283" r:id="rId9"/>
    <p:sldId id="285" r:id="rId10"/>
    <p:sldId id="286" r:id="rId11"/>
    <p:sldId id="290" r:id="rId12"/>
    <p:sldId id="294" r:id="rId13"/>
    <p:sldId id="291" r:id="rId14"/>
    <p:sldId id="293" r:id="rId15"/>
    <p:sldId id="295"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0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7/2/2016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Fundamentos de Contagem</a:t>
            </a:r>
            <a:endParaRPr lang="pt-BR" dirty="0"/>
          </a:p>
        </p:txBody>
      </p:sp>
      <p:sp>
        <p:nvSpPr>
          <p:cNvPr id="3" name="Subtítulo 2"/>
          <p:cNvSpPr>
            <a:spLocks noGrp="1"/>
          </p:cNvSpPr>
          <p:nvPr>
            <p:ph type="subTitle" idx="1"/>
          </p:nvPr>
        </p:nvSpPr>
        <p:spPr/>
        <p:txBody>
          <a:bodyPr/>
          <a:lstStyle/>
          <a:p>
            <a:r>
              <a:rPr lang="pt-BR" sz="2000" dirty="0" smtClean="0"/>
              <a:t>RODOLFO SOARES TEIXEIRA</a:t>
            </a:r>
            <a:endParaRPr lang="pt-BR" sz="2000" dirty="0"/>
          </a:p>
          <a:p>
            <a:r>
              <a:rPr lang="pt-BR" sz="2000" dirty="0"/>
              <a:t>OBMEP NA ESCOLA - 2016</a:t>
            </a:r>
          </a:p>
        </p:txBody>
      </p:sp>
      <p:pic>
        <p:nvPicPr>
          <p:cNvPr id="4" name="Picture 2" descr="http://www.obmep.org.br/images/programas-01b.jpg"/>
          <p:cNvPicPr>
            <a:picLocks noChangeAspect="1" noChangeArrowheads="1"/>
          </p:cNvPicPr>
          <p:nvPr/>
        </p:nvPicPr>
        <p:blipFill>
          <a:blip r:embed="rId2"/>
          <a:srcRect l="8183" t="4554" r="9902" b="3029"/>
          <a:stretch>
            <a:fillRect/>
          </a:stretch>
        </p:blipFill>
        <p:spPr bwMode="auto">
          <a:xfrm>
            <a:off x="8660675" y="1567543"/>
            <a:ext cx="1188720" cy="862148"/>
          </a:xfrm>
          <a:prstGeom prst="rect">
            <a:avLst/>
          </a:prstGeom>
          <a:noFill/>
        </p:spPr>
      </p:pic>
      <p:pic>
        <p:nvPicPr>
          <p:cNvPr id="5" name="Picture 4" descr="http://www.obmep.org.br/images/programas-05.jpg"/>
          <p:cNvPicPr>
            <a:picLocks noChangeAspect="1" noChangeArrowheads="1"/>
          </p:cNvPicPr>
          <p:nvPr/>
        </p:nvPicPr>
        <p:blipFill>
          <a:blip r:embed="rId3"/>
          <a:srcRect l="8549" t="21612" r="7859" b="17436"/>
          <a:stretch>
            <a:fillRect/>
          </a:stretch>
        </p:blipFill>
        <p:spPr bwMode="auto">
          <a:xfrm>
            <a:off x="2416629" y="1580605"/>
            <a:ext cx="1397725" cy="655184"/>
          </a:xfrm>
          <a:prstGeom prst="rect">
            <a:avLst/>
          </a:prstGeom>
          <a:noFill/>
        </p:spPr>
      </p:pic>
      <p:pic>
        <p:nvPicPr>
          <p:cNvPr id="6" name="Imagem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695405" y="4467497"/>
            <a:ext cx="744583" cy="666205"/>
          </a:xfrm>
          <a:prstGeom prst="rect">
            <a:avLst/>
          </a:prstGeom>
          <a:noFill/>
        </p:spPr>
      </p:pic>
    </p:spTree>
    <p:extLst>
      <p:ext uri="{BB962C8B-B14F-4D97-AF65-F5344CB8AC3E}">
        <p14:creationId xmlns:p14="http://schemas.microsoft.com/office/powerpoint/2010/main" xmlns="" val="133142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21527" y="952401"/>
            <a:ext cx="9601196" cy="516524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None/>
            </a:pPr>
            <a:r>
              <a:rPr lang="pt-BR" b="1" dirty="0" smtClean="0"/>
              <a:t>OBMEP – BANCO DE QUESTÕES - 2013: </a:t>
            </a:r>
          </a:p>
          <a:p>
            <a:pPr algn="just">
              <a:spcBef>
                <a:spcPts val="0"/>
              </a:spcBef>
              <a:spcAft>
                <a:spcPts val="0"/>
              </a:spcAft>
              <a:buNone/>
            </a:pPr>
            <a:r>
              <a:rPr lang="pt-BR" b="1" dirty="0" smtClean="0"/>
              <a:t>Um hospital tem os seguintes funcionários</a:t>
            </a:r>
            <a:r>
              <a:rPr lang="pt-BR" dirty="0" smtClean="0"/>
              <a:t>: </a:t>
            </a:r>
          </a:p>
          <a:p>
            <a:pPr algn="just">
              <a:spcBef>
                <a:spcPts val="0"/>
              </a:spcBef>
              <a:spcAft>
                <a:spcPts val="0"/>
              </a:spcAft>
              <a:buNone/>
            </a:pPr>
            <a:r>
              <a:rPr lang="pt-BR" dirty="0" smtClean="0"/>
              <a:t>Sara Dores da Costa: reumatologista </a:t>
            </a:r>
          </a:p>
          <a:p>
            <a:pPr algn="just">
              <a:spcBef>
                <a:spcPts val="0"/>
              </a:spcBef>
              <a:spcAft>
                <a:spcPts val="0"/>
              </a:spcAft>
              <a:buNone/>
            </a:pPr>
            <a:r>
              <a:rPr lang="pt-BR" dirty="0" smtClean="0"/>
              <a:t>Iná Lemos: pneumologista </a:t>
            </a:r>
          </a:p>
          <a:p>
            <a:pPr algn="just">
              <a:spcBef>
                <a:spcPts val="0"/>
              </a:spcBef>
              <a:spcAft>
                <a:spcPts val="0"/>
              </a:spcAft>
              <a:buNone/>
            </a:pPr>
            <a:r>
              <a:rPr lang="pt-BR" dirty="0" smtClean="0"/>
              <a:t>Ester Elisa: enfermeira </a:t>
            </a:r>
          </a:p>
          <a:p>
            <a:pPr algn="just">
              <a:spcBef>
                <a:spcPts val="0"/>
              </a:spcBef>
              <a:spcAft>
                <a:spcPts val="0"/>
              </a:spcAft>
              <a:buNone/>
            </a:pPr>
            <a:r>
              <a:rPr lang="pt-BR" dirty="0" smtClean="0"/>
              <a:t>Ema Thomas: traumatologista </a:t>
            </a:r>
          </a:p>
          <a:p>
            <a:pPr algn="just">
              <a:spcBef>
                <a:spcPts val="0"/>
              </a:spcBef>
              <a:spcAft>
                <a:spcPts val="0"/>
              </a:spcAft>
              <a:buNone/>
            </a:pPr>
            <a:r>
              <a:rPr lang="pt-BR" dirty="0" smtClean="0"/>
              <a:t>Ana Lisa: psicanalista </a:t>
            </a:r>
          </a:p>
          <a:p>
            <a:pPr algn="just">
              <a:spcBef>
                <a:spcPts val="0"/>
              </a:spcBef>
              <a:spcAft>
                <a:spcPts val="0"/>
              </a:spcAft>
              <a:buNone/>
            </a:pPr>
            <a:r>
              <a:rPr lang="pt-BR" dirty="0" smtClean="0"/>
              <a:t>Inácio Filho: obstetra </a:t>
            </a:r>
          </a:p>
          <a:p>
            <a:pPr marL="457200" indent="-457200" algn="just">
              <a:spcBef>
                <a:spcPts val="0"/>
              </a:spcBef>
              <a:spcAft>
                <a:spcPts val="0"/>
              </a:spcAft>
              <a:buNone/>
            </a:pPr>
            <a:r>
              <a:rPr lang="pt-BR" dirty="0" smtClean="0"/>
              <a:t>a) De quantas maneiras os funcionários podem fazer uma fila? </a:t>
            </a:r>
          </a:p>
          <a:p>
            <a:pPr marL="457200" indent="-457200" algn="just">
              <a:spcBef>
                <a:spcPts val="0"/>
              </a:spcBef>
              <a:spcAft>
                <a:spcPts val="0"/>
              </a:spcAft>
              <a:buNone/>
            </a:pPr>
            <a:r>
              <a:rPr lang="pt-BR" dirty="0" smtClean="0"/>
              <a:t>b) De quantas maneiras os mesmos funcionários podem sentar numa mesa</a:t>
            </a:r>
          </a:p>
          <a:p>
            <a:pPr marL="457200" indent="-457200" algn="just">
              <a:spcBef>
                <a:spcPts val="0"/>
              </a:spcBef>
              <a:spcAft>
                <a:spcPts val="0"/>
              </a:spcAft>
              <a:buNone/>
            </a:pPr>
            <a:r>
              <a:rPr lang="pt-BR" dirty="0" smtClean="0"/>
              <a:t>redonda? Lembre-se que, numa mesa redonda, se todos se mudam para a</a:t>
            </a:r>
          </a:p>
          <a:p>
            <a:pPr marL="457200" indent="-457200" algn="just">
              <a:spcBef>
                <a:spcPts val="0"/>
              </a:spcBef>
              <a:spcAft>
                <a:spcPts val="0"/>
              </a:spcAft>
              <a:buNone/>
            </a:pPr>
            <a:r>
              <a:rPr lang="pt-BR" dirty="0" smtClean="0"/>
              <a:t>cadeira da esquerda, a mesa continua igual! </a:t>
            </a:r>
          </a:p>
          <a:p>
            <a:pPr marL="457200" indent="-457200" algn="just">
              <a:spcBef>
                <a:spcPts val="0"/>
              </a:spcBef>
              <a:spcAft>
                <a:spcPts val="0"/>
              </a:spcAft>
              <a:buNone/>
            </a:pPr>
            <a:r>
              <a:rPr lang="pt-BR" dirty="0" smtClean="0"/>
              <a:t>c) E de quantas maneiras os funcionários podem compor uma comissão</a:t>
            </a:r>
          </a:p>
          <a:p>
            <a:pPr marL="457200" indent="-457200" algn="just">
              <a:spcBef>
                <a:spcPts val="0"/>
              </a:spcBef>
              <a:spcAft>
                <a:spcPts val="0"/>
              </a:spcAft>
              <a:buNone/>
            </a:pPr>
            <a:r>
              <a:rPr lang="pt-BR" dirty="0" smtClean="0"/>
              <a:t>formada por presidente, vice- presidente e suplente?</a:t>
            </a:r>
          </a:p>
        </p:txBody>
      </p:sp>
    </p:spTree>
    <p:extLst>
      <p:ext uri="{BB962C8B-B14F-4D97-AF65-F5344CB8AC3E}">
        <p14:creationId xmlns:p14="http://schemas.microsoft.com/office/powerpoint/2010/main" xmlns="" val="126016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36914" y="1168981"/>
            <a:ext cx="9692640" cy="1938992"/>
          </a:xfrm>
          <a:prstGeom prst="rect">
            <a:avLst/>
          </a:prstGeom>
        </p:spPr>
        <p:txBody>
          <a:bodyPr wrap="square">
            <a:spAutoFit/>
          </a:bodyPr>
          <a:lstStyle/>
          <a:p>
            <a:r>
              <a:rPr lang="pt-BR" sz="2400" b="1" dirty="0" smtClean="0"/>
              <a:t>OBMEP –  PORTAL DA MATEMÁTICA </a:t>
            </a:r>
            <a:r>
              <a:rPr lang="pt-BR" sz="2400" dirty="0" smtClean="0"/>
              <a:t/>
            </a:r>
            <a:br>
              <a:rPr lang="pt-BR" sz="2400" dirty="0" smtClean="0"/>
            </a:br>
            <a:endParaRPr lang="pt-BR" sz="2400" dirty="0" smtClean="0"/>
          </a:p>
          <a:p>
            <a:pPr algn="just"/>
            <a:r>
              <a:rPr lang="pt-BR" sz="2400" dirty="0" smtClean="0"/>
              <a:t>Dispondo dos algarismos 0,1, 2, 3, 4, 5, 6, e 7, quantos números pares de 4 algarismos distintos podem ser formados?</a:t>
            </a:r>
          </a:p>
          <a:p>
            <a:pPr algn="just"/>
            <a:endParaRPr lang="pt-BR"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57619" y="925417"/>
            <a:ext cx="10157552" cy="3046988"/>
          </a:xfrm>
          <a:prstGeom prst="rect">
            <a:avLst/>
          </a:prstGeom>
        </p:spPr>
        <p:txBody>
          <a:bodyPr wrap="square">
            <a:spAutoFit/>
          </a:bodyPr>
          <a:lstStyle/>
          <a:p>
            <a:pPr algn="just"/>
            <a:r>
              <a:rPr lang="pt-BR" sz="2400" b="1" dirty="0" smtClean="0"/>
              <a:t>OBMEP – BANCO DE QUESTÕES </a:t>
            </a:r>
            <a:r>
              <a:rPr lang="pt-BR" sz="2400" b="1" dirty="0" smtClean="0"/>
              <a:t>– 2013</a:t>
            </a:r>
            <a:endParaRPr lang="pt-BR" sz="2400" b="1" dirty="0" smtClean="0"/>
          </a:p>
          <a:p>
            <a:pPr algn="just"/>
            <a:endParaRPr lang="pt-BR" sz="2400" b="1" dirty="0" smtClean="0"/>
          </a:p>
          <a:p>
            <a:pPr algn="just"/>
            <a:r>
              <a:rPr lang="pt-BR" sz="2400" b="1" dirty="0" smtClean="0"/>
              <a:t>Clube de ciclistas </a:t>
            </a:r>
            <a:endParaRPr lang="pt-BR" sz="2400" b="1" dirty="0" smtClean="0"/>
          </a:p>
          <a:p>
            <a:pPr algn="just"/>
            <a:endParaRPr lang="pt-BR" sz="2400" b="1" dirty="0" smtClean="0"/>
          </a:p>
          <a:p>
            <a:pPr algn="just"/>
            <a:r>
              <a:rPr lang="pt-BR" sz="2400" dirty="0" smtClean="0"/>
              <a:t>Os </a:t>
            </a:r>
            <a:r>
              <a:rPr lang="pt-BR" sz="2400" dirty="0" smtClean="0"/>
              <a:t>ciclistas têm aversão ao número zero (porque é oval) e ao número oito (porque assim ficam as rodas após os acidentes). Quantos sócios podem se inscrever num clube de ciclistas se cada um deve possuir uma identificação de três dígitos, sem usar o dígito zero nem o dígito oito? </a:t>
            </a:r>
            <a:endParaRPr lang="pt-BR" sz="24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80159" y="1201784"/>
            <a:ext cx="9313817" cy="5816977"/>
          </a:xfrm>
          <a:prstGeom prst="rect">
            <a:avLst/>
          </a:prstGeom>
        </p:spPr>
        <p:txBody>
          <a:bodyPr wrap="square">
            <a:spAutoFit/>
          </a:bodyPr>
          <a:lstStyle/>
          <a:p>
            <a:r>
              <a:rPr lang="pt-BR" sz="2400" b="1" dirty="0" smtClean="0"/>
              <a:t>OBMEP – BANCO DE QUESTÕES – 2014</a:t>
            </a:r>
          </a:p>
          <a:p>
            <a:endParaRPr lang="pt-BR" sz="2400" b="1" dirty="0" smtClean="0"/>
          </a:p>
          <a:p>
            <a:r>
              <a:rPr lang="pt-BR" sz="2400" dirty="0" smtClean="0"/>
              <a:t>Comissões Em uma sala de aula há uma turma de dez alunos. Precisa-se escolher uma comissão de três alunos para representar esta turma, sendo a comissão composta por: um porta-voz, um diretor de artes e um assessor técnico. Nenhum aluno pode acumular cargos. </a:t>
            </a:r>
          </a:p>
          <a:p>
            <a:endParaRPr lang="pt-BR" sz="2400" dirty="0" smtClean="0"/>
          </a:p>
          <a:p>
            <a:pPr marL="342900" indent="-342900">
              <a:buAutoNum type="alphaLcParenR"/>
            </a:pPr>
            <a:r>
              <a:rPr lang="pt-BR" sz="2400" dirty="0" smtClean="0"/>
              <a:t>De quantas maneiras esta comissão pode ser formada? </a:t>
            </a:r>
          </a:p>
          <a:p>
            <a:pPr marL="342900" indent="-342900">
              <a:buAutoNum type="alphaLcParenR"/>
            </a:pPr>
            <a:endParaRPr lang="pt-BR" sz="2400" dirty="0" smtClean="0"/>
          </a:p>
          <a:p>
            <a:pPr marL="342900" indent="-342900"/>
            <a:r>
              <a:rPr lang="pt-BR" sz="2400" dirty="0" smtClean="0"/>
              <a:t>b) Quantas comissões diferentes podem ser formadas com os alunos Leandro, Renato e Marcelo?</a:t>
            </a:r>
            <a:endParaRPr lang="pt-BR" sz="2400" b="1" dirty="0" smtClean="0"/>
          </a:p>
          <a:p>
            <a:endParaRPr lang="pt-BR" b="1" dirty="0" smtClean="0"/>
          </a:p>
          <a:p>
            <a:r>
              <a:rPr lang="pt-BR" dirty="0" smtClean="0"/>
              <a:t/>
            </a:r>
            <a:br>
              <a:rPr lang="pt-BR" dirty="0" smtClean="0"/>
            </a:br>
            <a:endParaRPr lang="pt-BR" dirty="0" smtClean="0"/>
          </a:p>
          <a:p>
            <a:endParaRPr lang="pt-BR" dirty="0" smtClean="0"/>
          </a:p>
          <a:p>
            <a:endParaRPr lang="pt-BR" dirty="0" smtClean="0"/>
          </a:p>
          <a:p>
            <a:endParaRPr lang="pt-B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65243" y="1079653"/>
            <a:ext cx="9507557" cy="3785652"/>
          </a:xfrm>
          <a:prstGeom prst="rect">
            <a:avLst/>
          </a:prstGeom>
        </p:spPr>
        <p:txBody>
          <a:bodyPr wrap="square">
            <a:spAutoFit/>
          </a:bodyPr>
          <a:lstStyle/>
          <a:p>
            <a:r>
              <a:rPr lang="pt-BR" sz="2400" b="1" dirty="0" smtClean="0"/>
              <a:t>OBMEP – BANCO DE QUESTÕES – </a:t>
            </a:r>
            <a:r>
              <a:rPr lang="pt-BR" sz="2400" b="1" dirty="0" smtClean="0"/>
              <a:t>2014</a:t>
            </a:r>
          </a:p>
          <a:p>
            <a:endParaRPr lang="pt-BR" sz="2400" b="1" dirty="0" smtClean="0"/>
          </a:p>
          <a:p>
            <a:r>
              <a:rPr lang="pt-BR" sz="2400" b="1" dirty="0" smtClean="0"/>
              <a:t>Papai Noel </a:t>
            </a:r>
            <a:endParaRPr lang="pt-BR" sz="2400" b="1" dirty="0" smtClean="0"/>
          </a:p>
          <a:p>
            <a:endParaRPr lang="pt-BR" sz="2400" b="1" dirty="0" smtClean="0"/>
          </a:p>
          <a:p>
            <a:pPr algn="just"/>
            <a:r>
              <a:rPr lang="pt-BR" sz="2400" dirty="0" smtClean="0"/>
              <a:t>Papai </a:t>
            </a:r>
            <a:r>
              <a:rPr lang="pt-BR" sz="2400" dirty="0" smtClean="0"/>
              <a:t>Noel chegou à casa de Arnaldo e Bernaldo carregando dez brinquedos distintos e enumerados de 1 a 10 e disse a eles: "o brinquedo número 1 é para você, Arnaldo e o brinquedo número 2 é para você, Bernaldo. Mas esse ano, vocês podem escolher ficar com mais brinquedos contanto que deixem ao menos um para mim". Diga de quantos modos Arnaldo e Bernaldo podem dividir entre eles o restante dos brinquedos. </a:t>
            </a:r>
            <a:endParaRPr lang="pt-BR" sz="2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9653" y="870334"/>
            <a:ext cx="10058400" cy="5262979"/>
          </a:xfrm>
          <a:prstGeom prst="rect">
            <a:avLst/>
          </a:prstGeom>
        </p:spPr>
        <p:txBody>
          <a:bodyPr wrap="square">
            <a:spAutoFit/>
          </a:bodyPr>
          <a:lstStyle/>
          <a:p>
            <a:r>
              <a:rPr lang="pt-BR" sz="2400" b="1" dirty="0" smtClean="0"/>
              <a:t>OBMEP – </a:t>
            </a:r>
            <a:r>
              <a:rPr lang="pt-BR" sz="2400" dirty="0" smtClean="0"/>
              <a:t> </a:t>
            </a:r>
            <a:r>
              <a:rPr lang="pt-BR" sz="2400" b="1" dirty="0" smtClean="0"/>
              <a:t>Questão </a:t>
            </a:r>
            <a:r>
              <a:rPr lang="pt-BR" sz="2400" b="1" dirty="0" smtClean="0"/>
              <a:t>3 da Prova do nível 3 da 2ª </a:t>
            </a:r>
            <a:r>
              <a:rPr lang="pt-BR" sz="2400" b="1" dirty="0" smtClean="0"/>
              <a:t>fase - </a:t>
            </a:r>
            <a:r>
              <a:rPr lang="pt-BR" sz="2400" b="1" dirty="0" smtClean="0"/>
              <a:t>2012 </a:t>
            </a:r>
          </a:p>
          <a:p>
            <a:r>
              <a:rPr lang="pt-BR" sz="2400" dirty="0" smtClean="0"/>
              <a:t>Juca </a:t>
            </a:r>
            <a:r>
              <a:rPr lang="pt-BR" sz="2400" dirty="0" smtClean="0"/>
              <a:t>quer pintar os algarismos do número 2013, como na </a:t>
            </a:r>
            <a:r>
              <a:rPr lang="pt-BR" sz="2400" dirty="0" smtClean="0"/>
              <a:t>figura </a:t>
            </a:r>
            <a:r>
              <a:rPr lang="pt-BR" sz="2400" dirty="0" smtClean="0"/>
              <a:t>ao </a:t>
            </a:r>
            <a:endParaRPr lang="pt-BR" sz="2400" dirty="0" smtClean="0"/>
          </a:p>
          <a:p>
            <a:pPr algn="just"/>
            <a:r>
              <a:rPr lang="pt-BR" sz="2400" dirty="0" smtClean="0"/>
              <a:t>lado</a:t>
            </a:r>
            <a:r>
              <a:rPr lang="pt-BR" sz="2400" dirty="0" smtClean="0"/>
              <a:t>, de modo que cada região seja pintada com uma das cores </a:t>
            </a:r>
            <a:r>
              <a:rPr lang="pt-BR" sz="2400" dirty="0" smtClean="0"/>
              <a:t>branca</a:t>
            </a:r>
            <a:r>
              <a:rPr lang="pt-BR" sz="2400" dirty="0" smtClean="0"/>
              <a:t>, cinza ou preta e que regiões vizinhas tenham cores diferentes</a:t>
            </a:r>
            <a:r>
              <a:rPr lang="pt-BR" sz="2400" dirty="0" smtClean="0"/>
              <a:t>.</a:t>
            </a:r>
          </a:p>
          <a:p>
            <a:pPr algn="just"/>
            <a:endParaRPr lang="pt-BR" sz="2400" dirty="0" smtClean="0"/>
          </a:p>
          <a:p>
            <a:pPr marL="457200" indent="-457200" algn="just">
              <a:buAutoNum type="alphaLcParenR"/>
            </a:pPr>
            <a:r>
              <a:rPr lang="pt-BR" sz="2400" dirty="0" smtClean="0"/>
              <a:t>Observe </a:t>
            </a:r>
            <a:r>
              <a:rPr lang="pt-BR" sz="2400" dirty="0" smtClean="0"/>
              <a:t>que Juca pode pintar o algarismo 2 de </a:t>
            </a:r>
            <a:r>
              <a:rPr lang="pt-BR" sz="2400" dirty="0" smtClean="0"/>
              <a:t>3 x 2 x 2 </a:t>
            </a:r>
            <a:r>
              <a:rPr lang="pt-BR" sz="2400" dirty="0" smtClean="0"/>
              <a:t>maneiras </a:t>
            </a:r>
            <a:endParaRPr lang="pt-BR" sz="2400" dirty="0" smtClean="0"/>
          </a:p>
          <a:p>
            <a:pPr marL="457200" indent="-457200" algn="just"/>
            <a:r>
              <a:rPr lang="pt-BR" sz="2400" dirty="0" smtClean="0"/>
              <a:t>diferentes</a:t>
            </a:r>
            <a:r>
              <a:rPr lang="pt-BR" sz="2400" dirty="0" smtClean="0"/>
              <a:t>. De quantas maneiras diferentes ele pode pintar o algarismo 1</a:t>
            </a:r>
            <a:r>
              <a:rPr lang="pt-BR" sz="2400" dirty="0" smtClean="0"/>
              <a:t>?</a:t>
            </a:r>
          </a:p>
          <a:p>
            <a:pPr marL="457200" indent="-457200" algn="just"/>
            <a:endParaRPr lang="pt-BR" sz="2400" dirty="0" smtClean="0"/>
          </a:p>
          <a:p>
            <a:pPr marL="457200" indent="-457200" algn="just"/>
            <a:r>
              <a:rPr lang="pt-BR" sz="2400" dirty="0" smtClean="0"/>
              <a:t>b) De quantas maneiras diferentes Juca pode pintar o algarismo 3</a:t>
            </a:r>
            <a:r>
              <a:rPr lang="pt-BR" sz="2400" dirty="0" smtClean="0"/>
              <a:t>?</a:t>
            </a:r>
          </a:p>
          <a:p>
            <a:pPr marL="457200" indent="-457200" algn="just"/>
            <a:endParaRPr lang="pt-BR" sz="2400" dirty="0" smtClean="0"/>
          </a:p>
          <a:p>
            <a:pPr marL="457200" indent="-457200" algn="just"/>
            <a:r>
              <a:rPr lang="pt-BR" sz="2400" dirty="0" smtClean="0"/>
              <a:t>c) De quantas maneiras diferentes Juca pode pintar o algarismo </a:t>
            </a:r>
            <a:r>
              <a:rPr lang="pt-BR" sz="2400" dirty="0" smtClean="0"/>
              <a:t>0?</a:t>
            </a:r>
          </a:p>
          <a:p>
            <a:pPr marL="457200" indent="-457200" algn="just"/>
            <a:endParaRPr lang="pt-BR" sz="2400" dirty="0" smtClean="0"/>
          </a:p>
          <a:p>
            <a:pPr marL="457200" indent="-457200" algn="just"/>
            <a:r>
              <a:rPr lang="pt-BR" sz="2400" dirty="0" smtClean="0"/>
              <a:t>d</a:t>
            </a:r>
            <a:r>
              <a:rPr lang="pt-BR" sz="2400" dirty="0" smtClean="0"/>
              <a:t>) Escreva uma expressão numérica que permita calcular de quantas maneiras </a:t>
            </a:r>
            <a:r>
              <a:rPr lang="pt-BR" sz="2400" dirty="0" smtClean="0"/>
              <a:t>Juca</a:t>
            </a:r>
          </a:p>
          <a:p>
            <a:pPr marL="457200" indent="-457200" algn="just"/>
            <a:r>
              <a:rPr lang="pt-BR" sz="2400" dirty="0" smtClean="0"/>
              <a:t>pode </a:t>
            </a:r>
            <a:r>
              <a:rPr lang="pt-BR" sz="2400" dirty="0" smtClean="0"/>
              <a:t>pintar o número 2013.  </a:t>
            </a:r>
            <a:endParaRPr lang="pt-BR" sz="2400" b="1" dirty="0" smtClean="0"/>
          </a:p>
        </p:txBody>
      </p:sp>
      <p:pic>
        <p:nvPicPr>
          <p:cNvPr id="1026" name="Picture 2"/>
          <p:cNvPicPr>
            <a:picLocks noChangeAspect="1" noChangeArrowheads="1"/>
          </p:cNvPicPr>
          <p:nvPr/>
        </p:nvPicPr>
        <p:blipFill>
          <a:blip r:embed="rId2"/>
          <a:srcRect l="64552" t="37500" r="23822" b="29630"/>
          <a:stretch>
            <a:fillRect/>
          </a:stretch>
        </p:blipFill>
        <p:spPr bwMode="auto">
          <a:xfrm>
            <a:off x="9979107" y="866661"/>
            <a:ext cx="1512711" cy="2404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apresentacaooficial-memoriasdocarcere-140422184828-phpapp02/95/apresentacao-oficial-memorias-do-carcere-20-638.jpg?cb=1398192636"/>
          <p:cNvPicPr>
            <a:picLocks noChangeAspect="1" noChangeArrowheads="1"/>
          </p:cNvPicPr>
          <p:nvPr/>
        </p:nvPicPr>
        <p:blipFill>
          <a:blip r:embed="rId2"/>
          <a:srcRect/>
          <a:stretch>
            <a:fillRect/>
          </a:stretch>
        </p:blipFill>
        <p:spPr bwMode="auto">
          <a:xfrm>
            <a:off x="1058093" y="792344"/>
            <a:ext cx="9601199" cy="5453790"/>
          </a:xfrm>
          <a:prstGeom prst="rect">
            <a:avLst/>
          </a:prstGeom>
          <a:noFill/>
        </p:spPr>
      </p:pic>
      <p:pic>
        <p:nvPicPr>
          <p:cNvPr id="7172" name="Picture 4" descr="http://www.guamareemdia.com/wp-content/uploads/2014/02/frase-a-persistencia-realiza-o-impossivel.jpg"/>
          <p:cNvPicPr>
            <a:picLocks noChangeAspect="1" noChangeArrowheads="1"/>
          </p:cNvPicPr>
          <p:nvPr/>
        </p:nvPicPr>
        <p:blipFill>
          <a:blip r:embed="rId3"/>
          <a:srcRect l="15911" t="1005" r="16606" b="38559"/>
          <a:stretch>
            <a:fillRect/>
          </a:stretch>
        </p:blipFill>
        <p:spPr bwMode="auto">
          <a:xfrm>
            <a:off x="7328263" y="2312125"/>
            <a:ext cx="2461554" cy="16328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t/>
            </a:r>
            <a:br>
              <a:rPr lang="pt-BR" sz="4900" dirty="0" smtClean="0"/>
            </a:br>
            <a:r>
              <a:rPr lang="pt-BR" sz="4900" dirty="0" smtClean="0"/>
              <a:t>Métodos de Contagem</a:t>
            </a:r>
            <a:r>
              <a:rPr lang="pt-BR" dirty="0"/>
              <a:t/>
            </a:r>
            <a:br>
              <a:rPr lang="pt-BR" dirty="0"/>
            </a:br>
            <a:endParaRPr lang="pt-BR" dirty="0"/>
          </a:p>
        </p:txBody>
      </p:sp>
      <p:sp>
        <p:nvSpPr>
          <p:cNvPr id="3" name="Espaço Reservado para Conteúdo 2"/>
          <p:cNvSpPr>
            <a:spLocks noGrp="1"/>
          </p:cNvSpPr>
          <p:nvPr>
            <p:ph idx="1"/>
          </p:nvPr>
        </p:nvSpPr>
        <p:spPr>
          <a:xfrm>
            <a:off x="1295401" y="2556931"/>
            <a:ext cx="9601196" cy="3480797"/>
          </a:xfrm>
        </p:spPr>
        <p:txBody>
          <a:bodyPr>
            <a:normAutofit/>
          </a:bodyPr>
          <a:lstStyle/>
          <a:p>
            <a:pPr algn="just"/>
            <a:r>
              <a:rPr lang="pt-BR" dirty="0" smtClean="0"/>
              <a:t>Frequentemente estamos interessados em contar o número de maneiras em que determinadas ações podem ser executadas. De quantas maneiras podemos nos vestir? De quantas formas podemos viajar de uma cidade para outra? De quantas formas podemos combinar as opções de comida para montar o cardápio de um jantar?</a:t>
            </a:r>
          </a:p>
          <a:p>
            <a:pPr>
              <a:buNone/>
            </a:pPr>
            <a:endParaRPr lang="pt-BR" dirty="0"/>
          </a:p>
        </p:txBody>
      </p:sp>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 typeface="Wingdings" panose="05000000000000000000" pitchFamily="2" charset="2"/>
              <a:buChar char="Ø"/>
            </a:pPr>
            <a:r>
              <a:rPr lang="pt-BR" dirty="0" smtClean="0"/>
              <a:t> </a:t>
            </a:r>
            <a:r>
              <a:rPr lang="pt-BR" b="1" dirty="0" smtClean="0"/>
              <a:t>Exercício 1:</a:t>
            </a:r>
          </a:p>
          <a:p>
            <a:pPr algn="just">
              <a:buNone/>
            </a:pPr>
            <a:r>
              <a:rPr lang="pt-BR" dirty="0" smtClean="0"/>
              <a:t>Uma bandeira com a forma abaixo vai ser pintada utilizando duas das cores</a:t>
            </a:r>
          </a:p>
          <a:p>
            <a:pPr algn="just">
              <a:buNone/>
            </a:pPr>
            <a:r>
              <a:rPr lang="pt-BR" dirty="0" smtClean="0"/>
              <a:t>dadas.</a:t>
            </a:r>
            <a:r>
              <a:rPr lang="pt-BR" b="1" dirty="0" smtClean="0"/>
              <a:t> </a:t>
            </a:r>
          </a:p>
          <a:p>
            <a:pPr algn="just">
              <a:buNone/>
            </a:pPr>
            <a:r>
              <a:rPr lang="pt-BR" dirty="0" smtClean="0"/>
              <a:t>Liste todas as possíveis bandeiras. Quantas são elas?</a:t>
            </a:r>
            <a:endParaRPr lang="pt-BR" b="1" dirty="0" smtClean="0"/>
          </a:p>
          <a:p>
            <a:pPr algn="just">
              <a:buNone/>
            </a:pPr>
            <a:endParaRPr lang="pt-BR" sz="2000" b="1" dirty="0" smtClean="0"/>
          </a:p>
          <a:p>
            <a:pPr marL="0" indent="0" algn="just">
              <a:buNone/>
            </a:pPr>
            <a:endParaRPr lang="pt-BR" sz="2000" dirty="0"/>
          </a:p>
        </p:txBody>
      </p:sp>
      <p:pic>
        <p:nvPicPr>
          <p:cNvPr id="1026" name="Picture 2"/>
          <p:cNvPicPr>
            <a:picLocks noChangeAspect="1" noChangeArrowheads="1"/>
          </p:cNvPicPr>
          <p:nvPr/>
        </p:nvPicPr>
        <p:blipFill>
          <a:blip r:embed="rId2"/>
          <a:srcRect l="42167" t="57679" r="42372" b="28571"/>
          <a:stretch>
            <a:fillRect/>
          </a:stretch>
        </p:blipFill>
        <p:spPr bwMode="auto">
          <a:xfrm>
            <a:off x="3095897" y="2952207"/>
            <a:ext cx="6139540" cy="3069770"/>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2930" t="38214" r="38055" b="28750"/>
          <a:stretch>
            <a:fillRect/>
          </a:stretch>
        </p:blipFill>
        <p:spPr bwMode="auto">
          <a:xfrm>
            <a:off x="2134614" y="1058092"/>
            <a:ext cx="7466586" cy="4779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6214" y="982132"/>
            <a:ext cx="9601196" cy="1303867"/>
          </a:xfrm>
        </p:spPr>
        <p:txBody>
          <a:bodyPr>
            <a:normAutofit/>
          </a:bodyPr>
          <a:lstStyle/>
          <a:p>
            <a:r>
              <a:rPr lang="pt-BR" sz="4900" dirty="0" smtClean="0"/>
              <a:t>Princípio Multiplicativo </a:t>
            </a:r>
            <a:endParaRPr lang="pt-BR" dirty="0"/>
          </a:p>
        </p:txBody>
      </p:sp>
      <p:sp>
        <p:nvSpPr>
          <p:cNvPr id="3" name="Espaço Reservado para Conteúdo 2"/>
          <p:cNvSpPr>
            <a:spLocks noGrp="1"/>
          </p:cNvSpPr>
          <p:nvPr>
            <p:ph idx="1"/>
          </p:nvPr>
        </p:nvSpPr>
        <p:spPr>
          <a:xfrm>
            <a:off x="1295402" y="2556931"/>
            <a:ext cx="9601196" cy="3480797"/>
          </a:xfrm>
        </p:spPr>
        <p:txBody>
          <a:bodyPr>
            <a:normAutofit/>
          </a:bodyPr>
          <a:lstStyle/>
          <a:p>
            <a:endParaRPr lang="pt-BR" dirty="0" smtClean="0"/>
          </a:p>
          <a:p>
            <a:endParaRPr lang="pt-BR" dirty="0" smtClean="0"/>
          </a:p>
          <a:p>
            <a:r>
              <a:rPr lang="pt-BR" dirty="0" smtClean="0"/>
              <a:t>__________________    x    ___________________ = ____________</a:t>
            </a:r>
          </a:p>
          <a:p>
            <a:pPr>
              <a:buNone/>
            </a:pPr>
            <a:r>
              <a:rPr lang="pt-BR" dirty="0" smtClean="0"/>
              <a:t>      </a:t>
            </a:r>
            <a:endParaRPr lang="pt-BR" dirty="0"/>
          </a:p>
          <a:p>
            <a:endParaRPr lang="pt-BR" dirty="0" smtClean="0"/>
          </a:p>
          <a:p>
            <a:endParaRPr lang="pt-BR" dirty="0"/>
          </a:p>
        </p:txBody>
      </p:sp>
      <p:sp>
        <p:nvSpPr>
          <p:cNvPr id="4" name="Retângulo 3"/>
          <p:cNvSpPr/>
          <p:nvPr/>
        </p:nvSpPr>
        <p:spPr>
          <a:xfrm>
            <a:off x="2442755" y="4062549"/>
            <a:ext cx="75764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6165668" y="4010297"/>
            <a:ext cx="705394" cy="679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61599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None/>
            </a:pPr>
            <a:endParaRPr lang="pt-BR" dirty="0"/>
          </a:p>
        </p:txBody>
      </p:sp>
      <p:sp>
        <p:nvSpPr>
          <p:cNvPr id="6" name="Retângulo 5"/>
          <p:cNvSpPr/>
          <p:nvPr/>
        </p:nvSpPr>
        <p:spPr>
          <a:xfrm>
            <a:off x="1227909" y="1110343"/>
            <a:ext cx="9431382" cy="4031873"/>
          </a:xfrm>
          <a:prstGeom prst="rect">
            <a:avLst/>
          </a:prstGeom>
        </p:spPr>
        <p:txBody>
          <a:bodyPr wrap="square">
            <a:spAutoFit/>
          </a:bodyPr>
          <a:lstStyle/>
          <a:p>
            <a:pPr algn="ctr"/>
            <a:r>
              <a:rPr lang="pt-BR" sz="4400" dirty="0" smtClean="0"/>
              <a:t>Outra forma de Resolução</a:t>
            </a:r>
          </a:p>
          <a:p>
            <a:pPr algn="ctr"/>
            <a:r>
              <a:rPr lang="pt-BR" sz="4400" dirty="0" smtClean="0"/>
              <a:t>(Árvore das Possibilidades) </a:t>
            </a:r>
          </a:p>
          <a:p>
            <a:pPr algn="ctr"/>
            <a:endParaRPr lang="pt-BR" sz="4400" dirty="0" smtClean="0"/>
          </a:p>
          <a:p>
            <a:pPr algn="ctr"/>
            <a:endParaRPr lang="pt-BR" sz="4400" dirty="0" smtClean="0"/>
          </a:p>
          <a:p>
            <a:pPr algn="ctr"/>
            <a:endParaRPr lang="pt-BR" sz="4400" dirty="0" smtClean="0"/>
          </a:p>
          <a:p>
            <a:pPr algn="ctr"/>
            <a:endParaRPr lang="pt-BR" dirty="0" smtClean="0"/>
          </a:p>
          <a:p>
            <a:pPr algn="ctr">
              <a:buNone/>
            </a:pPr>
            <a:r>
              <a:rPr lang="pt-BR" dirty="0" smtClean="0"/>
              <a:t>      </a:t>
            </a:r>
            <a:endParaRPr lang="pt-BR" dirty="0"/>
          </a:p>
        </p:txBody>
      </p:sp>
      <p:pic>
        <p:nvPicPr>
          <p:cNvPr id="3074" name="Picture 2"/>
          <p:cNvPicPr>
            <a:picLocks noChangeAspect="1" noChangeArrowheads="1"/>
          </p:cNvPicPr>
          <p:nvPr/>
        </p:nvPicPr>
        <p:blipFill>
          <a:blip r:embed="rId2"/>
          <a:srcRect l="43874" t="38571" r="42773" b="30714"/>
          <a:stretch>
            <a:fillRect/>
          </a:stretch>
        </p:blipFill>
        <p:spPr bwMode="auto">
          <a:xfrm>
            <a:off x="4310743" y="2453753"/>
            <a:ext cx="2769326" cy="3581385"/>
          </a:xfrm>
          <a:prstGeom prst="rect">
            <a:avLst/>
          </a:prstGeom>
          <a:noFill/>
          <a:ln w="9525">
            <a:noFill/>
            <a:miter lim="800000"/>
            <a:headEnd/>
            <a:tailEnd/>
          </a:ln>
        </p:spPr>
      </p:pic>
    </p:spTree>
    <p:extLst>
      <p:ext uri="{BB962C8B-B14F-4D97-AF65-F5344CB8AC3E}">
        <p14:creationId xmlns:p14="http://schemas.microsoft.com/office/powerpoint/2010/main" xmlns="" val="209391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Wingdings" pitchFamily="2" charset="2"/>
              <a:buChar char="Ø"/>
            </a:pPr>
            <a:r>
              <a:rPr lang="pt-BR" dirty="0" smtClean="0"/>
              <a:t>  </a:t>
            </a:r>
            <a:r>
              <a:rPr lang="pt-BR" b="1" dirty="0" smtClean="0"/>
              <a:t>Exercícios 2:</a:t>
            </a:r>
            <a:endParaRPr lang="pt-BR" dirty="0" smtClean="0"/>
          </a:p>
          <a:p>
            <a:pPr marL="0" indent="0" algn="just">
              <a:buFont typeface="Wingdings" pitchFamily="2" charset="2"/>
              <a:buChar char="Ø"/>
            </a:pPr>
            <a:r>
              <a:rPr lang="pt-BR" dirty="0" smtClean="0"/>
              <a:t>Quantas são as formas de pintar a bandeira a seguir utilizando 3 cores diferentes dentre 4 dadas?</a:t>
            </a:r>
          </a:p>
          <a:p>
            <a:pPr marL="0" indent="0" algn="just">
              <a:buFont typeface="Wingdings" pitchFamily="2" charset="2"/>
              <a:buChar char="Ø"/>
            </a:pPr>
            <a:endParaRPr lang="pt-BR" dirty="0" smtClean="0"/>
          </a:p>
          <a:p>
            <a:pPr marL="0" indent="0" algn="just">
              <a:buNone/>
            </a:pPr>
            <a:endParaRPr lang="pt-BR" dirty="0" smtClean="0"/>
          </a:p>
          <a:p>
            <a:pPr marL="0" indent="0" algn="just">
              <a:buFont typeface="Wingdings" pitchFamily="2" charset="2"/>
              <a:buChar char="Ø"/>
            </a:pPr>
            <a:endParaRPr lang="pt-BR" dirty="0" smtClean="0"/>
          </a:p>
          <a:p>
            <a:pPr marL="0" indent="0" algn="just">
              <a:buFont typeface="Wingdings" pitchFamily="2" charset="2"/>
              <a:buChar char="Ø"/>
            </a:pPr>
            <a:r>
              <a:rPr lang="pt-BR" dirty="0" smtClean="0"/>
              <a:t>  </a:t>
            </a:r>
            <a:r>
              <a:rPr lang="pt-BR" b="1" dirty="0" smtClean="0"/>
              <a:t>Exercícios 3: </a:t>
            </a:r>
            <a:r>
              <a:rPr lang="pt-BR" dirty="0" smtClean="0"/>
              <a:t>Para pintar a bandeira abaixo, há 4 cores disponíveis. De quantos modos ela pode ser pintada de modo que faixas adjacentes tenham cores distintas? </a:t>
            </a:r>
          </a:p>
          <a:p>
            <a:pPr marL="0" indent="0" algn="just">
              <a:buNone/>
            </a:pPr>
            <a:endParaRPr lang="pt-BR" dirty="0"/>
          </a:p>
        </p:txBody>
      </p:sp>
      <p:pic>
        <p:nvPicPr>
          <p:cNvPr id="4098" name="Picture 2"/>
          <p:cNvPicPr>
            <a:picLocks noChangeAspect="1" noChangeArrowheads="1"/>
          </p:cNvPicPr>
          <p:nvPr/>
        </p:nvPicPr>
        <p:blipFill>
          <a:blip r:embed="rId2"/>
          <a:srcRect l="33734" t="52500" r="42472" b="24938"/>
          <a:stretch>
            <a:fillRect/>
          </a:stretch>
        </p:blipFill>
        <p:spPr bwMode="auto">
          <a:xfrm>
            <a:off x="4650379" y="1920240"/>
            <a:ext cx="3749040" cy="1998617"/>
          </a:xfrm>
          <a:prstGeom prst="rect">
            <a:avLst/>
          </a:prstGeom>
          <a:noFill/>
          <a:ln w="9525">
            <a:noFill/>
            <a:miter lim="800000"/>
            <a:headEnd/>
            <a:tailEnd/>
          </a:ln>
        </p:spPr>
      </p:pic>
      <p:pic>
        <p:nvPicPr>
          <p:cNvPr id="4099" name="Picture 3"/>
          <p:cNvPicPr>
            <a:picLocks noChangeAspect="1" noChangeArrowheads="1"/>
          </p:cNvPicPr>
          <p:nvPr/>
        </p:nvPicPr>
        <p:blipFill>
          <a:blip r:embed="rId3"/>
          <a:srcRect l="36681" t="56339" r="39927" b="22589"/>
          <a:stretch>
            <a:fillRect/>
          </a:stretch>
        </p:blipFill>
        <p:spPr bwMode="auto">
          <a:xfrm>
            <a:off x="4963885" y="4689565"/>
            <a:ext cx="2743199" cy="1389260"/>
          </a:xfrm>
          <a:prstGeom prst="rect">
            <a:avLst/>
          </a:prstGeom>
          <a:noFill/>
          <a:ln w="9525">
            <a:noFill/>
            <a:miter lim="800000"/>
            <a:headEnd/>
            <a:tailEnd/>
          </a:ln>
        </p:spPr>
      </p:pic>
    </p:spTree>
    <p:extLst>
      <p:ext uri="{BB962C8B-B14F-4D97-AF65-F5344CB8AC3E}">
        <p14:creationId xmlns:p14="http://schemas.microsoft.com/office/powerpoint/2010/main" xmlns="" val="198330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5165243"/>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sz="7400" b="1" dirty="0" smtClean="0"/>
              <a:t>Exercício 4:</a:t>
            </a:r>
          </a:p>
          <a:p>
            <a:pPr marL="0" indent="0" algn="just">
              <a:buNone/>
            </a:pPr>
            <a:r>
              <a:rPr lang="pt-BR" sz="7400" dirty="0" smtClean="0"/>
              <a:t>Quantos são os números de três algarismos distintos?</a:t>
            </a:r>
          </a:p>
          <a:p>
            <a:pPr marL="0" indent="0" algn="just">
              <a:buNone/>
            </a:pPr>
            <a:r>
              <a:rPr lang="pt-BR" sz="7400" b="1" dirty="0" smtClean="0"/>
              <a:t>Exercício 5:</a:t>
            </a:r>
          </a:p>
          <a:p>
            <a:pPr marL="0" indent="0" algn="just">
              <a:buNone/>
            </a:pPr>
            <a:r>
              <a:rPr lang="pt-BR" sz="7400" dirty="0" smtClean="0"/>
              <a:t>Jogamos um moeda três vezes. Quantas sequências diferentes de cara e coroa podemos obter?</a:t>
            </a:r>
          </a:p>
          <a:p>
            <a:pPr marL="0" indent="0" algn="just">
              <a:buNone/>
            </a:pPr>
            <a:r>
              <a:rPr lang="pt-BR" sz="7400" b="1" dirty="0" smtClean="0"/>
              <a:t>Exercício 6: </a:t>
            </a:r>
          </a:p>
          <a:p>
            <a:pPr marL="0" indent="0" algn="just">
              <a:buNone/>
            </a:pPr>
            <a:r>
              <a:rPr lang="pt-BR" sz="7400" dirty="0" smtClean="0"/>
              <a:t>De quantos modos diferentes 6 pessoas podem ser colocadas em fila?</a:t>
            </a:r>
          </a:p>
          <a:p>
            <a:pPr marL="0" indent="0" algn="just">
              <a:buNone/>
            </a:pPr>
            <a:r>
              <a:rPr lang="pt-BR" sz="7400" b="1" dirty="0" smtClean="0"/>
              <a:t>Exercício 7: </a:t>
            </a:r>
          </a:p>
          <a:p>
            <a:pPr marL="0" indent="0" algn="just">
              <a:buNone/>
            </a:pPr>
            <a:r>
              <a:rPr lang="pt-BR" sz="7400" dirty="0" smtClean="0"/>
              <a:t>João e Isabel lançam, cada um, um dado. </a:t>
            </a:r>
          </a:p>
          <a:p>
            <a:pPr marL="0" indent="0" algn="just">
              <a:buNone/>
            </a:pPr>
            <a:r>
              <a:rPr lang="pt-BR" sz="7400" dirty="0" smtClean="0"/>
              <a:t>(a) Quantas são as possíveis combinações de resultado? </a:t>
            </a:r>
          </a:p>
          <a:p>
            <a:pPr marL="457200" indent="-457200" algn="just">
              <a:buNone/>
            </a:pPr>
            <a:r>
              <a:rPr lang="pt-BR" sz="7400" dirty="0" smtClean="0"/>
              <a:t>(b) Quantas são as possíveis somas que eles podem obter? </a:t>
            </a:r>
          </a:p>
          <a:p>
            <a:pPr marL="457200" indent="-457200" algn="just">
              <a:buNone/>
            </a:pPr>
            <a:r>
              <a:rPr lang="pt-BR" sz="7400" b="1" dirty="0" smtClean="0"/>
              <a:t>Exercício 8: </a:t>
            </a:r>
            <a:r>
              <a:rPr lang="pt-BR" sz="7400" dirty="0" smtClean="0"/>
              <a:t>Cada dígito de uma calculadora é mostrado no visor acendendo filamentos dispostos</a:t>
            </a:r>
          </a:p>
          <a:p>
            <a:pPr marL="457200" indent="-457200" algn="just">
              <a:buNone/>
            </a:pPr>
            <a:r>
              <a:rPr lang="pt-BR" sz="7400" dirty="0" smtClean="0"/>
              <a:t>como mostra a figura a seguir. Quantos símbolos diferentes podem ser representados? (Não inclua o</a:t>
            </a:r>
          </a:p>
          <a:p>
            <a:pPr marL="457200" indent="-457200" algn="just">
              <a:buNone/>
            </a:pPr>
            <a:r>
              <a:rPr lang="pt-BR" sz="7400" dirty="0" smtClean="0"/>
              <a:t>caso em que nenhum filamento é aceso.)</a:t>
            </a:r>
            <a:r>
              <a:rPr lang="pt-BR" sz="7400" b="1" dirty="0" smtClean="0"/>
              <a:t> </a:t>
            </a:r>
          </a:p>
          <a:p>
            <a:pPr marL="457200" indent="-457200" algn="just">
              <a:buNone/>
            </a:pPr>
            <a:endParaRPr lang="pt-BR" sz="7400" b="1" dirty="0" smtClean="0"/>
          </a:p>
          <a:p>
            <a:pPr marL="457200" indent="-457200" algn="just">
              <a:buNone/>
            </a:pPr>
            <a:endParaRPr lang="pt-BR" sz="7400" b="1" dirty="0" smtClean="0"/>
          </a:p>
          <a:p>
            <a:pPr marL="457200" indent="-457200" algn="just">
              <a:buNone/>
            </a:pPr>
            <a:endParaRPr lang="pt-BR" sz="7400" b="1" dirty="0" smtClean="0"/>
          </a:p>
          <a:p>
            <a:pPr marL="457200" indent="-457200" algn="just">
              <a:buNone/>
            </a:pPr>
            <a:endParaRPr lang="pt-BR" b="1" dirty="0" smtClean="0"/>
          </a:p>
          <a:p>
            <a:pPr marL="457200" indent="-457200" algn="just">
              <a:buNone/>
            </a:pPr>
            <a:endParaRPr lang="pt-BR" dirty="0" smtClean="0"/>
          </a:p>
          <a:p>
            <a:pPr marL="457200" indent="-457200" algn="just">
              <a:buNone/>
            </a:pPr>
            <a:endParaRPr lang="pt-BR" b="1" dirty="0" smtClean="0"/>
          </a:p>
          <a:p>
            <a:pPr marL="457200" indent="-457200" algn="just">
              <a:buNone/>
            </a:pPr>
            <a:endParaRPr lang="pt-BR" b="1" dirty="0" smtClean="0"/>
          </a:p>
          <a:p>
            <a:pPr marL="0" indent="0" algn="just">
              <a:buNone/>
            </a:pPr>
            <a:r>
              <a:rPr lang="pt-BR" dirty="0" smtClean="0"/>
              <a:t> </a:t>
            </a:r>
          </a:p>
          <a:p>
            <a:pPr marL="0" indent="0" algn="just">
              <a:buNone/>
            </a:pPr>
            <a:endParaRPr lang="pt-BR" b="1" dirty="0" smtClean="0"/>
          </a:p>
          <a:p>
            <a:pPr marL="0" indent="0" algn="just">
              <a:buNone/>
            </a:pPr>
            <a:endParaRPr lang="pt-BR" dirty="0" smtClean="0"/>
          </a:p>
          <a:p>
            <a:pPr marL="0" indent="0" algn="just">
              <a:buNone/>
            </a:pPr>
            <a:endParaRPr lang="pt-BR" dirty="0" smtClean="0"/>
          </a:p>
          <a:p>
            <a:pPr marL="0" indent="0" algn="just">
              <a:buNone/>
            </a:pPr>
            <a:endParaRPr lang="pt-BR" b="1" dirty="0" smtClean="0"/>
          </a:p>
        </p:txBody>
      </p:sp>
      <p:pic>
        <p:nvPicPr>
          <p:cNvPr id="5122" name="Picture 2"/>
          <p:cNvPicPr>
            <a:picLocks noChangeAspect="1" noChangeArrowheads="1"/>
          </p:cNvPicPr>
          <p:nvPr/>
        </p:nvPicPr>
        <p:blipFill>
          <a:blip r:embed="rId2"/>
          <a:srcRect l="45078" t="55893" r="49300" b="32143"/>
          <a:stretch>
            <a:fillRect/>
          </a:stretch>
        </p:blipFill>
        <p:spPr bwMode="auto">
          <a:xfrm>
            <a:off x="9183188" y="5277394"/>
            <a:ext cx="731520" cy="875212"/>
          </a:xfrm>
          <a:prstGeom prst="rect">
            <a:avLst/>
          </a:prstGeom>
          <a:noFill/>
          <a:ln w="9525">
            <a:noFill/>
            <a:miter lim="800000"/>
            <a:headEnd/>
            <a:tailEnd/>
          </a:ln>
        </p:spPr>
      </p:pic>
    </p:spTree>
    <p:extLst>
      <p:ext uri="{BB962C8B-B14F-4D97-AF65-F5344CB8AC3E}">
        <p14:creationId xmlns:p14="http://schemas.microsoft.com/office/powerpoint/2010/main" xmlns="" val="120299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pt-BR" b="1" dirty="0" smtClean="0"/>
              <a:t>Exercício 9: </a:t>
            </a:r>
            <a:r>
              <a:rPr lang="pt-BR" dirty="0" smtClean="0"/>
              <a:t>Para pintar a bandeira abaixo estão disponíveis as seis cores dadas, sendo que regiões adjacentes devem ser pintadas de cores diferentes. </a:t>
            </a:r>
          </a:p>
          <a:p>
            <a:pPr marL="457200" indent="-457200" algn="just">
              <a:buNone/>
            </a:pPr>
            <a:r>
              <a:rPr lang="pt-BR" dirty="0" smtClean="0"/>
              <a:t>(a) Qual é o número mínimo de cores a serem usadas? </a:t>
            </a:r>
          </a:p>
          <a:p>
            <a:pPr marL="457200" indent="-457200" algn="just">
              <a:buNone/>
            </a:pPr>
            <a:r>
              <a:rPr lang="pt-BR" dirty="0" smtClean="0"/>
              <a:t>(b) De quantos modos a pode ser pintada? </a:t>
            </a:r>
          </a:p>
          <a:p>
            <a:pPr marL="457200" indent="-457200" algn="just">
              <a:buNone/>
            </a:pPr>
            <a:r>
              <a:rPr lang="pt-BR" b="1" dirty="0" smtClean="0"/>
              <a:t>Exercício 10:</a:t>
            </a:r>
          </a:p>
          <a:p>
            <a:pPr marL="457200" indent="-457200" algn="just">
              <a:buNone/>
            </a:pPr>
            <a:r>
              <a:rPr lang="pt-BR" dirty="0" smtClean="0"/>
              <a:t>Liste todos os subconjuntos de {1, 2, 3}. Quantos são eles? De modo geral,</a:t>
            </a:r>
          </a:p>
          <a:p>
            <a:pPr marL="457200" indent="-457200" algn="just">
              <a:buNone/>
            </a:pPr>
            <a:r>
              <a:rPr lang="pt-BR" dirty="0" smtClean="0"/>
              <a:t>quantos são os subconjuntos de um conjunto que tem n elementos? </a:t>
            </a:r>
          </a:p>
          <a:p>
            <a:pPr marL="457200" indent="-457200" algn="just">
              <a:buNone/>
            </a:pPr>
            <a:r>
              <a:rPr lang="pt-BR" b="1" dirty="0" smtClean="0"/>
              <a:t>Exercício 11: </a:t>
            </a:r>
          </a:p>
          <a:p>
            <a:pPr marL="457200" indent="-457200" algn="just">
              <a:buNone/>
            </a:pPr>
            <a:r>
              <a:rPr lang="pt-BR" dirty="0" smtClean="0"/>
              <a:t>Cada peça de um dominó apresenta um par de números de 0 a 6, não</a:t>
            </a:r>
          </a:p>
          <a:p>
            <a:pPr marL="457200" indent="-457200" algn="just">
              <a:buNone/>
            </a:pPr>
            <a:r>
              <a:rPr lang="pt-BR" dirty="0" smtClean="0"/>
              <a:t>necessariamente distintos. Quantas são essas peças? E se os números forem de 0 a 8?</a:t>
            </a:r>
            <a:endParaRPr lang="pt-BR" b="1" dirty="0" smtClean="0"/>
          </a:p>
          <a:p>
            <a:pPr marL="457200" indent="-457200" algn="just">
              <a:buNone/>
            </a:pPr>
            <a:endParaRPr lang="pt-BR" b="1" dirty="0" smtClean="0"/>
          </a:p>
          <a:p>
            <a:pPr marL="0" indent="0" algn="just">
              <a:buNone/>
            </a:pPr>
            <a:endParaRPr lang="pt-BR" sz="2000" dirty="0"/>
          </a:p>
          <a:p>
            <a:pPr marL="0" indent="0" algn="just">
              <a:buNone/>
            </a:pPr>
            <a:endParaRPr lang="pt-BR" sz="2000" dirty="0"/>
          </a:p>
        </p:txBody>
      </p:sp>
      <p:pic>
        <p:nvPicPr>
          <p:cNvPr id="6146" name="Picture 2"/>
          <p:cNvPicPr>
            <a:picLocks noChangeAspect="1" noChangeArrowheads="1"/>
          </p:cNvPicPr>
          <p:nvPr/>
        </p:nvPicPr>
        <p:blipFill>
          <a:blip r:embed="rId2"/>
          <a:srcRect l="36745" t="27321" r="40364" b="54822"/>
          <a:stretch>
            <a:fillRect/>
          </a:stretch>
        </p:blipFill>
        <p:spPr bwMode="auto">
          <a:xfrm>
            <a:off x="7994469" y="1750423"/>
            <a:ext cx="2978331" cy="1306286"/>
          </a:xfrm>
          <a:prstGeom prst="rect">
            <a:avLst/>
          </a:prstGeom>
          <a:noFill/>
          <a:ln w="9525">
            <a:noFill/>
            <a:miter lim="800000"/>
            <a:headEnd/>
            <a:tailEnd/>
          </a:ln>
        </p:spPr>
      </p:pic>
    </p:spTree>
    <p:extLst>
      <p:ext uri="{BB962C8B-B14F-4D97-AF65-F5344CB8AC3E}">
        <p14:creationId xmlns:p14="http://schemas.microsoft.com/office/powerpoint/2010/main" xmlns="" val="353896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4412</TotalTime>
  <Words>891</Words>
  <Application>Microsoft Office PowerPoint</Application>
  <PresentationFormat>Personalizar</PresentationFormat>
  <Paragraphs>109</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Orgânico</vt:lpstr>
      <vt:lpstr>Fundamentos de Contagem</vt:lpstr>
      <vt:lpstr> Métodos de Contagem </vt:lpstr>
      <vt:lpstr>Slide 3</vt:lpstr>
      <vt:lpstr>Slide 4</vt:lpstr>
      <vt:lpstr>Princípio Multiplicativo </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Aritmética</dc:title>
  <dc:creator>Renato</dc:creator>
  <cp:lastModifiedBy>Samsung</cp:lastModifiedBy>
  <cp:revision>71</cp:revision>
  <dcterms:created xsi:type="dcterms:W3CDTF">2015-01-13T23:40:40Z</dcterms:created>
  <dcterms:modified xsi:type="dcterms:W3CDTF">2016-07-02T06:41:19Z</dcterms:modified>
</cp:coreProperties>
</file>