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283" r:id="rId4"/>
    <p:sldId id="281" r:id="rId5"/>
    <p:sldId id="28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59677" autoAdjust="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0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81381" y="2146553"/>
            <a:ext cx="6815669" cy="1145288"/>
          </a:xfrm>
        </p:spPr>
        <p:txBody>
          <a:bodyPr/>
          <a:lstStyle/>
          <a:p>
            <a:r>
              <a:rPr lang="pt-BR" sz="4000" dirty="0" smtClean="0"/>
              <a:t>Critérios de divisibilidade 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z="2000" dirty="0" smtClean="0"/>
              <a:t>RODOLFO SOARES TEIXEIRA</a:t>
            </a:r>
            <a:endParaRPr lang="pt-BR" sz="2000" dirty="0"/>
          </a:p>
          <a:p>
            <a:r>
              <a:rPr lang="pt-BR" sz="2000" dirty="0"/>
              <a:t>OBMEP NA ESCOLA - 2016</a:t>
            </a:r>
          </a:p>
        </p:txBody>
      </p:sp>
      <p:pic>
        <p:nvPicPr>
          <p:cNvPr id="4" name="Picture 2" descr="http://www.obmep.org.br/images/programas-01b.jpg"/>
          <p:cNvPicPr>
            <a:picLocks noChangeAspect="1" noChangeArrowheads="1"/>
          </p:cNvPicPr>
          <p:nvPr/>
        </p:nvPicPr>
        <p:blipFill>
          <a:blip r:embed="rId2"/>
          <a:srcRect l="8183" t="4554" r="9902" b="3029"/>
          <a:stretch>
            <a:fillRect/>
          </a:stretch>
        </p:blipFill>
        <p:spPr bwMode="auto">
          <a:xfrm>
            <a:off x="8660675" y="1567543"/>
            <a:ext cx="1188720" cy="862148"/>
          </a:xfrm>
          <a:prstGeom prst="rect">
            <a:avLst/>
          </a:prstGeom>
          <a:noFill/>
        </p:spPr>
      </p:pic>
      <p:pic>
        <p:nvPicPr>
          <p:cNvPr id="5" name="Picture 4" descr="http://www.obmep.org.br/images/programas-05.jpg"/>
          <p:cNvPicPr>
            <a:picLocks noChangeAspect="1" noChangeArrowheads="1"/>
          </p:cNvPicPr>
          <p:nvPr/>
        </p:nvPicPr>
        <p:blipFill>
          <a:blip r:embed="rId3"/>
          <a:srcRect l="8549" t="21612" r="7859" b="17436"/>
          <a:stretch>
            <a:fillRect/>
          </a:stretch>
        </p:blipFill>
        <p:spPr bwMode="auto">
          <a:xfrm>
            <a:off x="2416629" y="1580605"/>
            <a:ext cx="1397725" cy="655184"/>
          </a:xfrm>
          <a:prstGeom prst="rect">
            <a:avLst/>
          </a:prstGeom>
          <a:noFill/>
        </p:spPr>
      </p:pic>
      <p:pic>
        <p:nvPicPr>
          <p:cNvPr id="6" name="Imagem 5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95405" y="4467497"/>
            <a:ext cx="744583" cy="666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14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60177"/>
          </a:xfrm>
        </p:spPr>
        <p:txBody>
          <a:bodyPr>
            <a:normAutofit fontScale="90000"/>
          </a:bodyPr>
          <a:lstStyle/>
          <a:p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dirty="0" smtClean="0"/>
              <a:t>Critérios de divisibilidade </a:t>
            </a:r>
            <a:br>
              <a:rPr lang="pt-BR" dirty="0" smtClean="0"/>
            </a:br>
            <a:r>
              <a:rPr lang="pt-BR" dirty="0" smtClean="0"/>
              <a:t>por 2, 3, 4, 5, 6, 9 e 10.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3778" y="2534195"/>
            <a:ext cx="9601196" cy="359497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dirty="0" smtClean="0"/>
              <a:t> Ex</a:t>
            </a:r>
            <a:r>
              <a:rPr lang="pt-BR" b="1" baseline="-25000" dirty="0" smtClean="0"/>
              <a:t>1</a:t>
            </a:r>
            <a:r>
              <a:rPr lang="pt-BR" b="1" dirty="0" smtClean="0"/>
              <a:t>.: </a:t>
            </a:r>
            <a:r>
              <a:rPr lang="pt-BR" sz="2000" b="1" dirty="0" smtClean="0"/>
              <a:t>Critério de divisibilidade por 3 </a:t>
            </a:r>
            <a:r>
              <a:rPr lang="pt-BR" sz="2000" dirty="0" smtClean="0"/>
              <a:t>=&gt; </a:t>
            </a:r>
            <a:r>
              <a:rPr lang="pt-BR" dirty="0" smtClean="0"/>
              <a:t>Um número é divisível por 3 se a soma dos seus algarismos é divisível por 3.</a:t>
            </a:r>
          </a:p>
          <a:p>
            <a:pPr algn="just">
              <a:buNone/>
            </a:pPr>
            <a:r>
              <a:rPr lang="pt-BR" dirty="0" smtClean="0"/>
              <a:t>Observe que todas as potências de 10 deixam resto 1 quando divididas por 3:</a:t>
            </a:r>
          </a:p>
          <a:p>
            <a:pPr algn="just">
              <a:buFont typeface="Symbol"/>
              <a:buChar char="Þ"/>
            </a:pPr>
            <a:r>
              <a:rPr lang="pt-BR" b="1" dirty="0" smtClean="0"/>
              <a:t>     10 = 3 · 3 + 1.             100 = 3 · 33 + 1.                1000 = 3 · 333 + 1. </a:t>
            </a:r>
          </a:p>
          <a:p>
            <a:pPr algn="just">
              <a:buNone/>
            </a:pPr>
            <a:r>
              <a:rPr lang="pt-BR" dirty="0" smtClean="0"/>
              <a:t>Sendo assim, verifique se 457 é ou não é divisível por 3.</a:t>
            </a:r>
          </a:p>
          <a:p>
            <a:pPr algn="just">
              <a:buFont typeface="Symbol"/>
              <a:buChar char="Þ"/>
            </a:pPr>
            <a:r>
              <a:rPr lang="pt-BR" dirty="0" smtClean="0"/>
              <a:t>  457 = 4·100+5·10+7   =&gt; 457 = 4(3·33+1)+5(3·3+1)+7    =&gt; </a:t>
            </a:r>
          </a:p>
          <a:p>
            <a:pPr algn="just">
              <a:buFont typeface="Symbol"/>
              <a:buChar char="Þ"/>
            </a:pPr>
            <a:r>
              <a:rPr lang="pt-BR" dirty="0" smtClean="0"/>
              <a:t>   457 = </a:t>
            </a:r>
            <a:r>
              <a:rPr lang="pt-BR" b="1" dirty="0" smtClean="0"/>
              <a:t>3(4·33+ 5·3)</a:t>
            </a:r>
            <a:r>
              <a:rPr lang="pt-BR" dirty="0" smtClean="0"/>
              <a:t>+</a:t>
            </a:r>
            <a:r>
              <a:rPr lang="pt-BR" b="1" dirty="0" smtClean="0"/>
              <a:t> </a:t>
            </a:r>
            <a:r>
              <a:rPr lang="pt-BR" dirty="0" smtClean="0"/>
              <a:t>(4+ 5+ 7). Podemos observar que a soma 4 + 5 + 6 = 16 não será divisível por 3, ou seja, 457 também não será divisível.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131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pt-BR" sz="4400" dirty="0" smtClean="0"/>
              <a:t> </a:t>
            </a:r>
            <a:r>
              <a:rPr lang="pt-BR" sz="8000" b="1" dirty="0" smtClean="0"/>
              <a:t>Ex</a:t>
            </a:r>
            <a:r>
              <a:rPr lang="pt-BR" sz="8000" b="1" baseline="-25000" dirty="0" smtClean="0"/>
              <a:t>2</a:t>
            </a:r>
            <a:r>
              <a:rPr lang="pt-BR" sz="8000" b="1" dirty="0" smtClean="0"/>
              <a:t>.: Critério de divisibilidade por 9 </a:t>
            </a:r>
            <a:r>
              <a:rPr lang="pt-BR" sz="8000" dirty="0" smtClean="0"/>
              <a:t>=&gt; Um número é divisível por 9 se a soma dos seus algarismos é divisível por 9.</a:t>
            </a:r>
          </a:p>
          <a:p>
            <a:pPr algn="just">
              <a:buNone/>
            </a:pPr>
            <a:r>
              <a:rPr lang="pt-BR" sz="8000" dirty="0" smtClean="0"/>
              <a:t>  =&gt; A ideia é semelhante ao critério de divisibilidade por 3.</a:t>
            </a:r>
          </a:p>
          <a:p>
            <a:pPr algn="just">
              <a:buNone/>
            </a:pPr>
            <a:r>
              <a:rPr lang="pt-BR" sz="8000" dirty="0" smtClean="0"/>
              <a:t>  Sendo assim, verifique se 2345 é ou não é divisível por 9.</a:t>
            </a:r>
          </a:p>
          <a:p>
            <a:pPr algn="just">
              <a:buNone/>
            </a:pPr>
            <a:r>
              <a:rPr lang="pt-BR" sz="8000" dirty="0" smtClean="0"/>
              <a:t>  =&gt; 2345 = 2 · 1000 + 3 · 100 + 4 · 10 + 5  </a:t>
            </a:r>
          </a:p>
          <a:p>
            <a:pPr algn="just">
              <a:buNone/>
            </a:pPr>
            <a:r>
              <a:rPr lang="pt-BR" sz="8000" dirty="0" smtClean="0"/>
              <a:t>  =&gt; 2345 = 2(9 · 111+ 1)+ 3(9 · 11+ 1)+ 4(9+ 1)+ 5</a:t>
            </a:r>
          </a:p>
          <a:p>
            <a:pPr algn="just">
              <a:buNone/>
            </a:pPr>
            <a:r>
              <a:rPr lang="pt-BR" sz="8000" dirty="0" smtClean="0"/>
              <a:t>  =&gt; 2345 = </a:t>
            </a:r>
            <a:r>
              <a:rPr lang="pt-BR" sz="8000" b="1" dirty="0" smtClean="0"/>
              <a:t>9(2 · 111 + 3 · 11 + 4) </a:t>
            </a:r>
            <a:r>
              <a:rPr lang="pt-BR" sz="8000" dirty="0" smtClean="0"/>
              <a:t>+ (2 + 3 + 4 + 5)</a:t>
            </a:r>
          </a:p>
          <a:p>
            <a:pPr algn="just">
              <a:buNone/>
            </a:pPr>
            <a:r>
              <a:rPr lang="pt-BR" sz="8000" dirty="0" smtClean="0"/>
              <a:t>                                                                                   soma igual a14, que não é divisível por 9, então 2345 também não é divisível.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8000" b="1" dirty="0" smtClean="0"/>
              <a:t>Ex</a:t>
            </a:r>
            <a:r>
              <a:rPr lang="pt-BR" sz="8000" b="1" baseline="-25000" dirty="0" smtClean="0"/>
              <a:t>3</a:t>
            </a:r>
            <a:r>
              <a:rPr lang="pt-BR" sz="8000" b="1" dirty="0" smtClean="0"/>
              <a:t>.: Critério de divisibilidade por 4</a:t>
            </a:r>
            <a:r>
              <a:rPr lang="pt-BR" sz="8000" dirty="0" smtClean="0"/>
              <a:t> =&gt; Um número natural é divisível por 4 quando o número formado pelos seus dois últimos algarismos é divisível por 4. </a:t>
            </a:r>
          </a:p>
          <a:p>
            <a:pPr algn="just">
              <a:buNone/>
            </a:pPr>
            <a:r>
              <a:rPr lang="pt-BR" sz="8000" dirty="0" smtClean="0"/>
              <a:t>Sendo assim, verifique se 23562 é ou não é divisível por 4.</a:t>
            </a:r>
          </a:p>
          <a:p>
            <a:pPr algn="just">
              <a:buNone/>
            </a:pPr>
            <a:r>
              <a:rPr lang="pt-BR" sz="8000" dirty="0" smtClean="0"/>
              <a:t>  =&gt; 23562 = 235 · 100 + 62. =&gt; 23562 = 235 · 4 · 25 + 62 =&gt; </a:t>
            </a:r>
            <a:r>
              <a:rPr lang="pt-BR" sz="8000" b="1" dirty="0" smtClean="0"/>
              <a:t>4(235 · 25) </a:t>
            </a:r>
            <a:r>
              <a:rPr lang="pt-BR" sz="8000" dirty="0" smtClean="0"/>
              <a:t>+ 62 . Como 62 não é divisível por 4, 23562 também não será divisível por 4.</a:t>
            </a:r>
          </a:p>
          <a:p>
            <a:pPr algn="just">
              <a:buNone/>
            </a:pPr>
            <a:r>
              <a:rPr lang="pt-BR" sz="4400" dirty="0" smtClean="0"/>
              <a:t>          </a:t>
            </a:r>
            <a:r>
              <a:rPr lang="pt-BR" sz="2900" dirty="0" smtClean="0"/>
              <a:t>                           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 </a:t>
            </a:r>
            <a:endParaRPr lang="pt-BR" sz="2800" dirty="0" smtClean="0"/>
          </a:p>
          <a:p>
            <a:pPr algn="ctr">
              <a:buNone/>
            </a:pPr>
            <a:endParaRPr lang="pt-BR" sz="2000" dirty="0" smtClean="0"/>
          </a:p>
          <a:p>
            <a:pPr algn="ctr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</p:txBody>
      </p:sp>
      <p:cxnSp>
        <p:nvCxnSpPr>
          <p:cNvPr id="6" name="Conector angulado 5"/>
          <p:cNvCxnSpPr/>
          <p:nvPr/>
        </p:nvCxnSpPr>
        <p:spPr>
          <a:xfrm>
            <a:off x="5734594" y="3422469"/>
            <a:ext cx="836024" cy="222068"/>
          </a:xfrm>
          <a:prstGeom prst="bentConnector3">
            <a:avLst>
              <a:gd name="adj1" fmla="val 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Char char="ü"/>
            </a:pPr>
            <a:r>
              <a:rPr lang="pt-BR" sz="9600" dirty="0" smtClean="0"/>
              <a:t>  </a:t>
            </a:r>
            <a:r>
              <a:rPr lang="pt-BR" sz="9600" b="1" dirty="0" smtClean="0"/>
              <a:t> Observações importantes: </a:t>
            </a:r>
          </a:p>
          <a:p>
            <a:pPr marL="0" indent="0" algn="just">
              <a:buFont typeface="Wingdings" pitchFamily="2" charset="2"/>
              <a:buChar char="v"/>
            </a:pPr>
            <a:r>
              <a:rPr lang="pt-BR" sz="6000" b="1" dirty="0" smtClean="0"/>
              <a:t> </a:t>
            </a:r>
            <a:r>
              <a:rPr lang="pt-BR" sz="7200" dirty="0" smtClean="0"/>
              <a:t>Um número é </a:t>
            </a:r>
            <a:r>
              <a:rPr lang="pt-BR" sz="7200" b="1" dirty="0" smtClean="0"/>
              <a:t>divisível </a:t>
            </a:r>
            <a:r>
              <a:rPr lang="pt-BR" sz="7200" dirty="0" smtClean="0"/>
              <a:t>por </a:t>
            </a:r>
            <a:r>
              <a:rPr lang="pt-BR" sz="7200" b="1" dirty="0" smtClean="0"/>
              <a:t>2</a:t>
            </a:r>
            <a:r>
              <a:rPr lang="pt-BR" sz="7200" dirty="0" smtClean="0"/>
              <a:t> quando é </a:t>
            </a:r>
            <a:r>
              <a:rPr lang="pt-BR" sz="7200" b="1" dirty="0" smtClean="0"/>
              <a:t>par</a:t>
            </a:r>
            <a:r>
              <a:rPr lang="pt-BR" sz="7200" dirty="0" smtClean="0"/>
              <a:t> e um número é </a:t>
            </a:r>
            <a:r>
              <a:rPr lang="pt-BR" sz="7200" b="1" dirty="0" smtClean="0"/>
              <a:t>divisível</a:t>
            </a:r>
            <a:r>
              <a:rPr lang="pt-BR" sz="7200" dirty="0" smtClean="0"/>
              <a:t> por </a:t>
            </a:r>
            <a:r>
              <a:rPr lang="pt-BR" sz="7200" b="1" dirty="0" smtClean="0"/>
              <a:t>6</a:t>
            </a:r>
            <a:r>
              <a:rPr lang="pt-BR" sz="7200" dirty="0" smtClean="0"/>
              <a:t> quando é </a:t>
            </a:r>
            <a:r>
              <a:rPr lang="pt-BR" sz="7200" b="1" dirty="0" smtClean="0"/>
              <a:t>divisível</a:t>
            </a:r>
            <a:r>
              <a:rPr lang="pt-BR" sz="7200" dirty="0" smtClean="0"/>
              <a:t>, ao mesmo tempo, </a:t>
            </a:r>
            <a:r>
              <a:rPr lang="pt-BR" sz="7200" b="1" dirty="0" smtClean="0"/>
              <a:t>por 2 e por 3</a:t>
            </a:r>
            <a:r>
              <a:rPr lang="pt-BR" sz="7200" dirty="0" smtClean="0"/>
              <a:t>. Um número é </a:t>
            </a:r>
            <a:r>
              <a:rPr lang="pt-BR" sz="7200" b="1" dirty="0" smtClean="0"/>
              <a:t>divisível por 5 </a:t>
            </a:r>
            <a:r>
              <a:rPr lang="pt-BR" sz="7200" dirty="0" smtClean="0"/>
              <a:t>quanto </a:t>
            </a:r>
            <a:r>
              <a:rPr lang="pt-BR" sz="7200" b="1" dirty="0" smtClean="0"/>
              <a:t>termina </a:t>
            </a:r>
            <a:r>
              <a:rPr lang="pt-BR" sz="7200" dirty="0" smtClean="0"/>
              <a:t>em </a:t>
            </a:r>
            <a:r>
              <a:rPr lang="pt-BR" sz="7200" b="1" dirty="0" smtClean="0"/>
              <a:t>0</a:t>
            </a:r>
            <a:r>
              <a:rPr lang="pt-BR" sz="7200" dirty="0" smtClean="0"/>
              <a:t> ou em </a:t>
            </a:r>
            <a:r>
              <a:rPr lang="pt-BR" sz="7200" b="1" dirty="0" smtClean="0"/>
              <a:t>5</a:t>
            </a:r>
            <a:r>
              <a:rPr lang="pt-BR" sz="7200" dirty="0" smtClean="0"/>
              <a:t>, e um número é </a:t>
            </a:r>
            <a:r>
              <a:rPr lang="pt-BR" sz="7200" b="1" dirty="0" smtClean="0"/>
              <a:t>divisível </a:t>
            </a:r>
            <a:r>
              <a:rPr lang="pt-BR" sz="7200" dirty="0" smtClean="0"/>
              <a:t>por </a:t>
            </a:r>
            <a:r>
              <a:rPr lang="pt-BR" sz="7200" b="1" dirty="0" smtClean="0"/>
              <a:t>10</a:t>
            </a:r>
            <a:r>
              <a:rPr lang="pt-BR" sz="7200" dirty="0" smtClean="0"/>
              <a:t> quando </a:t>
            </a:r>
            <a:r>
              <a:rPr lang="pt-BR" sz="7200" b="1" dirty="0" smtClean="0"/>
              <a:t>termina em zero</a:t>
            </a:r>
            <a:r>
              <a:rPr lang="pt-BR" sz="7200" dirty="0" smtClean="0"/>
              <a:t>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7200" b="1" dirty="0" smtClean="0"/>
              <a:t> Exercício 1: </a:t>
            </a:r>
            <a:r>
              <a:rPr lang="pt-BR" sz="7200" dirty="0" smtClean="0"/>
              <a:t>Verifique se cada um dos números é divisível por 2, 3, 4, 5, 6, 9 ou 10.</a:t>
            </a:r>
          </a:p>
          <a:p>
            <a:pPr marL="0" indent="0" algn="just">
              <a:buNone/>
            </a:pPr>
            <a:r>
              <a:rPr lang="pt-BR" sz="7200" dirty="0" smtClean="0"/>
              <a:t>(a) 1260.                                     (b) 1746.                                (c) 2210505.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7200" b="1" dirty="0" smtClean="0"/>
              <a:t> Exercício 2: </a:t>
            </a:r>
            <a:r>
              <a:rPr lang="pt-BR" sz="7200" dirty="0" smtClean="0"/>
              <a:t>Encontre o menor múltiplo de 9 que não possui algarismos ímpares. </a:t>
            </a:r>
            <a:r>
              <a:rPr lang="pt-BR" sz="7200" b="1" dirty="0" err="1" smtClean="0"/>
              <a:t>Resp</a:t>
            </a:r>
            <a:r>
              <a:rPr lang="pt-BR" sz="7200" b="1" dirty="0" smtClean="0"/>
              <a:t>. 288</a:t>
            </a:r>
            <a:endParaRPr lang="pt-BR" sz="7200" dirty="0" smtClean="0"/>
          </a:p>
          <a:p>
            <a:pPr marL="0" indent="0" algn="just">
              <a:buFont typeface="Wingdings" pitchFamily="2" charset="2"/>
              <a:buChar char="Ø"/>
            </a:pPr>
            <a:r>
              <a:rPr lang="pt-BR" sz="7200" b="1" dirty="0" smtClean="0"/>
              <a:t> Exercício 3: </a:t>
            </a:r>
            <a:r>
              <a:rPr lang="pt-BR" sz="7200" dirty="0" smtClean="0"/>
              <a:t>Qual é o menor número de cinco algarismos divisível por 4 que se pode formar com os algarismos 1, 2, 3, 4 e 9? </a:t>
            </a:r>
            <a:r>
              <a:rPr lang="pt-BR" sz="7200" b="1" dirty="0" err="1" smtClean="0"/>
              <a:t>Resp</a:t>
            </a:r>
            <a:r>
              <a:rPr lang="pt-BR" sz="7200" b="1" dirty="0" smtClean="0"/>
              <a:t>. 13492</a:t>
            </a:r>
            <a:r>
              <a:rPr lang="pt-BR" sz="7200" b="1" dirty="0" smtClean="0"/>
              <a:t>.</a:t>
            </a:r>
            <a:endParaRPr lang="pt-BR" sz="7200" dirty="0" smtClean="0"/>
          </a:p>
          <a:p>
            <a:pPr marL="0" indent="0" algn="just">
              <a:buFont typeface="Wingdings" pitchFamily="2" charset="2"/>
              <a:buChar char="Ø"/>
            </a:pPr>
            <a:r>
              <a:rPr lang="pt-BR" sz="7200" dirty="0" smtClean="0"/>
              <a:t> </a:t>
            </a:r>
            <a:r>
              <a:rPr lang="pt-BR" sz="7200" b="1" dirty="0" smtClean="0"/>
              <a:t>Exercício </a:t>
            </a:r>
            <a:r>
              <a:rPr lang="pt-BR" sz="7200" b="1" dirty="0" smtClean="0"/>
              <a:t>4:</a:t>
            </a:r>
            <a:r>
              <a:rPr lang="pt-BR" sz="7200" dirty="0" smtClean="0"/>
              <a:t> </a:t>
            </a:r>
            <a:r>
              <a:rPr lang="pt-BR" sz="7200" dirty="0" smtClean="0"/>
              <a:t>Encontre um número que quando multiplicado por 9 resulta em um número formado somente por algarismos iguais a 1.  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7200" b="1" dirty="0" smtClean="0"/>
              <a:t> Exercício </a:t>
            </a:r>
            <a:r>
              <a:rPr lang="pt-BR" sz="7200" b="1" dirty="0" smtClean="0"/>
              <a:t>5: </a:t>
            </a:r>
            <a:r>
              <a:rPr lang="pt-BR" sz="7200" dirty="0" smtClean="0"/>
              <a:t>Determinar se cada um dos números a seguir é divisível por 7 ou por 11. </a:t>
            </a:r>
          </a:p>
          <a:p>
            <a:pPr marL="0" indent="0" algn="just">
              <a:buNone/>
            </a:pPr>
            <a:r>
              <a:rPr lang="pt-BR" sz="7200" dirty="0" smtClean="0"/>
              <a:t>(a) 145 659.                        (b) 4 754 542.                         (c) 240 394.                                    (d) 2 436.</a:t>
            </a:r>
            <a:endParaRPr lang="pt-BR" sz="7200" b="1" dirty="0" smtClean="0"/>
          </a:p>
          <a:p>
            <a:pPr marL="0" indent="0" algn="just">
              <a:buNone/>
            </a:pPr>
            <a:r>
              <a:rPr lang="pt-BR" sz="8000" b="1" dirty="0" smtClean="0"/>
              <a:t> </a:t>
            </a:r>
          </a:p>
          <a:p>
            <a:pPr marL="0" indent="0" algn="just">
              <a:buNone/>
            </a:pPr>
            <a:endParaRPr lang="pt-BR" sz="8000" dirty="0"/>
          </a:p>
        </p:txBody>
      </p:sp>
    </p:spTree>
    <p:extLst>
      <p:ext uri="{BB962C8B-B14F-4D97-AF65-F5344CB8AC3E}">
        <p14:creationId xmlns:p14="http://schemas.microsoft.com/office/powerpoint/2010/main" xmlns="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1026" name="Picture 2" descr="Image result for ate a proxi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7385" y="914401"/>
            <a:ext cx="6940817" cy="4336868"/>
          </a:xfrm>
          <a:prstGeom prst="rect">
            <a:avLst/>
          </a:prstGeom>
          <a:noFill/>
        </p:spPr>
      </p:pic>
      <p:pic>
        <p:nvPicPr>
          <p:cNvPr id="1028" name="Picture 4" descr="Image result for mensagem de perseveran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133" y="927463"/>
            <a:ext cx="3932911" cy="432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5120</TotalTime>
  <Words>597</Words>
  <Application>Microsoft Office PowerPoint</Application>
  <PresentationFormat>Personalizar</PresentationFormat>
  <Paragraphs>37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Orgânico</vt:lpstr>
      <vt:lpstr>Critérios de divisibilidade </vt:lpstr>
      <vt:lpstr> Critérios de divisibilidade  por 2, 3, 4, 5, 6, 9 e 10. 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de Aritmética</dc:title>
  <dc:creator>Renato</dc:creator>
  <cp:lastModifiedBy>Samsung</cp:lastModifiedBy>
  <cp:revision>146</cp:revision>
  <dcterms:created xsi:type="dcterms:W3CDTF">2015-01-13T23:40:40Z</dcterms:created>
  <dcterms:modified xsi:type="dcterms:W3CDTF">2017-03-18T07:01:03Z</dcterms:modified>
</cp:coreProperties>
</file>