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3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Contagem – Permutações </a:t>
            </a:r>
            <a:br>
              <a:rPr lang="pt-BR" sz="4000" dirty="0" smtClean="0"/>
            </a:br>
            <a:r>
              <a:rPr lang="pt-BR" sz="4000" dirty="0" smtClean="0"/>
              <a:t>e Combinações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30" name="Picture 6" descr="http://geradormemes.com/media/created/qhjz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3" y="760776"/>
            <a:ext cx="10724607" cy="5457145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564x/fc/c2/1c/fcc21cdb3f071599ac3ff0c451c9ed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717" y="2342675"/>
            <a:ext cx="3018700" cy="228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Cap.4 - Mais </a:t>
            </a:r>
            <a:r>
              <a:rPr lang="pt-BR" dirty="0" smtClean="0"/>
              <a:t>Permutações </a:t>
            </a:r>
            <a:r>
              <a:rPr lang="pt-BR" dirty="0" smtClean="0"/>
              <a:t>e Combinações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Exemplo 1.</a:t>
            </a:r>
            <a:r>
              <a:rPr lang="pt-BR" dirty="0" smtClean="0"/>
              <a:t> De quantos modos 4 crianças podem formar uma roda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=&gt; PC </a:t>
            </a:r>
            <a:r>
              <a:rPr lang="pt-BR" dirty="0" smtClean="0"/>
              <a:t>= (n − 1</a:t>
            </a:r>
            <a:r>
              <a:rPr lang="pt-BR" dirty="0" smtClean="0"/>
              <a:t>)!   =&gt; (4 </a:t>
            </a:r>
            <a:r>
              <a:rPr lang="pt-BR" dirty="0" smtClean="0"/>
              <a:t>− 1)! </a:t>
            </a:r>
            <a:r>
              <a:rPr lang="pt-BR" dirty="0" smtClean="0"/>
              <a:t>= 3</a:t>
            </a:r>
            <a:r>
              <a:rPr lang="pt-BR" dirty="0" smtClean="0"/>
              <a:t>! = </a:t>
            </a:r>
            <a:r>
              <a:rPr lang="pt-BR" b="1" dirty="0" smtClean="0"/>
              <a:t>6 </a:t>
            </a:r>
            <a:r>
              <a:rPr lang="pt-BR" b="1" dirty="0" smtClean="0"/>
              <a:t>possibilidades</a:t>
            </a:r>
            <a:r>
              <a:rPr lang="pt-BR" dirty="0" smtClean="0"/>
              <a:t>.</a:t>
            </a:r>
            <a:endParaRPr lang="pt-BR" sz="2000" dirty="0" smtClean="0"/>
          </a:p>
          <a:p>
            <a:pPr algn="just">
              <a:buNone/>
            </a:pPr>
            <a:r>
              <a:rPr lang="pt-BR" sz="2000" b="1" dirty="0" smtClean="0"/>
              <a:t>Exemplo 2.</a:t>
            </a:r>
            <a:r>
              <a:rPr lang="pt-BR" sz="2000" dirty="0" smtClean="0"/>
              <a:t> Considere um grupo formado por 7 homens (entre </a:t>
            </a:r>
            <a:r>
              <a:rPr lang="pt-BR" sz="2000" dirty="0" smtClean="0"/>
              <a:t>os quais </a:t>
            </a:r>
            <a:r>
              <a:rPr lang="pt-BR" sz="2000" dirty="0" smtClean="0"/>
              <a:t>José) e 5 mulheres (entre </a:t>
            </a:r>
            <a:r>
              <a:rPr lang="pt-BR" sz="2000" dirty="0" smtClean="0"/>
              <a:t>as quais </a:t>
            </a:r>
            <a:r>
              <a:rPr lang="pt-BR" sz="2000" dirty="0" smtClean="0"/>
              <a:t>Maria), do qual se quer </a:t>
            </a:r>
            <a:r>
              <a:rPr lang="pt-BR" sz="2000" dirty="0" smtClean="0"/>
              <a:t>extrair uma </a:t>
            </a:r>
            <a:r>
              <a:rPr lang="pt-BR" sz="2000" dirty="0" smtClean="0"/>
              <a:t>comissão constituída por 4 pessoas. Quantas são as comissões:</a:t>
            </a:r>
            <a:endParaRPr lang="pt-BR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1479" t="40544" r="36128" b="39395"/>
          <a:stretch>
            <a:fillRect/>
          </a:stretch>
        </p:blipFill>
        <p:spPr bwMode="auto">
          <a:xfrm>
            <a:off x="3579222" y="3069771"/>
            <a:ext cx="5253517" cy="13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lphaLcParenBoth"/>
            </a:pPr>
            <a:r>
              <a:rPr lang="pt-BR" dirty="0" smtClean="0"/>
              <a:t>Possíveis?</a:t>
            </a:r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 Formadas por 2 homens e 2 mulheres</a:t>
            </a:r>
            <a:r>
              <a:rPr lang="pt-BR" dirty="0" smtClean="0"/>
              <a:t>?</a:t>
            </a:r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 </a:t>
            </a:r>
            <a:r>
              <a:rPr lang="pt-BR" dirty="0" smtClean="0"/>
              <a:t>Em que haja pelo menos 2 mulheres</a:t>
            </a:r>
            <a:r>
              <a:rPr lang="pt-BR" dirty="0" smtClean="0"/>
              <a:t>?</a:t>
            </a:r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 </a:t>
            </a:r>
            <a:r>
              <a:rPr lang="pt-BR" dirty="0" smtClean="0"/>
              <a:t>Em que José participe, mas Maria </a:t>
            </a:r>
            <a:r>
              <a:rPr lang="pt-BR" dirty="0" smtClean="0"/>
              <a:t>não?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Formadas </a:t>
            </a:r>
            <a:r>
              <a:rPr lang="pt-BR" dirty="0" smtClean="0"/>
              <a:t>por 2 homens, entre os quais José, e 2 mulheres, </a:t>
            </a:r>
            <a:r>
              <a:rPr lang="pt-BR" dirty="0" smtClean="0"/>
              <a:t>mas sem </a:t>
            </a:r>
            <a:r>
              <a:rPr lang="pt-BR" dirty="0" smtClean="0"/>
              <a:t>incluir Maria?</a:t>
            </a:r>
            <a:r>
              <a:rPr lang="pt-BR" dirty="0" smtClean="0"/>
              <a:t> </a:t>
            </a:r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85" t="63035" r="35746" b="30179"/>
          <a:stretch>
            <a:fillRect/>
          </a:stretch>
        </p:blipFill>
        <p:spPr bwMode="auto">
          <a:xfrm>
            <a:off x="1306286" y="1319348"/>
            <a:ext cx="102509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3206" t="66696" r="39927" b="29375"/>
          <a:stretch>
            <a:fillRect/>
          </a:stretch>
        </p:blipFill>
        <p:spPr bwMode="auto">
          <a:xfrm>
            <a:off x="2864327" y="3017520"/>
            <a:ext cx="3790605" cy="4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20316" t="60982" r="42035" b="33661"/>
          <a:stretch>
            <a:fillRect/>
          </a:stretch>
        </p:blipFill>
        <p:spPr bwMode="auto">
          <a:xfrm>
            <a:off x="2024743" y="3918860"/>
            <a:ext cx="7837714" cy="62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22785" t="63669" r="70770" b="33021"/>
          <a:stretch>
            <a:fillRect/>
          </a:stretch>
        </p:blipFill>
        <p:spPr bwMode="auto">
          <a:xfrm>
            <a:off x="6714309" y="4598127"/>
            <a:ext cx="1698172" cy="49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Solução: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Exemplo 3.</a:t>
            </a:r>
            <a:r>
              <a:rPr lang="pt-BR" dirty="0" smtClean="0"/>
              <a:t> Quantos anagramas podemos formar com a </a:t>
            </a:r>
            <a:r>
              <a:rPr lang="pt-BR" dirty="0" smtClean="0"/>
              <a:t>palavra </a:t>
            </a:r>
            <a:r>
              <a:rPr lang="pt-BR" dirty="0" smtClean="0"/>
              <a:t>MATEMATICA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r>
              <a:rPr lang="pt-BR" b="1" dirty="0" smtClean="0"/>
              <a:t>Solução 1:</a:t>
            </a:r>
            <a:endParaRPr lang="pt-BR" b="1" dirty="0" smtClean="0"/>
          </a:p>
          <a:p>
            <a:r>
              <a:rPr lang="pt-BR" dirty="0" smtClean="0"/>
              <a:t>MATEMATICA tem letras repetidas: </a:t>
            </a:r>
            <a:r>
              <a:rPr lang="pt-BR" dirty="0" smtClean="0"/>
              <a:t>há 3 </a:t>
            </a:r>
            <a:r>
              <a:rPr lang="pt-BR" dirty="0" smtClean="0"/>
              <a:t>A, 2 M e 2 T, além de E, I e C, que aparecem uma vez cada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Solução </a:t>
            </a:r>
            <a:r>
              <a:rPr lang="pt-BR" b="1" dirty="0" smtClean="0"/>
              <a:t>2: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                                      =&gt;  </a:t>
            </a: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45" t="69545" r="61440" b="26598"/>
          <a:stretch>
            <a:fillRect/>
          </a:stretch>
        </p:blipFill>
        <p:spPr bwMode="auto">
          <a:xfrm>
            <a:off x="2625634" y="862149"/>
            <a:ext cx="3396343" cy="5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9954" t="57946" r="55187" b="37947"/>
          <a:stretch>
            <a:fillRect/>
          </a:stretch>
        </p:blipFill>
        <p:spPr bwMode="auto">
          <a:xfrm>
            <a:off x="1685108" y="3657600"/>
            <a:ext cx="3110095" cy="4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30054" t="55446" r="57999" b="39018"/>
          <a:stretch>
            <a:fillRect/>
          </a:stretch>
        </p:blipFill>
        <p:spPr bwMode="auto">
          <a:xfrm>
            <a:off x="1632857" y="4741818"/>
            <a:ext cx="2707796" cy="70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34271" t="42411" r="56492" b="53660"/>
          <a:stretch>
            <a:fillRect/>
          </a:stretch>
        </p:blipFill>
        <p:spPr bwMode="auto">
          <a:xfrm>
            <a:off x="5277394" y="4807132"/>
            <a:ext cx="2455817" cy="58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 4.</a:t>
            </a:r>
            <a:r>
              <a:rPr lang="pt-BR" dirty="0" smtClean="0"/>
              <a:t> De quantos modos 6 pessoas (João, Maria, Pedro, </a:t>
            </a:r>
            <a:r>
              <a:rPr lang="pt-BR" dirty="0" smtClean="0"/>
              <a:t>Janete, Paulo </a:t>
            </a:r>
            <a:r>
              <a:rPr lang="pt-BR" dirty="0" smtClean="0"/>
              <a:t>e Alice) podem ser divididas em 3 duplas</a:t>
            </a:r>
            <a:r>
              <a:rPr lang="pt-BR" dirty="0" smtClean="0"/>
              <a:t>?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Solução: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                                               </a:t>
            </a:r>
            <a:r>
              <a:rPr lang="pt-BR" dirty="0" smtClean="0"/>
              <a:t>Como são 3 duplas, temos: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dirty="0" smtClean="0"/>
              <a:t>O que nos leva a concluir que:</a:t>
            </a:r>
          </a:p>
          <a:p>
            <a:pPr>
              <a:buFont typeface="Symbol"/>
              <a:buChar char="Þ"/>
            </a:pP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smtClean="0"/>
              <a:t>Exemplo 5. Uma professora tem 3 bolas de gude para </a:t>
            </a:r>
            <a:r>
              <a:rPr lang="pt-BR" dirty="0" smtClean="0"/>
              <a:t>distribuir para </a:t>
            </a:r>
            <a:r>
              <a:rPr lang="pt-BR" dirty="0" smtClean="0"/>
              <a:t>5 meninos (digamos, Alfredo, Bernardo, Carlos, Diogo e Eduardo</a:t>
            </a:r>
            <a:r>
              <a:rPr lang="pt-BR" dirty="0" smtClean="0"/>
              <a:t>).De </a:t>
            </a:r>
            <a:r>
              <a:rPr lang="pt-BR" dirty="0" smtClean="0"/>
              <a:t>quantos modos ela pode fazer essa distribuição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b="1" dirty="0" smtClean="0"/>
              <a:t>(a) </a:t>
            </a:r>
            <a:r>
              <a:rPr lang="pt-BR" dirty="0" smtClean="0"/>
              <a:t>Supondo que ela dê as bolas para 3 alunos distintos?</a:t>
            </a: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5078" t="47500" r="43175" b="48750"/>
          <a:stretch>
            <a:fillRect/>
          </a:stretch>
        </p:blipFill>
        <p:spPr bwMode="auto">
          <a:xfrm>
            <a:off x="1724298" y="2168436"/>
            <a:ext cx="3540033" cy="63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6419" t="69196" r="45047" b="27947"/>
          <a:stretch>
            <a:fillRect/>
          </a:stretch>
        </p:blipFill>
        <p:spPr bwMode="auto">
          <a:xfrm>
            <a:off x="8621484" y="2299064"/>
            <a:ext cx="2194562" cy="4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46419" t="71875" r="47858" b="23482"/>
          <a:stretch>
            <a:fillRect/>
          </a:stretch>
        </p:blipFill>
        <p:spPr bwMode="auto">
          <a:xfrm>
            <a:off x="1802674" y="3291840"/>
            <a:ext cx="120278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Solução:</a:t>
            </a:r>
          </a:p>
          <a:p>
            <a:pPr>
              <a:buNone/>
            </a:pPr>
            <a:r>
              <a:rPr lang="pt-BR" b="1" dirty="0" smtClean="0"/>
              <a:t>(</a:t>
            </a:r>
            <a:r>
              <a:rPr lang="pt-BR" b="1" dirty="0" smtClean="0"/>
              <a:t>b) </a:t>
            </a:r>
            <a:r>
              <a:rPr lang="pt-BR" dirty="0" smtClean="0"/>
              <a:t>Supondo que os contemplados possam ganhar mais de uma bola?</a:t>
            </a:r>
          </a:p>
          <a:p>
            <a:pPr>
              <a:buNone/>
            </a:pPr>
            <a:r>
              <a:rPr lang="pt-BR" dirty="0" smtClean="0"/>
              <a:t>(Por exemplo, Carlos pode receber todas as bolas</a:t>
            </a:r>
            <a:r>
              <a:rPr lang="pt-BR" dirty="0" smtClean="0"/>
              <a:t>.)</a:t>
            </a:r>
          </a:p>
          <a:p>
            <a:r>
              <a:rPr lang="pt-BR" dirty="0" smtClean="0"/>
              <a:t>O </a:t>
            </a:r>
            <a:r>
              <a:rPr lang="pt-BR" dirty="0" smtClean="0"/>
              <a:t>número de possibilidades é igual ao </a:t>
            </a:r>
            <a:r>
              <a:rPr lang="pt-BR" dirty="0" smtClean="0"/>
              <a:t>número de </a:t>
            </a:r>
            <a:r>
              <a:rPr lang="pt-BR" dirty="0" smtClean="0"/>
              <a:t>listas </a:t>
            </a:r>
            <a:r>
              <a:rPr lang="pt-BR" dirty="0" smtClean="0"/>
              <a:t>(</a:t>
            </a:r>
            <a:r>
              <a:rPr lang="pt-BR" b="1" dirty="0" smtClean="0"/>
              <a:t>x</a:t>
            </a:r>
            <a:r>
              <a:rPr lang="pt-BR" b="1" baseline="-25000" dirty="0" smtClean="0"/>
              <a:t>1</a:t>
            </a:r>
            <a:r>
              <a:rPr lang="pt-BR" b="1" dirty="0" smtClean="0"/>
              <a:t>, x</a:t>
            </a:r>
            <a:r>
              <a:rPr lang="pt-BR" b="1" baseline="-25000" dirty="0" smtClean="0"/>
              <a:t>2</a:t>
            </a:r>
            <a:r>
              <a:rPr lang="pt-BR" b="1" dirty="0" smtClean="0"/>
              <a:t>,</a:t>
            </a:r>
            <a:r>
              <a:rPr lang="pt-BR" b="1" dirty="0" smtClean="0"/>
              <a:t> x</a:t>
            </a:r>
            <a:r>
              <a:rPr lang="pt-BR" b="1" baseline="-25000" dirty="0" smtClean="0"/>
              <a:t>3</a:t>
            </a:r>
            <a:r>
              <a:rPr lang="pt-BR" b="1" dirty="0" smtClean="0"/>
              <a:t>, x</a:t>
            </a:r>
            <a:r>
              <a:rPr lang="pt-BR" b="1" baseline="-25000" dirty="0" smtClean="0"/>
              <a:t>4</a:t>
            </a:r>
            <a:r>
              <a:rPr lang="pt-BR" b="1" dirty="0" smtClean="0"/>
              <a:t>, x</a:t>
            </a:r>
            <a:r>
              <a:rPr lang="pt-BR" b="1" baseline="-25000" dirty="0" smtClean="0"/>
              <a:t>5</a:t>
            </a:r>
            <a:r>
              <a:rPr lang="pt-BR" b="1" dirty="0" smtClean="0"/>
              <a:t> )</a:t>
            </a:r>
            <a:r>
              <a:rPr lang="pt-BR" dirty="0" smtClean="0"/>
              <a:t> </a:t>
            </a:r>
            <a:r>
              <a:rPr lang="pt-BR" dirty="0" smtClean="0"/>
              <a:t>de números inteiros não negativos (</a:t>
            </a:r>
            <a:r>
              <a:rPr lang="pt-BR" dirty="0" smtClean="0"/>
              <a:t>representando o </a:t>
            </a:r>
            <a:r>
              <a:rPr lang="pt-BR" dirty="0" smtClean="0"/>
              <a:t>número de objetos dados a Alfredo, Bernardo, </a:t>
            </a:r>
            <a:r>
              <a:rPr lang="pt-BR" dirty="0" smtClean="0"/>
              <a:t>Carlos, Diogo </a:t>
            </a:r>
            <a:r>
              <a:rPr lang="pt-BR" dirty="0" smtClean="0"/>
              <a:t>e Eduardo, respectivamente) que satisfazem a </a:t>
            </a:r>
            <a:r>
              <a:rPr lang="pt-BR" dirty="0" smtClean="0"/>
              <a:t>equação =&gt; </a:t>
            </a:r>
            <a:r>
              <a:rPr lang="pt-BR" b="1" dirty="0" smtClean="0"/>
              <a:t>x</a:t>
            </a:r>
            <a:r>
              <a:rPr lang="pt-BR" b="1" baseline="-25000" dirty="0" smtClean="0"/>
              <a:t>1</a:t>
            </a:r>
            <a:r>
              <a:rPr lang="pt-BR" b="1" dirty="0" smtClean="0"/>
              <a:t> </a:t>
            </a:r>
            <a:r>
              <a:rPr lang="pt-BR" b="1" dirty="0" smtClean="0"/>
              <a:t>+ </a:t>
            </a:r>
            <a:r>
              <a:rPr lang="pt-BR" b="1" dirty="0" smtClean="0"/>
              <a:t>x</a:t>
            </a:r>
            <a:r>
              <a:rPr lang="pt-BR" sz="1800" b="1" baseline="-25000" dirty="0" smtClean="0"/>
              <a:t>2</a:t>
            </a:r>
            <a:r>
              <a:rPr lang="pt-BR" b="1" dirty="0" smtClean="0"/>
              <a:t> </a:t>
            </a:r>
            <a:r>
              <a:rPr lang="pt-BR" b="1" dirty="0" smtClean="0"/>
              <a:t>+ </a:t>
            </a:r>
            <a:r>
              <a:rPr lang="pt-BR" b="1" dirty="0" smtClean="0"/>
              <a:t>x</a:t>
            </a:r>
            <a:r>
              <a:rPr lang="pt-BR" b="1" baseline="-25000" dirty="0" smtClean="0"/>
              <a:t>3</a:t>
            </a:r>
            <a:r>
              <a:rPr lang="pt-BR" b="1" dirty="0" smtClean="0"/>
              <a:t> </a:t>
            </a:r>
            <a:r>
              <a:rPr lang="pt-BR" b="1" dirty="0" smtClean="0"/>
              <a:t>+ </a:t>
            </a:r>
            <a:r>
              <a:rPr lang="pt-BR" b="1" dirty="0" smtClean="0"/>
              <a:t>x</a:t>
            </a:r>
            <a:r>
              <a:rPr lang="pt-BR" b="1" baseline="-25000" dirty="0" smtClean="0"/>
              <a:t>4</a:t>
            </a:r>
            <a:r>
              <a:rPr lang="pt-BR" b="1" dirty="0" smtClean="0"/>
              <a:t> + x</a:t>
            </a:r>
            <a:r>
              <a:rPr lang="pt-BR" b="1" baseline="-25000" dirty="0" smtClean="0"/>
              <a:t>5</a:t>
            </a:r>
            <a:r>
              <a:rPr lang="pt-BR" b="1" dirty="0" smtClean="0"/>
              <a:t> </a:t>
            </a:r>
            <a:r>
              <a:rPr lang="pt-BR" b="1" dirty="0" smtClean="0"/>
              <a:t>= 3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 </a:t>
            </a:r>
            <a:r>
              <a:rPr lang="pt-BR" dirty="0" smtClean="0"/>
              <a:t>De maneira genérica, temos =&gt; </a:t>
            </a:r>
            <a:r>
              <a:rPr lang="pt-BR" b="1" dirty="0" smtClean="0"/>
              <a:t>x</a:t>
            </a:r>
            <a:r>
              <a:rPr lang="pt-BR" b="1" baseline="-25000" dirty="0" smtClean="0"/>
              <a:t>1</a:t>
            </a:r>
            <a:r>
              <a:rPr lang="pt-BR" b="1" dirty="0" smtClean="0"/>
              <a:t> </a:t>
            </a:r>
            <a:r>
              <a:rPr lang="pt-BR" b="1" dirty="0" smtClean="0"/>
              <a:t>+ x</a:t>
            </a:r>
            <a:r>
              <a:rPr lang="pt-BR" b="1" baseline="-25000" dirty="0" smtClean="0"/>
              <a:t>2</a:t>
            </a:r>
            <a:r>
              <a:rPr lang="pt-BR" b="1" dirty="0" smtClean="0"/>
              <a:t> </a:t>
            </a:r>
            <a:r>
              <a:rPr lang="pt-BR" b="1" dirty="0" smtClean="0"/>
              <a:t>+...+ </a:t>
            </a:r>
            <a:r>
              <a:rPr lang="pt-BR" b="1" dirty="0" err="1" smtClean="0"/>
              <a:t>x</a:t>
            </a:r>
            <a:r>
              <a:rPr lang="pt-BR" b="1" baseline="-25000" dirty="0" err="1" smtClean="0"/>
              <a:t>n</a:t>
            </a:r>
            <a:r>
              <a:rPr lang="pt-BR" dirty="0" smtClean="0"/>
              <a:t> </a:t>
            </a:r>
            <a:r>
              <a:rPr lang="pt-BR" dirty="0" smtClean="0"/>
              <a:t>= </a:t>
            </a:r>
            <a:r>
              <a:rPr lang="pt-BR" dirty="0" smtClean="0"/>
              <a:t>p</a:t>
            </a:r>
          </a:p>
          <a:p>
            <a:r>
              <a:rPr lang="pt-BR" b="1" dirty="0" smtClean="0"/>
              <a:t> 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2769" t="46786" r="47593" b="49464"/>
          <a:stretch>
            <a:fillRect/>
          </a:stretch>
        </p:blipFill>
        <p:spPr bwMode="auto">
          <a:xfrm>
            <a:off x="2782389" y="862149"/>
            <a:ext cx="2560320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19377" t="76786" r="70583" b="19107"/>
          <a:stretch>
            <a:fillRect/>
          </a:stretch>
        </p:blipFill>
        <p:spPr bwMode="auto">
          <a:xfrm>
            <a:off x="1776547" y="4647375"/>
            <a:ext cx="2625635" cy="6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Vejamos alguns exemplos</a:t>
            </a:r>
            <a:r>
              <a:rPr lang="pt-BR" dirty="0" smtClean="0"/>
              <a:t>: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</a:t>
            </a:r>
            <a:r>
              <a:rPr lang="pt-BR" dirty="0" smtClean="0"/>
              <a:t>Sendo assim a resposta será:</a:t>
            </a:r>
          </a:p>
          <a:p>
            <a:pPr>
              <a:buNone/>
            </a:pPr>
            <a:endParaRPr lang="pt-BR" dirty="0" smtClean="0"/>
          </a:p>
          <a:p>
            <a:pPr>
              <a:buFont typeface="Symbol"/>
              <a:buChar char="Þ"/>
            </a:pPr>
            <a:r>
              <a:rPr lang="pt-BR" b="1" dirty="0" smtClean="0"/>
              <a:t> Exercícios 1: </a:t>
            </a:r>
          </a:p>
          <a:p>
            <a:pPr>
              <a:buNone/>
            </a:pPr>
            <a:r>
              <a:rPr lang="pt-BR" dirty="0" smtClean="0"/>
              <a:t>De quantos modos podemos formar uma roda com 5 </a:t>
            </a:r>
            <a:r>
              <a:rPr lang="pt-BR" dirty="0" smtClean="0"/>
              <a:t>meninos e </a:t>
            </a:r>
            <a:r>
              <a:rPr lang="pt-BR" dirty="0" smtClean="0"/>
              <a:t>5 meninas de modo que crianças de mesmo sexo não </a:t>
            </a:r>
            <a:r>
              <a:rPr lang="pt-BR" dirty="0" smtClean="0"/>
              <a:t>fiquem juntas?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>
              <a:buNone/>
            </a:pPr>
            <a:r>
              <a:rPr lang="pt-BR" dirty="0" smtClean="0"/>
              <a:t>PC5 = 4</a:t>
            </a:r>
            <a:r>
              <a:rPr lang="pt-BR" dirty="0" smtClean="0"/>
              <a:t>!  </a:t>
            </a:r>
            <a:endParaRPr lang="pt-BR" b="1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4! × 5! = 24 × 120 = 2 880.</a:t>
            </a: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3830" t="55803" r="35810" b="29911"/>
          <a:stretch>
            <a:fillRect/>
          </a:stretch>
        </p:blipFill>
        <p:spPr bwMode="auto">
          <a:xfrm>
            <a:off x="1358537" y="1397725"/>
            <a:ext cx="8856618" cy="13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6745" t="49576" r="52241" b="47122"/>
          <a:stretch>
            <a:fillRect/>
          </a:stretch>
        </p:blipFill>
        <p:spPr bwMode="auto">
          <a:xfrm>
            <a:off x="4911635" y="2795452"/>
            <a:ext cx="3422469" cy="5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Exercício 2:</a:t>
            </a:r>
          </a:p>
          <a:p>
            <a:pPr>
              <a:buNone/>
            </a:pPr>
            <a:r>
              <a:rPr lang="pt-BR" dirty="0" smtClean="0"/>
              <a:t>De quantos modos é possível dividir 15 atletas em três times </a:t>
            </a:r>
            <a:r>
              <a:rPr lang="pt-BR" dirty="0" smtClean="0"/>
              <a:t>de 5 </a:t>
            </a:r>
            <a:r>
              <a:rPr lang="pt-BR" dirty="0" smtClean="0"/>
              <a:t>atletas, denominados Esporte, Tupi e Minas</a:t>
            </a:r>
            <a:r>
              <a:rPr lang="pt-BR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Exercício </a:t>
            </a:r>
            <a:r>
              <a:rPr lang="pt-BR" b="1" dirty="0" smtClean="0"/>
              <a:t>3: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De quantos modos é possível dividir 15 atletas em três times </a:t>
            </a:r>
            <a:r>
              <a:rPr lang="pt-BR" dirty="0" smtClean="0"/>
              <a:t>de 5 </a:t>
            </a:r>
            <a:r>
              <a:rPr lang="pt-BR" dirty="0" smtClean="0"/>
              <a:t>atletas</a:t>
            </a:r>
            <a:r>
              <a:rPr lang="pt-BR" dirty="0" smtClean="0"/>
              <a:t>?</a:t>
            </a:r>
          </a:p>
          <a:p>
            <a:r>
              <a:rPr lang="pt-BR" b="1" dirty="0" smtClean="0"/>
              <a:t> </a:t>
            </a:r>
            <a:r>
              <a:rPr lang="pt-BR" b="1" dirty="0" smtClean="0"/>
              <a:t>Exercício </a:t>
            </a:r>
            <a:r>
              <a:rPr lang="pt-BR" b="1" dirty="0" smtClean="0"/>
              <a:t>4:</a:t>
            </a:r>
          </a:p>
          <a:p>
            <a:pPr>
              <a:buNone/>
            </a:pPr>
            <a:r>
              <a:rPr lang="pt-BR" dirty="0" smtClean="0"/>
              <a:t>Quantos são os anagramas da palavra ESTRELADA</a:t>
            </a:r>
            <a:r>
              <a:rPr lang="pt-BR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Exercício </a:t>
            </a:r>
            <a:r>
              <a:rPr lang="pt-BR" b="1" dirty="0" smtClean="0"/>
              <a:t>5:</a:t>
            </a:r>
          </a:p>
          <a:p>
            <a:pPr>
              <a:buNone/>
            </a:pPr>
            <a:r>
              <a:rPr lang="pt-BR" dirty="0" smtClean="0"/>
              <a:t>Uma indústria fabrica 5 tipos de balas, que são vendidas </a:t>
            </a:r>
            <a:r>
              <a:rPr lang="pt-BR" dirty="0" smtClean="0"/>
              <a:t>em caixas </a:t>
            </a:r>
            <a:r>
              <a:rPr lang="pt-BR" dirty="0" smtClean="0"/>
              <a:t>de 20 balas, de um só tipo ou sortidas. Quantos </a:t>
            </a:r>
            <a:r>
              <a:rPr lang="pt-BR" dirty="0" smtClean="0"/>
              <a:t>tipos diferentes </a:t>
            </a:r>
            <a:r>
              <a:rPr lang="pt-BR" dirty="0" smtClean="0"/>
              <a:t>de caixa podem ser fabricados?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56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/>
              <a:t>Solução 2: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</a:t>
            </a:r>
            <a:r>
              <a:rPr lang="pt-BR" b="1" dirty="0" smtClean="0"/>
              <a:t>3:</a:t>
            </a:r>
          </a:p>
          <a:p>
            <a:pPr marL="0" indent="0" algn="just">
              <a:buNone/>
            </a:pPr>
            <a:r>
              <a:rPr lang="pt-BR" dirty="0" smtClean="0"/>
              <a:t>756 756/6 = 126 126</a:t>
            </a:r>
            <a:r>
              <a:rPr lang="pt-BR" dirty="0" smtClean="0"/>
              <a:t>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</a:t>
            </a:r>
            <a:r>
              <a:rPr lang="pt-BR" b="1" dirty="0" smtClean="0"/>
              <a:t>4:</a:t>
            </a:r>
          </a:p>
          <a:p>
            <a:pPr marL="0" indent="0" algn="just">
              <a:buFont typeface="Wingdings" pitchFamily="2" charset="2"/>
              <a:buChar char="ü"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5</a:t>
            </a:r>
            <a:r>
              <a:rPr lang="pt-BR" b="1" dirty="0" smtClean="0"/>
              <a:t>:  </a:t>
            </a:r>
          </a:p>
          <a:p>
            <a:pPr marL="0" indent="0" algn="just">
              <a:buNone/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 + x</a:t>
            </a:r>
            <a:r>
              <a:rPr lang="pt-BR" baseline="-25000" dirty="0" smtClean="0"/>
              <a:t>2</a:t>
            </a:r>
            <a:r>
              <a:rPr lang="pt-BR" dirty="0" smtClean="0"/>
              <a:t> + x</a:t>
            </a:r>
            <a:r>
              <a:rPr lang="pt-BR" baseline="-25000" dirty="0" smtClean="0"/>
              <a:t>3</a:t>
            </a:r>
            <a:r>
              <a:rPr lang="pt-BR" dirty="0" smtClean="0"/>
              <a:t> + x</a:t>
            </a:r>
            <a:r>
              <a:rPr lang="pt-BR" baseline="-25000" dirty="0" smtClean="0"/>
              <a:t>4</a:t>
            </a:r>
            <a:r>
              <a:rPr lang="pt-BR" dirty="0" smtClean="0"/>
              <a:t> + x</a:t>
            </a:r>
            <a:r>
              <a:rPr lang="pt-BR" baseline="-25000" dirty="0" smtClean="0"/>
              <a:t>5</a:t>
            </a:r>
            <a:r>
              <a:rPr lang="pt-BR" dirty="0" smtClean="0"/>
              <a:t> = </a:t>
            </a:r>
            <a:r>
              <a:rPr lang="pt-BR" dirty="0" smtClean="0"/>
              <a:t>20. =&gt;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3332" t="76429" r="50805" b="18750"/>
          <a:stretch>
            <a:fillRect/>
          </a:stretch>
        </p:blipFill>
        <p:spPr bwMode="auto">
          <a:xfrm>
            <a:off x="1410789" y="1306285"/>
            <a:ext cx="3745654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3066" t="53125" r="43943" b="38482"/>
          <a:stretch>
            <a:fillRect/>
          </a:stretch>
        </p:blipFill>
        <p:spPr bwMode="auto">
          <a:xfrm>
            <a:off x="1384663" y="3474718"/>
            <a:ext cx="4637315" cy="9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37383" t="63482" r="48662" b="31161"/>
          <a:stretch>
            <a:fillRect/>
          </a:stretch>
        </p:blipFill>
        <p:spPr bwMode="auto">
          <a:xfrm>
            <a:off x="5264332" y="4898572"/>
            <a:ext cx="3268336" cy="7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2712</TotalTime>
  <Words>583</Words>
  <Application>Microsoft Office PowerPoint</Application>
  <PresentationFormat>Personalizar</PresentationFormat>
  <Paragraphs>84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Orgânico</vt:lpstr>
      <vt:lpstr>Contagem – Permutações  e Combinações</vt:lpstr>
      <vt:lpstr> Cap.4 - Mais Permutações e Combinações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104</cp:revision>
  <dcterms:created xsi:type="dcterms:W3CDTF">2015-01-13T23:40:40Z</dcterms:created>
  <dcterms:modified xsi:type="dcterms:W3CDTF">2016-08-06T06:06:58Z</dcterms:modified>
</cp:coreProperties>
</file>