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80" r:id="rId4"/>
    <p:sldId id="263" r:id="rId5"/>
    <p:sldId id="281" r:id="rId6"/>
    <p:sldId id="275" r:id="rId7"/>
    <p:sldId id="276" r:id="rId8"/>
    <p:sldId id="28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to" initials="R" lastIdx="3" clrIdx="0">
    <p:extLst>
      <p:ext uri="{19B8F6BF-5375-455C-9EA6-DF929625EA0E}">
        <p15:presenceInfo xmlns:p15="http://schemas.microsoft.com/office/powerpoint/2012/main" xmlns="" userId="Rena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000" dirty="0" smtClean="0"/>
              <a:t>Contagem – </a:t>
            </a:r>
            <a:r>
              <a:rPr lang="pt-BR" sz="4000" dirty="0" smtClean="0"/>
              <a:t>Probabilidade Condicional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RODOLFO SOARES TEIXEIRA</a:t>
            </a:r>
          </a:p>
          <a:p>
            <a:r>
              <a:rPr lang="pt-BR" sz="2400" dirty="0" smtClean="0"/>
              <a:t>OBMEP NA ESCOLA - 2016</a:t>
            </a:r>
            <a:endParaRPr lang="pt-BR" sz="2400" dirty="0"/>
          </a:p>
        </p:txBody>
      </p:sp>
      <p:pic>
        <p:nvPicPr>
          <p:cNvPr id="21506" name="Picture 2" descr="http://www.obmep.org.br/images/programas-01b.jpg"/>
          <p:cNvPicPr>
            <a:picLocks noChangeAspect="1" noChangeArrowheads="1"/>
          </p:cNvPicPr>
          <p:nvPr/>
        </p:nvPicPr>
        <p:blipFill>
          <a:blip r:embed="rId2"/>
          <a:srcRect l="8183" t="4554" r="9902" b="3029"/>
          <a:stretch>
            <a:fillRect/>
          </a:stretch>
        </p:blipFill>
        <p:spPr bwMode="auto">
          <a:xfrm>
            <a:off x="8660675" y="1567543"/>
            <a:ext cx="1188720" cy="862148"/>
          </a:xfrm>
          <a:prstGeom prst="rect">
            <a:avLst/>
          </a:prstGeom>
          <a:noFill/>
        </p:spPr>
      </p:pic>
      <p:pic>
        <p:nvPicPr>
          <p:cNvPr id="21508" name="Picture 4" descr="http://www.obmep.org.br/images/programas-05.jpg"/>
          <p:cNvPicPr>
            <a:picLocks noChangeAspect="1" noChangeArrowheads="1"/>
          </p:cNvPicPr>
          <p:nvPr/>
        </p:nvPicPr>
        <p:blipFill>
          <a:blip r:embed="rId3"/>
          <a:srcRect l="8549" t="21612" r="7859" b="17436"/>
          <a:stretch>
            <a:fillRect/>
          </a:stretch>
        </p:blipFill>
        <p:spPr bwMode="auto">
          <a:xfrm>
            <a:off x="2416629" y="1580605"/>
            <a:ext cx="1397725" cy="655184"/>
          </a:xfrm>
          <a:prstGeom prst="rect">
            <a:avLst/>
          </a:prstGeom>
          <a:noFill/>
        </p:spPr>
      </p:pic>
      <p:pic>
        <p:nvPicPr>
          <p:cNvPr id="6" name="Imagem 5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95405" y="4545874"/>
            <a:ext cx="744583" cy="666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142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dirty="0" smtClean="0"/>
              <a:t/>
            </a:r>
            <a:br>
              <a:rPr lang="pt-BR" sz="4900" dirty="0" smtClean="0"/>
            </a:br>
            <a:r>
              <a:rPr lang="pt-BR" dirty="0" smtClean="0"/>
              <a:t>Cap.5 – Definição e aplicações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Veremos </a:t>
            </a:r>
            <a:r>
              <a:rPr lang="pt-BR" dirty="0" smtClean="0"/>
              <a:t>a seguir exemplos de situações em que a </a:t>
            </a:r>
            <a:r>
              <a:rPr lang="pt-BR" dirty="0" smtClean="0"/>
              <a:t>probabilidade de </a:t>
            </a:r>
            <a:r>
              <a:rPr lang="pt-BR" dirty="0" smtClean="0"/>
              <a:t>um evento é modificada pela informação de que um outro </a:t>
            </a:r>
            <a:r>
              <a:rPr lang="pt-BR" dirty="0" smtClean="0"/>
              <a:t>evento ocorreu</a:t>
            </a:r>
            <a:r>
              <a:rPr lang="pt-BR" dirty="0" smtClean="0"/>
              <a:t>, levando-nos a definir probabilidades condicionais</a:t>
            </a:r>
            <a:r>
              <a:rPr lang="pt-BR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 </a:t>
            </a:r>
            <a:r>
              <a:rPr lang="pt-BR" b="1" dirty="0" smtClean="0"/>
              <a:t>Ex1.: </a:t>
            </a:r>
            <a:r>
              <a:rPr lang="pt-BR" dirty="0" smtClean="0"/>
              <a:t>Em </a:t>
            </a:r>
            <a:r>
              <a:rPr lang="pt-BR" dirty="0" smtClean="0"/>
              <a:t>uma urna há duas moedas aparentemente </a:t>
            </a:r>
            <a:r>
              <a:rPr lang="pt-BR" dirty="0" smtClean="0"/>
              <a:t>iguais. Uma </a:t>
            </a:r>
            <a:r>
              <a:rPr lang="pt-BR" dirty="0" smtClean="0"/>
              <a:t>delas é uma moeda comum, com uma cara e uma coroa. </a:t>
            </a:r>
            <a:r>
              <a:rPr lang="pt-BR" dirty="0" smtClean="0"/>
              <a:t>A outra</a:t>
            </a:r>
            <a:r>
              <a:rPr lang="pt-BR" dirty="0" smtClean="0"/>
              <a:t>, no entanto, é uma moeda falsa, com duas caras. </a:t>
            </a:r>
            <a:r>
              <a:rPr lang="pt-BR" dirty="0" smtClean="0"/>
              <a:t>Suponhamos que </a:t>
            </a:r>
            <a:r>
              <a:rPr lang="pt-BR" dirty="0" smtClean="0"/>
              <a:t>uma dessas moedas seja sorteada e lançada.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7852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AutoNum type="alphaLcParenR"/>
            </a:pPr>
            <a:r>
              <a:rPr lang="pt-BR" dirty="0" smtClean="0"/>
              <a:t>Qual </a:t>
            </a:r>
            <a:r>
              <a:rPr lang="pt-BR" dirty="0" smtClean="0"/>
              <a:t>é a probabilidade de que a moeda lançada seja a comum</a:t>
            </a:r>
            <a:r>
              <a:rPr lang="pt-BR" dirty="0" smtClean="0"/>
              <a:t>? </a:t>
            </a:r>
            <a:endParaRPr lang="pt-BR" dirty="0" smtClean="0"/>
          </a:p>
          <a:p>
            <a:pPr marL="457200" indent="-457200" algn="just">
              <a:buNone/>
            </a:pPr>
            <a:r>
              <a:rPr lang="pt-BR" b="1" dirty="0" smtClean="0"/>
              <a:t>Sol.: </a:t>
            </a:r>
            <a:r>
              <a:rPr lang="pt-BR" b="1" dirty="0" smtClean="0"/>
              <a:t>A resposta é </a:t>
            </a:r>
            <a:r>
              <a:rPr lang="pt-BR" b="1" dirty="0" smtClean="0"/>
              <a:t>1/2.</a:t>
            </a:r>
          </a:p>
          <a:p>
            <a:pPr marL="457200" indent="-457200" algn="just">
              <a:buNone/>
            </a:pPr>
            <a:r>
              <a:rPr lang="pt-BR" dirty="0" smtClean="0">
                <a:solidFill>
                  <a:schemeClr val="accent4">
                    <a:lumMod val="75000"/>
                  </a:schemeClr>
                </a:solidFill>
              </a:rPr>
              <a:t>b) </a:t>
            </a:r>
            <a:r>
              <a:rPr lang="pt-BR" dirty="0" smtClean="0"/>
              <a:t>Qual é a probabilidade de que saia uma cara</a:t>
            </a:r>
            <a:r>
              <a:rPr lang="pt-BR" dirty="0" smtClean="0"/>
              <a:t>?</a:t>
            </a:r>
          </a:p>
          <a:p>
            <a:pPr>
              <a:buNone/>
            </a:pPr>
            <a:r>
              <a:rPr lang="pt-BR" b="1" dirty="0" smtClean="0"/>
              <a:t>Sol.: A probabilidade de </a:t>
            </a:r>
            <a:r>
              <a:rPr lang="pt-BR" b="1" dirty="0" smtClean="0"/>
              <a:t>sair cara </a:t>
            </a:r>
            <a:r>
              <a:rPr lang="pt-BR" b="1" dirty="0" smtClean="0"/>
              <a:t>é 3/4.</a:t>
            </a:r>
          </a:p>
          <a:p>
            <a:pPr>
              <a:buNone/>
            </a:pPr>
            <a:r>
              <a:rPr lang="pt-BR" dirty="0" smtClean="0">
                <a:solidFill>
                  <a:schemeClr val="accent4">
                    <a:lumMod val="75000"/>
                  </a:schemeClr>
                </a:solidFill>
              </a:rPr>
              <a:t>c) </a:t>
            </a:r>
            <a:r>
              <a:rPr lang="pt-BR" dirty="0" smtClean="0"/>
              <a:t>Se o resultado do lançamento é cara, qual é a probabilidade </a:t>
            </a:r>
            <a:r>
              <a:rPr lang="pt-BR" dirty="0" smtClean="0"/>
              <a:t>de que </a:t>
            </a:r>
            <a:r>
              <a:rPr lang="pt-BR" dirty="0" smtClean="0"/>
              <a:t>a moeda sorteada tenha sido a comum</a:t>
            </a:r>
            <a:r>
              <a:rPr lang="pt-BR" dirty="0" smtClean="0"/>
              <a:t>?</a:t>
            </a:r>
          </a:p>
          <a:p>
            <a:pPr>
              <a:buNone/>
            </a:pPr>
            <a:r>
              <a:rPr lang="pt-BR" b="1" dirty="0" smtClean="0">
                <a:solidFill>
                  <a:schemeClr val="tx1"/>
                </a:solidFill>
              </a:rPr>
              <a:t>Sol.: </a:t>
            </a:r>
            <a:r>
              <a:rPr lang="pt-BR" dirty="0" smtClean="0"/>
              <a:t>A </a:t>
            </a:r>
            <a:r>
              <a:rPr lang="pt-BR" dirty="0" smtClean="0"/>
              <a:t>probabilidade de que a moeda sorteada tenha sido a </a:t>
            </a:r>
            <a:r>
              <a:rPr lang="pt-BR" dirty="0" smtClean="0"/>
              <a:t>comum é 1/3.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 </a:t>
            </a:r>
            <a:r>
              <a:rPr lang="pt-BR" b="1" dirty="0" smtClean="0"/>
              <a:t>Obs.: </a:t>
            </a:r>
            <a:r>
              <a:rPr lang="pt-BR" dirty="0" smtClean="0"/>
              <a:t> </a:t>
            </a:r>
            <a:r>
              <a:rPr lang="pt-BR" b="1" dirty="0" smtClean="0"/>
              <a:t>A </a:t>
            </a:r>
            <a:r>
              <a:rPr lang="pt-BR" b="1" dirty="0" smtClean="0"/>
              <a:t>probabilidade que calculamos no exemplo anterior é uma </a:t>
            </a:r>
            <a:r>
              <a:rPr lang="pt-BR" b="1" dirty="0" smtClean="0"/>
              <a:t>probabilidade condicional</a:t>
            </a:r>
            <a:r>
              <a:rPr lang="pt-BR" b="1" dirty="0" smtClean="0"/>
              <a:t>.</a:t>
            </a:r>
            <a:endParaRPr lang="pt-BR" b="1" dirty="0" smtClean="0">
              <a:solidFill>
                <a:schemeClr val="tx1"/>
              </a:solidFill>
            </a:endParaRPr>
          </a:p>
          <a:p>
            <a:pPr marL="457200" indent="-457200" algn="just">
              <a:buNone/>
            </a:pPr>
            <a:r>
              <a:rPr lang="pt-BR" dirty="0" smtClean="0"/>
              <a:t> </a:t>
            </a:r>
          </a:p>
          <a:p>
            <a:pPr marL="457200" indent="-457200" algn="just">
              <a:buNone/>
            </a:pPr>
            <a:endParaRPr lang="pt-BR" dirty="0" smtClean="0"/>
          </a:p>
          <a:p>
            <a:pPr marL="457200" indent="-457200" algn="just">
              <a:buNone/>
            </a:pPr>
            <a:endParaRPr lang="pt-BR" dirty="0" smtClean="0"/>
          </a:p>
          <a:p>
            <a:pPr marL="457200" indent="-457200" algn="just">
              <a:buNone/>
            </a:pPr>
            <a:endParaRPr lang="pt-BR" dirty="0" smtClean="0"/>
          </a:p>
          <a:p>
            <a:pPr marL="457200" indent="-45720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5089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/>
              <a:t> </a:t>
            </a:r>
            <a:r>
              <a:rPr lang="pt-BR" dirty="0" smtClean="0"/>
              <a:t>De um modo geral, a probabilidade </a:t>
            </a:r>
            <a:r>
              <a:rPr lang="pt-BR" dirty="0" smtClean="0"/>
              <a:t>condicional de </a:t>
            </a:r>
            <a:r>
              <a:rPr lang="pt-BR" dirty="0" smtClean="0"/>
              <a:t>um </a:t>
            </a:r>
            <a:r>
              <a:rPr lang="pt-BR" b="1" dirty="0" smtClean="0"/>
              <a:t>evento A</a:t>
            </a:r>
            <a:r>
              <a:rPr lang="pt-BR" dirty="0" smtClean="0"/>
              <a:t>, na certeza da ocorrência de um </a:t>
            </a:r>
            <a:r>
              <a:rPr lang="pt-BR" b="1" dirty="0" smtClean="0"/>
              <a:t>evento B</a:t>
            </a:r>
            <a:r>
              <a:rPr lang="pt-BR" dirty="0" smtClean="0"/>
              <a:t> (</a:t>
            </a:r>
            <a:r>
              <a:rPr lang="pt-BR" dirty="0" smtClean="0"/>
              <a:t>de probabilidade </a:t>
            </a:r>
            <a:r>
              <a:rPr lang="pt-BR" dirty="0" smtClean="0"/>
              <a:t>não nula) é denotada por </a:t>
            </a:r>
            <a:r>
              <a:rPr lang="pt-BR" b="1" dirty="0" smtClean="0"/>
              <a:t>P(</a:t>
            </a:r>
            <a:r>
              <a:rPr lang="pt-BR" b="1" dirty="0" err="1" smtClean="0"/>
              <a:t>A|B</a:t>
            </a:r>
            <a:r>
              <a:rPr lang="pt-BR" b="1" dirty="0" smtClean="0"/>
              <a:t>) </a:t>
            </a:r>
            <a:r>
              <a:rPr lang="pt-BR" dirty="0" smtClean="0"/>
              <a:t>e definida </a:t>
            </a:r>
            <a:r>
              <a:rPr lang="pt-BR" dirty="0" smtClean="0"/>
              <a:t>como</a:t>
            </a:r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endParaRPr lang="pt-BR" b="1" dirty="0" smtClean="0"/>
          </a:p>
          <a:p>
            <a:r>
              <a:rPr lang="pt-BR" b="1" dirty="0" smtClean="0"/>
              <a:t> </a:t>
            </a:r>
            <a:r>
              <a:rPr lang="pt-BR" dirty="0" smtClean="0"/>
              <a:t>No caso do exemplo anterior, chamemos de </a:t>
            </a:r>
            <a:r>
              <a:rPr lang="pt-BR" b="1" dirty="0" smtClean="0"/>
              <a:t>A</a:t>
            </a:r>
            <a:r>
              <a:rPr lang="pt-BR" dirty="0" smtClean="0"/>
              <a:t> o evento </a:t>
            </a:r>
            <a:r>
              <a:rPr lang="pt-BR" b="1" dirty="0" smtClean="0"/>
              <a:t>“sortear </a:t>
            </a:r>
            <a:r>
              <a:rPr lang="pt-BR" b="1" dirty="0" smtClean="0"/>
              <a:t>a moeda </a:t>
            </a:r>
            <a:r>
              <a:rPr lang="pt-BR" b="1" dirty="0" smtClean="0"/>
              <a:t>comum”</a:t>
            </a:r>
            <a:r>
              <a:rPr lang="pt-BR" dirty="0" smtClean="0"/>
              <a:t>, e de </a:t>
            </a:r>
            <a:r>
              <a:rPr lang="pt-BR" b="1" dirty="0" smtClean="0"/>
              <a:t>B</a:t>
            </a:r>
            <a:r>
              <a:rPr lang="pt-BR" dirty="0" smtClean="0"/>
              <a:t> o evento </a:t>
            </a:r>
            <a:r>
              <a:rPr lang="pt-BR" b="1" dirty="0" smtClean="0"/>
              <a:t>“obter resultado cara</a:t>
            </a:r>
            <a:r>
              <a:rPr lang="pt-BR" b="1" dirty="0" smtClean="0"/>
              <a:t>”</a:t>
            </a:r>
            <a:r>
              <a:rPr lang="pt-BR" dirty="0" smtClean="0"/>
              <a:t>.</a:t>
            </a:r>
            <a:r>
              <a:rPr lang="pt-BR" b="1" dirty="0" smtClean="0"/>
              <a:t> </a:t>
            </a:r>
            <a:r>
              <a:rPr lang="pt-BR" dirty="0" smtClean="0"/>
              <a:t>O </a:t>
            </a:r>
            <a:r>
              <a:rPr lang="pt-BR" dirty="0" smtClean="0"/>
              <a:t>evento </a:t>
            </a:r>
            <a:r>
              <a:rPr lang="pt-BR" b="1" dirty="0" smtClean="0"/>
              <a:t>A </a:t>
            </a:r>
            <a:r>
              <a:rPr lang="pt-BR" b="1" dirty="0" smtClean="0"/>
              <a:t>∩ B </a:t>
            </a:r>
            <a:r>
              <a:rPr lang="pt-BR" dirty="0" smtClean="0"/>
              <a:t>é </a:t>
            </a:r>
            <a:r>
              <a:rPr lang="pt-BR" b="1" dirty="0" smtClean="0"/>
              <a:t>“sortear a moeda comum e tirar cara</a:t>
            </a:r>
            <a:r>
              <a:rPr lang="pt-BR" b="1" dirty="0" smtClean="0"/>
              <a:t>”</a:t>
            </a:r>
            <a:r>
              <a:rPr lang="pt-BR" dirty="0" smtClean="0"/>
              <a:t>.</a:t>
            </a:r>
            <a:r>
              <a:rPr lang="pt-BR" b="1" dirty="0" smtClean="0"/>
              <a:t> </a:t>
            </a:r>
            <a:r>
              <a:rPr lang="pt-BR" dirty="0" smtClean="0"/>
              <a:t>Temos</a:t>
            </a:r>
            <a:r>
              <a:rPr lang="pt-BR" dirty="0" smtClean="0"/>
              <a:t>:</a:t>
            </a:r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9657" t="51786" r="42673" b="38928"/>
          <a:stretch>
            <a:fillRect/>
          </a:stretch>
        </p:blipFill>
        <p:spPr bwMode="auto">
          <a:xfrm>
            <a:off x="4728754" y="2076995"/>
            <a:ext cx="3315957" cy="97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5035" t="54018" r="28481" b="36339"/>
          <a:stretch>
            <a:fillRect/>
          </a:stretch>
        </p:blipFill>
        <p:spPr bwMode="auto">
          <a:xfrm>
            <a:off x="2403565" y="4532812"/>
            <a:ext cx="7616120" cy="88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4053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16524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pt-BR" b="1" dirty="0" smtClean="0"/>
              <a:t> Ex2.: </a:t>
            </a:r>
            <a:r>
              <a:rPr lang="pt-BR" dirty="0" smtClean="0"/>
              <a:t>Uma carta </a:t>
            </a:r>
            <a:r>
              <a:rPr lang="pt-BR" dirty="0" smtClean="0"/>
              <a:t>é sorteada de um baralho comum, que </a:t>
            </a:r>
            <a:r>
              <a:rPr lang="pt-BR" dirty="0" smtClean="0"/>
              <a:t>possui 13 </a:t>
            </a:r>
            <a:r>
              <a:rPr lang="pt-BR" dirty="0" smtClean="0"/>
              <a:t>cartas (A, 2, 3, 4, 5, 6, 7, 8, 9, 10, J, Q, K) de cada naipe (</a:t>
            </a:r>
            <a:r>
              <a:rPr lang="pt-BR" dirty="0" smtClean="0"/>
              <a:t>ouros, copas</a:t>
            </a:r>
            <a:r>
              <a:rPr lang="pt-BR" dirty="0" smtClean="0"/>
              <a:t>, paus e espadas</a:t>
            </a:r>
            <a:r>
              <a:rPr lang="pt-BR" dirty="0" smtClean="0"/>
              <a:t>).</a:t>
            </a:r>
          </a:p>
          <a:p>
            <a:pPr marL="457200" indent="-457200">
              <a:buAutoNum type="alphaLcParenR"/>
            </a:pPr>
            <a:r>
              <a:rPr lang="pt-BR" dirty="0" smtClean="0"/>
              <a:t>Qual </a:t>
            </a:r>
            <a:r>
              <a:rPr lang="pt-BR" dirty="0" smtClean="0"/>
              <a:t>é a probabilidade de que a carta sorteada seja um A</a:t>
            </a:r>
            <a:r>
              <a:rPr lang="pt-BR" dirty="0" smtClean="0"/>
              <a:t>?</a:t>
            </a:r>
          </a:p>
          <a:p>
            <a:pPr>
              <a:buNone/>
            </a:pPr>
            <a:r>
              <a:rPr lang="pt-BR" b="1" dirty="0" smtClean="0"/>
              <a:t>Sol.:</a:t>
            </a:r>
            <a:r>
              <a:rPr lang="pt-BR" dirty="0" smtClean="0"/>
              <a:t> </a:t>
            </a:r>
            <a:r>
              <a:rPr lang="pt-BR" b="1" dirty="0" smtClean="0"/>
              <a:t>A </a:t>
            </a:r>
            <a:r>
              <a:rPr lang="pt-BR" b="1" dirty="0" smtClean="0"/>
              <a:t>probabilidade de tirar um A </a:t>
            </a:r>
            <a:r>
              <a:rPr lang="pt-BR" b="1" dirty="0" smtClean="0"/>
              <a:t>é 4/52 = 1/13.</a:t>
            </a:r>
          </a:p>
          <a:p>
            <a:pPr>
              <a:buNone/>
            </a:pPr>
            <a:r>
              <a:rPr lang="pt-BR" dirty="0" smtClean="0">
                <a:solidFill>
                  <a:schemeClr val="accent1"/>
                </a:solidFill>
              </a:rPr>
              <a:t>b) </a:t>
            </a:r>
            <a:r>
              <a:rPr lang="pt-BR" dirty="0" smtClean="0"/>
              <a:t>Sabendo que a carta sorteada é de copas, qual é a </a:t>
            </a:r>
            <a:r>
              <a:rPr lang="pt-BR" dirty="0" smtClean="0"/>
              <a:t>probabilidade de </a:t>
            </a:r>
            <a:r>
              <a:rPr lang="pt-BR" dirty="0" smtClean="0"/>
              <a:t>que ela seja um A?</a:t>
            </a:r>
            <a:r>
              <a:rPr lang="pt-BR" dirty="0" smtClean="0"/>
              <a:t> </a:t>
            </a:r>
          </a:p>
          <a:p>
            <a:pPr>
              <a:buNone/>
            </a:pPr>
            <a:r>
              <a:rPr lang="pt-BR" b="1" dirty="0" smtClean="0"/>
              <a:t>Sol.:</a:t>
            </a:r>
          </a:p>
          <a:p>
            <a:pPr>
              <a:buNone/>
            </a:pPr>
            <a:endParaRPr lang="pt-BR" b="1" dirty="0" smtClean="0"/>
          </a:p>
          <a:p>
            <a:pPr algn="just">
              <a:buFont typeface="Wingdings" pitchFamily="2" charset="2"/>
              <a:buChar char="v"/>
            </a:pPr>
            <a:r>
              <a:rPr lang="pt-BR" b="1" dirty="0" smtClean="0"/>
              <a:t> </a:t>
            </a:r>
            <a:r>
              <a:rPr lang="pt-BR" b="1" dirty="0" smtClean="0"/>
              <a:t>Obs.: </a:t>
            </a:r>
            <a:r>
              <a:rPr lang="pt-BR" b="1" dirty="0" smtClean="0"/>
              <a:t>O exemplo acima ilustra uma situação importante: aquela na </a:t>
            </a:r>
            <a:r>
              <a:rPr lang="pt-BR" b="1" dirty="0" smtClean="0"/>
              <a:t>qual a </a:t>
            </a:r>
            <a:r>
              <a:rPr lang="pt-BR" b="1" dirty="0" smtClean="0"/>
              <a:t>probabilidade condicional de A na certeza de B é igual à </a:t>
            </a:r>
            <a:r>
              <a:rPr lang="pt-BR" b="1" dirty="0" smtClean="0"/>
              <a:t>probabilidade de </a:t>
            </a:r>
            <a:r>
              <a:rPr lang="pt-BR" b="1" dirty="0" smtClean="0"/>
              <a:t>A (ou seja a ocorrência de B não influi na probabilidade </a:t>
            </a:r>
            <a:r>
              <a:rPr lang="pt-BR" b="1" dirty="0" smtClean="0"/>
              <a:t>de ocorrência </a:t>
            </a:r>
            <a:r>
              <a:rPr lang="pt-BR" b="1" dirty="0" smtClean="0"/>
              <a:t>de A).</a:t>
            </a:r>
            <a:r>
              <a:rPr lang="pt-BR" b="1" dirty="0" smtClean="0"/>
              <a:t> </a:t>
            </a:r>
            <a:endParaRPr lang="pt-BR" b="1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endParaRPr lang="pt-BR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38854" t="52143" r="32734" b="37678"/>
          <a:stretch>
            <a:fillRect/>
          </a:stretch>
        </p:blipFill>
        <p:spPr bwMode="auto">
          <a:xfrm>
            <a:off x="2181496" y="3396343"/>
            <a:ext cx="4604771" cy="9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5242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39722"/>
            <a:ext cx="9601196" cy="5474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b="1" dirty="0" smtClean="0"/>
          </a:p>
          <a:p>
            <a:pPr>
              <a:buNone/>
            </a:pPr>
            <a:r>
              <a:rPr lang="pt-BR" dirty="0" smtClean="0"/>
              <a:t>                                               </a:t>
            </a:r>
            <a:r>
              <a:rPr lang="pt-BR" b="1" dirty="0" smtClean="0"/>
              <a:t>Ou seja</a:t>
            </a:r>
            <a:r>
              <a:rPr lang="pt-BR" b="1" dirty="0" smtClean="0"/>
              <a:t>, </a:t>
            </a:r>
            <a:r>
              <a:rPr lang="pt-BR" b="1" dirty="0" smtClean="0"/>
              <a:t>          P(A </a:t>
            </a:r>
            <a:r>
              <a:rPr lang="pt-BR" b="1" dirty="0" smtClean="0"/>
              <a:t>∩ B) = P(A)P(B</a:t>
            </a:r>
            <a:r>
              <a:rPr lang="pt-BR" b="1" dirty="0" smtClean="0"/>
              <a:t>).</a:t>
            </a:r>
          </a:p>
          <a:p>
            <a:r>
              <a:rPr lang="pt-BR" dirty="0" smtClean="0"/>
              <a:t>Dizemos, então, que dois eventos A </a:t>
            </a:r>
            <a:r>
              <a:rPr lang="pt-BR" dirty="0" smtClean="0"/>
              <a:t>e B </a:t>
            </a:r>
            <a:r>
              <a:rPr lang="pt-BR" dirty="0" smtClean="0"/>
              <a:t>tais que P(A ∩ B) = P(A)P(B) </a:t>
            </a:r>
            <a:r>
              <a:rPr lang="pt-BR" b="1" dirty="0" smtClean="0"/>
              <a:t>são independentes.</a:t>
            </a:r>
            <a:r>
              <a:rPr lang="pt-BR" b="1" dirty="0" smtClean="0"/>
              <a:t> </a:t>
            </a:r>
            <a:r>
              <a:rPr lang="pt-BR" b="1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pt-BR" b="1" dirty="0" smtClean="0"/>
              <a:t>Ex3.: </a:t>
            </a:r>
            <a:r>
              <a:rPr lang="pt-BR" dirty="0" smtClean="0"/>
              <a:t>Um sistema de segurança tem dois dispositivos </a:t>
            </a:r>
            <a:r>
              <a:rPr lang="pt-BR" dirty="0" smtClean="0"/>
              <a:t>que funcionam </a:t>
            </a:r>
            <a:r>
              <a:rPr lang="pt-BR" dirty="0" smtClean="0"/>
              <a:t>de modo independente e que tem probabilidades iguais </a:t>
            </a:r>
            <a:r>
              <a:rPr lang="pt-BR" dirty="0" smtClean="0"/>
              <a:t>a 0,2 </a:t>
            </a:r>
            <a:r>
              <a:rPr lang="pt-BR" dirty="0" smtClean="0"/>
              <a:t>e 0,3 de falharem. </a:t>
            </a:r>
            <a:r>
              <a:rPr lang="pt-BR" dirty="0" smtClean="0">
                <a:solidFill>
                  <a:schemeClr val="accent1"/>
                </a:solidFill>
              </a:rPr>
              <a:t>a</a:t>
            </a:r>
            <a:r>
              <a:rPr lang="pt-BR" dirty="0" smtClean="0">
                <a:solidFill>
                  <a:schemeClr val="accent1"/>
                </a:solidFill>
              </a:rPr>
              <a:t>)</a:t>
            </a:r>
            <a:r>
              <a:rPr lang="pt-BR" dirty="0" smtClean="0"/>
              <a:t> Qual </a:t>
            </a:r>
            <a:r>
              <a:rPr lang="pt-BR" dirty="0" smtClean="0"/>
              <a:t>é a probabilidade de que pelo menos </a:t>
            </a:r>
            <a:r>
              <a:rPr lang="pt-BR" dirty="0" smtClean="0"/>
              <a:t>um dos </a:t>
            </a:r>
            <a:r>
              <a:rPr lang="pt-BR" dirty="0" smtClean="0"/>
              <a:t>dois componentes não falhe</a:t>
            </a:r>
            <a:r>
              <a:rPr lang="pt-BR" dirty="0" smtClean="0"/>
              <a:t>?</a:t>
            </a:r>
          </a:p>
          <a:p>
            <a:pPr algn="just">
              <a:buNone/>
            </a:pPr>
            <a:r>
              <a:rPr lang="pt-BR" b="1" dirty="0" smtClean="0"/>
              <a:t>Sol.: =&gt;  </a:t>
            </a:r>
            <a:r>
              <a:rPr lang="pt-BR" b="1" dirty="0" smtClean="0"/>
              <a:t>P(A ∩ B) = P(A)P(B) = 0, 2 · 0,3 = </a:t>
            </a:r>
            <a:r>
              <a:rPr lang="pt-BR" b="1" dirty="0" smtClean="0"/>
              <a:t>0,06</a:t>
            </a:r>
          </a:p>
          <a:p>
            <a:pPr>
              <a:buNone/>
            </a:pPr>
            <a:r>
              <a:rPr lang="pt-BR" b="1" dirty="0" smtClean="0"/>
              <a:t>         =&gt; </a:t>
            </a:r>
            <a:r>
              <a:rPr lang="pt-BR" dirty="0" smtClean="0"/>
              <a:t>A </a:t>
            </a:r>
            <a:r>
              <a:rPr lang="pt-BR" dirty="0" smtClean="0"/>
              <a:t>probabilidade de que pelo menos um não falhe é igual </a:t>
            </a:r>
            <a:r>
              <a:rPr lang="pt-BR" dirty="0" smtClean="0"/>
              <a:t>a </a:t>
            </a:r>
            <a:r>
              <a:rPr lang="pt-BR" b="1" dirty="0" smtClean="0"/>
              <a:t>1 </a:t>
            </a:r>
            <a:r>
              <a:rPr lang="pt-BR" b="1" dirty="0" smtClean="0"/>
              <a:t>− 0,06 = 0,94.</a:t>
            </a:r>
            <a:endParaRPr lang="pt-BR" b="1" dirty="0" smtClean="0"/>
          </a:p>
          <a:p>
            <a:pPr algn="just">
              <a:buNone/>
            </a:pPr>
            <a:endParaRPr lang="pt-BR" b="1" dirty="0" smtClean="0"/>
          </a:p>
          <a:p>
            <a:pPr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61443" t="48401" r="28888" b="43749"/>
          <a:stretch>
            <a:fillRect/>
          </a:stretch>
        </p:blipFill>
        <p:spPr bwMode="auto">
          <a:xfrm>
            <a:off x="2090058" y="1058091"/>
            <a:ext cx="1867988" cy="85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40995" t="55596" r="54889" b="39940"/>
          <a:stretch>
            <a:fillRect/>
          </a:stretch>
        </p:blipFill>
        <p:spPr bwMode="auto">
          <a:xfrm>
            <a:off x="3984173" y="1267099"/>
            <a:ext cx="705394" cy="43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973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474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pt-BR" dirty="0" smtClean="0"/>
              <a:t> </a:t>
            </a:r>
            <a:r>
              <a:rPr lang="pt-BR" b="1" dirty="0" smtClean="0"/>
              <a:t>Exercício 1: </a:t>
            </a:r>
            <a:r>
              <a:rPr lang="pt-BR" dirty="0" smtClean="0"/>
              <a:t>Joga-se </a:t>
            </a:r>
            <a:r>
              <a:rPr lang="pt-BR" dirty="0" smtClean="0"/>
              <a:t>um dado </a:t>
            </a:r>
            <a:r>
              <a:rPr lang="pt-BR" dirty="0" smtClean="0"/>
              <a:t>não viciado </a:t>
            </a:r>
            <a:r>
              <a:rPr lang="pt-BR" dirty="0" smtClean="0"/>
              <a:t>duas vezes. Determine a </a:t>
            </a:r>
            <a:r>
              <a:rPr lang="pt-BR" dirty="0" smtClean="0"/>
              <a:t>probabilidade condicional </a:t>
            </a:r>
            <a:r>
              <a:rPr lang="pt-BR" dirty="0" smtClean="0"/>
              <a:t>de obter 3 na primeira jogada sabendo que a </a:t>
            </a:r>
            <a:r>
              <a:rPr lang="pt-BR" dirty="0" smtClean="0"/>
              <a:t>soma dos </a:t>
            </a:r>
            <a:r>
              <a:rPr lang="pt-BR" dirty="0" smtClean="0"/>
              <a:t>resultados foi 7</a:t>
            </a:r>
            <a:r>
              <a:rPr lang="pt-BR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pt-BR" b="1" dirty="0" smtClean="0"/>
              <a:t> </a:t>
            </a:r>
            <a:r>
              <a:rPr lang="pt-BR" b="1" dirty="0" smtClean="0"/>
              <a:t>Exercício 2: </a:t>
            </a:r>
            <a:r>
              <a:rPr lang="pt-BR" dirty="0" smtClean="0"/>
              <a:t>Um juiz de futebol meio trapalhão tem no bolso um </a:t>
            </a:r>
            <a:r>
              <a:rPr lang="pt-BR" dirty="0" smtClean="0"/>
              <a:t>cartão amarelo</a:t>
            </a:r>
            <a:r>
              <a:rPr lang="pt-BR" dirty="0" smtClean="0"/>
              <a:t>, um cartão vermelho e um cartão com uma face </a:t>
            </a:r>
            <a:r>
              <a:rPr lang="pt-BR" dirty="0" smtClean="0"/>
              <a:t>amarela e </a:t>
            </a:r>
            <a:r>
              <a:rPr lang="pt-BR" dirty="0" smtClean="0"/>
              <a:t>uma face vermelha. Depois de uma jogada violenta, o </a:t>
            </a:r>
            <a:r>
              <a:rPr lang="pt-BR" dirty="0" smtClean="0"/>
              <a:t>juiz mostra </a:t>
            </a:r>
            <a:r>
              <a:rPr lang="pt-BR" dirty="0" smtClean="0"/>
              <a:t>um cartão, retirado do bolso ao acaso, para um </a:t>
            </a:r>
            <a:r>
              <a:rPr lang="pt-BR" dirty="0" smtClean="0"/>
              <a:t>atleta. Se </a:t>
            </a:r>
            <a:r>
              <a:rPr lang="pt-BR" dirty="0" smtClean="0"/>
              <a:t>a face que o jogador vê é amarela, qual é a probabilidade </a:t>
            </a:r>
            <a:r>
              <a:rPr lang="pt-BR" dirty="0" smtClean="0"/>
              <a:t>da face </a:t>
            </a:r>
            <a:r>
              <a:rPr lang="pt-BR" dirty="0" smtClean="0"/>
              <a:t>voltada para o juiz ser vermelha</a:t>
            </a:r>
            <a:r>
              <a:rPr lang="pt-BR" dirty="0" smtClean="0"/>
              <a:t>?</a:t>
            </a:r>
          </a:p>
          <a:p>
            <a:pPr algn="just">
              <a:buFont typeface="Wingdings" pitchFamily="2" charset="2"/>
              <a:buChar char="Ø"/>
            </a:pPr>
            <a:r>
              <a:rPr lang="pt-BR" b="1" dirty="0" smtClean="0"/>
              <a:t> Sol.: Exercício 1                                                     Exercício 2</a:t>
            </a: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31224" t="37679" r="29722" b="42500"/>
          <a:stretch>
            <a:fillRect/>
          </a:stretch>
        </p:blipFill>
        <p:spPr bwMode="auto">
          <a:xfrm>
            <a:off x="1358538" y="4493622"/>
            <a:ext cx="5081451" cy="144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6492240" y="4101737"/>
            <a:ext cx="13063" cy="2129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26842" t="31518" r="36212" b="51875"/>
          <a:stretch>
            <a:fillRect/>
          </a:stretch>
        </p:blipFill>
        <p:spPr bwMode="auto">
          <a:xfrm>
            <a:off x="6662056" y="4571999"/>
            <a:ext cx="4807132" cy="121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781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474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v"/>
            </a:pPr>
            <a:r>
              <a:rPr lang="pt-BR" dirty="0" smtClean="0"/>
              <a:t> </a:t>
            </a:r>
            <a:r>
              <a:rPr lang="pt-BR" b="1" dirty="0" smtClean="0"/>
              <a:t>Obs.</a:t>
            </a:r>
            <a:r>
              <a:rPr lang="pt-BR" b="1" dirty="0" smtClean="0"/>
              <a:t>: Assista ao Módulo – Probabilidade Condicional – </a:t>
            </a:r>
            <a:r>
              <a:rPr lang="pt-BR" b="1" dirty="0" err="1" smtClean="0"/>
              <a:t>2º</a:t>
            </a:r>
            <a:r>
              <a:rPr lang="pt-BR" b="1" dirty="0" smtClean="0"/>
              <a:t>ano no Portal da Matemática.</a:t>
            </a:r>
            <a:endParaRPr lang="pt-BR" b="1" dirty="0" smtClean="0"/>
          </a:p>
        </p:txBody>
      </p:sp>
      <p:pic>
        <p:nvPicPr>
          <p:cNvPr id="5122" name="Picture 2" descr="Image result for ja ja voltamos"/>
          <p:cNvPicPr>
            <a:picLocks noChangeAspect="1" noChangeArrowheads="1"/>
          </p:cNvPicPr>
          <p:nvPr/>
        </p:nvPicPr>
        <p:blipFill>
          <a:blip r:embed="rId2"/>
          <a:srcRect t="29498" r="5230" b="11542"/>
          <a:stretch>
            <a:fillRect/>
          </a:stretch>
        </p:blipFill>
        <p:spPr bwMode="auto">
          <a:xfrm>
            <a:off x="3971108" y="2123785"/>
            <a:ext cx="3592285" cy="3359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781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2944</TotalTime>
  <Words>667</Words>
  <Application>Microsoft Office PowerPoint</Application>
  <PresentationFormat>Personalizar</PresentationFormat>
  <Paragraphs>48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Orgânico</vt:lpstr>
      <vt:lpstr>Contagem – Probabilidade Condicional</vt:lpstr>
      <vt:lpstr> Cap.5 – Definição e aplicações 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de Aritmética</dc:title>
  <dc:creator>Renato</dc:creator>
  <cp:lastModifiedBy>Samsung</cp:lastModifiedBy>
  <cp:revision>129</cp:revision>
  <dcterms:created xsi:type="dcterms:W3CDTF">2015-01-13T23:40:40Z</dcterms:created>
  <dcterms:modified xsi:type="dcterms:W3CDTF">2016-10-15T08:48:16Z</dcterms:modified>
</cp:coreProperties>
</file>