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5" r:id="rId7"/>
    <p:sldId id="262" r:id="rId8"/>
    <p:sldId id="261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Métodos de contagem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Prof. Sérgio </a:t>
            </a:r>
            <a:r>
              <a:rPr lang="pt-BR" dirty="0" smtClean="0"/>
              <a:t>Ataide</a:t>
            </a:r>
            <a:endParaRPr lang="pt-BR" dirty="0"/>
          </a:p>
          <a:p>
            <a:r>
              <a:rPr lang="pt-BR" dirty="0"/>
              <a:t>p</a:t>
            </a:r>
            <a:r>
              <a:rPr lang="pt-BR" dirty="0" smtClean="0"/>
              <a:t>rofsergio.ataide@gmail.com</a:t>
            </a:r>
            <a:endParaRPr lang="pt-BR" dirty="0"/>
          </a:p>
        </p:txBody>
      </p:sp>
      <p:pic>
        <p:nvPicPr>
          <p:cNvPr id="4" name="Picture 2" descr="https://lh3.googleusercontent.com/QQAZbjM_-7WlWJDffqAoTg3C3wHicOcsyvzlKsEP8gDfN7-KaaaS1G0_vrOYtqZ2GnFd8yKgeLnr391FWB4HievjkL27u2BjO7e-ooXHYiaXbJUo0glwcN3FlCyMBM2dBID1YVzsr9905S37b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0366" y="61912"/>
            <a:ext cx="2552700" cy="115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095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800341" y="-51515"/>
            <a:ext cx="8610600" cy="734096"/>
          </a:xfrm>
        </p:spPr>
        <p:txBody>
          <a:bodyPr>
            <a:normAutofit/>
          </a:bodyPr>
          <a:lstStyle/>
          <a:p>
            <a:r>
              <a:rPr lang="pt-BR" sz="2400" dirty="0" smtClean="0"/>
              <a:t>Métodos de contagem</a:t>
            </a:r>
            <a:endParaRPr lang="pt-BR" sz="2400" dirty="0"/>
          </a:p>
        </p:txBody>
      </p:sp>
      <p:sp>
        <p:nvSpPr>
          <p:cNvPr id="5" name="Retângulo 4"/>
          <p:cNvSpPr/>
          <p:nvPr/>
        </p:nvSpPr>
        <p:spPr>
          <a:xfrm>
            <a:off x="9708192" y="682581"/>
            <a:ext cx="221887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dirty="0"/>
              <a:t>profsergio.ataide@gmail.com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89397" y="944191"/>
            <a:ext cx="11016803" cy="5274494"/>
          </a:xfrm>
        </p:spPr>
        <p:txBody>
          <a:bodyPr/>
          <a:lstStyle/>
          <a:p>
            <a:r>
              <a:rPr lang="pt-BR" dirty="0" smtClean="0"/>
              <a:t>Exercícios:  </a:t>
            </a:r>
            <a:r>
              <a:rPr lang="pt-BR" dirty="0" smtClean="0"/>
              <a:t>–</a:t>
            </a:r>
            <a:r>
              <a:rPr lang="pt-BR" dirty="0"/>
              <a:t>Seja o conjunto A = {1, 3, 5, 7, 9}. Quantas senhas de 3 </a:t>
            </a:r>
            <a:r>
              <a:rPr lang="pt-BR" dirty="0" smtClean="0"/>
              <a:t>dígitos podemos </a:t>
            </a:r>
            <a:r>
              <a:rPr lang="pt-BR" dirty="0"/>
              <a:t>formar com os elementos do conjunto A</a:t>
            </a:r>
            <a:r>
              <a:rPr lang="pt-BR" dirty="0" smtClean="0"/>
              <a:t>?</a:t>
            </a:r>
          </a:p>
          <a:p>
            <a:r>
              <a:rPr lang="pt-BR" dirty="0" smtClean="0"/>
              <a:t> </a:t>
            </a:r>
            <a:r>
              <a:rPr lang="pt-BR" dirty="0" smtClean="0"/>
              <a:t>De quantas maneiras 4 moças e 4 rapazes podem formar pares para uma dança?</a:t>
            </a:r>
          </a:p>
          <a:p>
            <a:r>
              <a:rPr lang="pt-BR" dirty="0" smtClean="0"/>
              <a:t>De quantas maneiras 6 homens e 6 mulheres podem assentar-se em 6 bancos de dois lugares cada, sendo que cada banco deve conter um homem e uma mulher?</a:t>
            </a:r>
          </a:p>
          <a:p>
            <a:r>
              <a:rPr lang="pt-BR" dirty="0" smtClean="0"/>
              <a:t>De quantas maneiras 6 pessoas podem formar uma roda circular?</a:t>
            </a:r>
          </a:p>
          <a:p>
            <a:pPr algn="just"/>
            <a:r>
              <a:rPr lang="pt-BR" dirty="0" smtClean="0"/>
              <a:t>Quantos são os números ímpares, de cinco algarismos, nos quais a soma dos algarismos da unidades e das dezenas é 16 e a soma de todos os algarismos é um múltiplo de 5?</a:t>
            </a:r>
          </a:p>
          <a:p>
            <a:pPr algn="just"/>
            <a:r>
              <a:rPr lang="pt-BR" dirty="0" smtClean="0"/>
              <a:t>Uma escada tem 5 degraus. De quantos modos podemos chegar ao topo degrau a degrau ou dois em dois?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783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pt-BR" dirty="0"/>
                  <a:t>Marcelo entrou em uma loja e gostou de 3 calças e de 5 camisas. </a:t>
                </a:r>
                <a:r>
                  <a:rPr lang="pt-BR" smtClean="0"/>
                  <a:t>De quantas </a:t>
                </a:r>
                <a:r>
                  <a:rPr lang="pt-BR" dirty="0"/>
                  <a:t>maneiras diferentes Marcelo pode comprar uma das peças que</a:t>
                </a:r>
              </a:p>
              <a:p>
                <a:r>
                  <a:rPr lang="pt-BR" dirty="0"/>
                  <a:t>ele gostou da loja?</a:t>
                </a:r>
                <a:endParaRPr lang="pt-BR" dirty="0" smtClean="0"/>
              </a:p>
              <a:p>
                <a:pPr algn="just"/>
                <a:r>
                  <a:rPr lang="pt-BR" dirty="0" smtClean="0"/>
                  <a:t>Exemplo1: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m:rPr>
                                <m:nor/>
                              </m:rPr>
                              <a:rPr lang="pt-BR" dirty="0"/>
                              <m:t>4 </m:t>
                            </m:r>
                            <m:r>
                              <m:rPr>
                                <m:nor/>
                              </m:rPr>
                              <a:rPr lang="pt-BR" dirty="0"/>
                              <m:t>pratos</m:t>
                            </m:r>
                            <m:r>
                              <m:rPr>
                                <m:nor/>
                              </m:rPr>
                              <a:rPr lang="pt-BR" dirty="0"/>
                              <m:t> </m:t>
                            </m:r>
                            <m:r>
                              <m:rPr>
                                <m:nor/>
                              </m:rPr>
                              <a:rPr lang="pt-BR" dirty="0"/>
                              <m:t>principais</m:t>
                            </m:r>
                            <m:r>
                              <m:rPr>
                                <m:nor/>
                              </m:rPr>
                              <a:rPr lang="pt-BR" dirty="0"/>
                              <m:t> 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pt-BR" dirty="0"/>
                              <m:t>3 </m:t>
                            </m:r>
                            <m:r>
                              <m:rPr>
                                <m:nor/>
                              </m:rPr>
                              <a:rPr lang="pt-BR" dirty="0"/>
                              <m:t>sobremesas</m:t>
                            </m:r>
                            <m:r>
                              <m:rPr>
                                <m:nor/>
                              </m:rPr>
                              <a:rPr lang="pt-BR" dirty="0"/>
                              <m:t> </m:t>
                            </m:r>
                          </m:e>
                        </m:eqArr>
                      </m:e>
                    </m:d>
                  </m:oMath>
                </a14:m>
                <a:endParaRPr lang="pt-BR" dirty="0" smtClean="0"/>
              </a:p>
              <a:p>
                <a:pPr marL="0" indent="0" algn="just">
                  <a:buNone/>
                </a:pPr>
                <a:r>
                  <a:rPr lang="pt-BR" dirty="0" smtClean="0"/>
                  <a:t>Quantas refeições: prato principal </a:t>
                </a:r>
                <a:r>
                  <a:rPr lang="pt-BR" dirty="0"/>
                  <a:t>e</a:t>
                </a:r>
                <a:r>
                  <a:rPr lang="pt-BR" dirty="0" smtClean="0"/>
                  <a:t> sobremesa podemos formar?</a:t>
                </a:r>
              </a:p>
              <a:p>
                <a:pPr marL="0" indent="0" algn="just">
                  <a:buNone/>
                </a:pPr>
                <a:endParaRPr lang="pt-BR" dirty="0"/>
              </a:p>
              <a:p>
                <a:pPr marL="0" indent="0" algn="just">
                  <a:buNone/>
                </a:pPr>
                <a:r>
                  <a:rPr lang="pt-BR" dirty="0" smtClean="0"/>
                  <a:t>Exemplo2: Quantos são os números de 3 dígitos distintos?</a:t>
                </a:r>
              </a:p>
              <a:p>
                <a:pPr marL="0" indent="0" algn="just">
                  <a:buNone/>
                </a:pPr>
                <a:endParaRPr lang="pt-BR" dirty="0" smtClean="0"/>
              </a:p>
              <a:p>
                <a:pPr marL="0" indent="0" algn="just">
                  <a:buNone/>
                </a:pPr>
                <a:endParaRPr lang="pt-BR" dirty="0"/>
              </a:p>
              <a:p>
                <a:pPr marL="0" indent="0" algn="just">
                  <a:buNone/>
                </a:pPr>
                <a:endParaRPr lang="pt-BR" dirty="0" smtClean="0"/>
              </a:p>
              <a:p>
                <a:pPr marL="0" indent="0" algn="just">
                  <a:buNone/>
                </a:pPr>
                <a:endParaRPr lang="pt-BR" dirty="0" smtClean="0"/>
              </a:p>
              <a:p>
                <a:pPr marL="0" indent="0" algn="just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32" t="-197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Métodos de contagem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7995302" y="1571983"/>
            <a:ext cx="35108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profsergio.ataide@gmail.com</a:t>
            </a:r>
          </a:p>
        </p:txBody>
      </p:sp>
    </p:spTree>
    <p:extLst>
      <p:ext uri="{BB962C8B-B14F-4D97-AF65-F5344CB8AC3E}">
        <p14:creationId xmlns:p14="http://schemas.microsoft.com/office/powerpoint/2010/main" val="408041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08338" y="2057402"/>
            <a:ext cx="10797862" cy="4161284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1º </a:t>
            </a:r>
            <a:r>
              <a:rPr lang="pt-BR" dirty="0" smtClean="0"/>
              <a:t>LISTAR E ORGANIZAR</a:t>
            </a:r>
          </a:p>
          <a:p>
            <a:pPr algn="just"/>
            <a:r>
              <a:rPr lang="pt-BR" dirty="0" smtClean="0"/>
              <a:t>2º POSTURA</a:t>
            </a:r>
            <a:r>
              <a:rPr lang="pt-BR" dirty="0" smtClean="0"/>
              <a:t>:	Devemos sempre nos colocar no papel da pessoa que deve fazer a ação solicitada pelo problema e ver que decisões devemos tomar.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/>
              <a:t>3</a:t>
            </a:r>
            <a:r>
              <a:rPr lang="pt-BR" dirty="0" smtClean="0"/>
              <a:t>º </a:t>
            </a:r>
            <a:r>
              <a:rPr lang="pt-BR" dirty="0" smtClean="0"/>
              <a:t>DIVISÃO: 	Devemos, sempre que possível, dividir as decisões a serem tomadas em decisões mais simples, correspondentes às diversas etapas do processo de decisão.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4</a:t>
            </a:r>
            <a:r>
              <a:rPr lang="pt-BR" dirty="0" smtClean="0"/>
              <a:t>º </a:t>
            </a:r>
            <a:r>
              <a:rPr lang="pt-BR" dirty="0" smtClean="0"/>
              <a:t>NÃO ADIAR DIFICULDADES:	Pequenas dificuldades adiadas costumam se transformar em imensas dificuldades. Se uma das decisões a serem tomadas for mais restrita que as demais, essa é a decisão que deve ser tomada em primeiro lugar. </a:t>
            </a: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Métodos de contagem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7995302" y="1571983"/>
            <a:ext cx="35108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profsergio.ataide@gmail.com</a:t>
            </a:r>
          </a:p>
        </p:txBody>
      </p:sp>
    </p:spTree>
    <p:extLst>
      <p:ext uri="{BB962C8B-B14F-4D97-AF65-F5344CB8AC3E}">
        <p14:creationId xmlns:p14="http://schemas.microsoft.com/office/powerpoint/2010/main" val="340042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Princípio </a:t>
            </a:r>
            <a:r>
              <a:rPr lang="pt-BR" dirty="0" smtClean="0"/>
              <a:t>Aditivo:	Suponha </a:t>
            </a:r>
            <a:r>
              <a:rPr lang="pt-BR" dirty="0"/>
              <a:t>que um evento X possa ocorrer de x maneiras possíveis e que um evento distinto Y possa ocorrer de y maneiras possíveis. Então X ou Y pode ocorrer de </a:t>
            </a:r>
            <a:r>
              <a:rPr lang="pt-BR" dirty="0" smtClean="0"/>
              <a:t>x + y </a:t>
            </a:r>
            <a:r>
              <a:rPr lang="pt-BR" dirty="0"/>
              <a:t>maneiras diferentes</a:t>
            </a:r>
            <a:r>
              <a:rPr lang="pt-BR" dirty="0" smtClean="0"/>
              <a:t>.</a:t>
            </a:r>
          </a:p>
          <a:p>
            <a:pPr algn="just"/>
            <a:r>
              <a:rPr lang="pt-BR" dirty="0"/>
              <a:t>Princípio Multiplicativo ou Princípio Fundamental da Contagem. Se uma decisão 𝐷1 pode ser tomada de p modos e, qualquer que seja esta escolha, a decisão 𝐷2 pode ser tomada de q modos, então o número de maneiras de se tomarem consecutivamente as decisões 𝐷1 e 𝐷2 é igual ao produto </a:t>
            </a:r>
            <a:r>
              <a:rPr lang="pt-BR" dirty="0" smtClean="0"/>
              <a:t>pq</a:t>
            </a:r>
            <a:r>
              <a:rPr lang="pt-BR" dirty="0"/>
              <a:t>.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Métodos de contagem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7995302" y="1571983"/>
            <a:ext cx="35108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profsergio.ataide@gmail.com</a:t>
            </a:r>
          </a:p>
        </p:txBody>
      </p:sp>
    </p:spTree>
    <p:extLst>
      <p:ext uri="{BB962C8B-B14F-4D97-AF65-F5344CB8AC3E}">
        <p14:creationId xmlns:p14="http://schemas.microsoft.com/office/powerpoint/2010/main" val="290576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just"/>
                <a:r>
                  <a:rPr lang="pt-BR" dirty="0" smtClean="0"/>
                  <a:t>Árvore </a:t>
                </a:r>
                <a:r>
                  <a:rPr lang="pt-BR" dirty="0"/>
                  <a:t>de </a:t>
                </a:r>
                <a:r>
                  <a:rPr lang="pt-BR" dirty="0" smtClean="0"/>
                  <a:t>decisão.</a:t>
                </a:r>
                <a:endParaRPr lang="pt-BR" dirty="0"/>
              </a:p>
              <a:p>
                <a:pPr algn="just"/>
                <a:r>
                  <a:rPr lang="pt-BR" dirty="0" smtClean="0"/>
                  <a:t>Quantidade de divisores de um número.</a:t>
                </a:r>
              </a:p>
              <a:p>
                <a:pPr algn="just"/>
                <a:r>
                  <a:rPr lang="pt-BR" dirty="0" smtClean="0"/>
                  <a:t>Quantidade de subconjuntos de um Conjunto.</a:t>
                </a:r>
              </a:p>
              <a:p>
                <a:pPr algn="just"/>
                <a:r>
                  <a:rPr lang="pt-BR" dirty="0" smtClean="0"/>
                  <a:t>Permutações.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!=(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−1)!(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−2)!⋯3×2×1</m:t>
                    </m:r>
                  </m:oMath>
                </a14:m>
                <a:endParaRPr lang="pt-BR" dirty="0" smtClean="0"/>
              </a:p>
              <a:p>
                <a:pPr algn="just"/>
                <a:r>
                  <a:rPr lang="pt-BR" dirty="0" smtClean="0"/>
                  <a:t>Por definição: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0!=1</m:t>
                            </m:r>
                          </m:e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!=1</m:t>
                            </m:r>
                          </m:e>
                        </m:eqArr>
                      </m:e>
                    </m:d>
                  </m:oMath>
                </a14:m>
                <a:endParaRPr lang="pt-BR" dirty="0" smtClean="0"/>
              </a:p>
              <a:p>
                <a:pPr algn="just"/>
                <a:r>
                  <a:rPr lang="pt-BR" dirty="0" smtClean="0"/>
                  <a:t>Simplificação </a:t>
                </a: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76" t="-197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Métodos de contagem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7995302" y="1571983"/>
            <a:ext cx="35108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profsergio.ataide@gmail.com</a:t>
            </a:r>
          </a:p>
        </p:txBody>
      </p:sp>
    </p:spTree>
    <p:extLst>
      <p:ext uri="{BB962C8B-B14F-4D97-AF65-F5344CB8AC3E}">
        <p14:creationId xmlns:p14="http://schemas.microsoft.com/office/powerpoint/2010/main" val="113192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488028" y="65878"/>
            <a:ext cx="8610600" cy="1293028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193183" y="360608"/>
            <a:ext cx="11313017" cy="5858077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01) Quantos números de </a:t>
            </a:r>
            <a:r>
              <a:rPr lang="pt-BR" dirty="0" smtClean="0"/>
              <a:t>4 </a:t>
            </a:r>
            <a:r>
              <a:rPr lang="pt-BR" dirty="0"/>
              <a:t>algarismos distintos existem?</a:t>
            </a:r>
          </a:p>
          <a:p>
            <a:pPr algn="just"/>
            <a:r>
              <a:rPr lang="pt-BR" dirty="0"/>
              <a:t>02) Quantos números pares de </a:t>
            </a:r>
            <a:r>
              <a:rPr lang="pt-BR" dirty="0" smtClean="0"/>
              <a:t>4 </a:t>
            </a:r>
            <a:r>
              <a:rPr lang="pt-BR" dirty="0"/>
              <a:t>algarismos distintos existem?</a:t>
            </a:r>
          </a:p>
          <a:p>
            <a:pPr algn="just"/>
            <a:r>
              <a:rPr lang="pt-BR" dirty="0"/>
              <a:t>03) De quantas formas podemos colorir os 4 quadrantes relativo </a:t>
            </a:r>
            <a:r>
              <a:rPr lang="pt-BR" dirty="0" smtClean="0"/>
              <a:t>a circunferência </a:t>
            </a:r>
            <a:r>
              <a:rPr lang="pt-BR" dirty="0"/>
              <a:t>da figura abaixo se dispomos de 3 cores e </a:t>
            </a:r>
            <a:r>
              <a:rPr lang="pt-BR" dirty="0" smtClean="0"/>
              <a:t>que quadrantes </a:t>
            </a:r>
            <a:r>
              <a:rPr lang="pt-BR" dirty="0"/>
              <a:t>adjacentes não podem ter a mesma cor</a:t>
            </a:r>
            <a:r>
              <a:rPr lang="pt-BR" dirty="0" smtClean="0"/>
              <a:t>?</a:t>
            </a:r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04</a:t>
            </a:r>
            <a:r>
              <a:rPr lang="pt-BR" dirty="0"/>
              <a:t>) Quantos são os números inteiros entre 1 e 16 que são múltiplos de 3 </a:t>
            </a:r>
            <a:r>
              <a:rPr lang="pt-BR" dirty="0" smtClean="0"/>
              <a:t>ou múltiplos </a:t>
            </a:r>
            <a:r>
              <a:rPr lang="pt-BR" dirty="0"/>
              <a:t>de 7?</a:t>
            </a:r>
          </a:p>
          <a:p>
            <a:pPr algn="just"/>
            <a:r>
              <a:rPr lang="pt-BR" dirty="0"/>
              <a:t>05) Quantos são os números inteiros entre 1 e 16 que são múltiplos de 3 </a:t>
            </a:r>
            <a:r>
              <a:rPr lang="pt-BR" dirty="0" smtClean="0"/>
              <a:t>ou múltiplos </a:t>
            </a:r>
            <a:r>
              <a:rPr lang="pt-BR" dirty="0"/>
              <a:t>de 5?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9691" y="2157023"/>
            <a:ext cx="2973324" cy="203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723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Exercício 6</a:t>
            </a:r>
            <a:r>
              <a:rPr lang="pt-BR" dirty="0" smtClean="0"/>
              <a:t> </a:t>
            </a:r>
          </a:p>
          <a:p>
            <a:pPr algn="just"/>
            <a:r>
              <a:rPr lang="pt-BR" dirty="0" smtClean="0"/>
              <a:t>Um </a:t>
            </a:r>
            <a:r>
              <a:rPr lang="pt-BR" dirty="0"/>
              <a:t>jogo comum de dominó é composto por 28 peças. Cada peça é formada por dois números inteiros que variam de 0 a 6, inclusive. Todas as possibilidades de combinações possíveis (</a:t>
            </a:r>
            <a:r>
              <a:rPr lang="pt-BR" dirty="0" err="1"/>
              <a:t>a,b</a:t>
            </a:r>
            <a:r>
              <a:rPr lang="pt-BR" dirty="0"/>
              <a:t>), com a ≤ b, são listadas exatamente uma vez. Note que a peça (4, 2) é listada como a peça (2, 4), pois 2 ≤ 4. Excluindo a peça (0, 0), para cada uma das outras 27 peças (</a:t>
            </a:r>
            <a:r>
              <a:rPr lang="pt-BR" dirty="0" err="1"/>
              <a:t>a,b</a:t>
            </a:r>
            <a:r>
              <a:rPr lang="pt-BR" dirty="0"/>
              <a:t>), com a ≤ b, escrevemos num quadro a fração a/b.</a:t>
            </a:r>
          </a:p>
          <a:p>
            <a:pPr algn="just"/>
            <a:r>
              <a:rPr lang="pt-BR" dirty="0"/>
              <a:t>a) Quantos valores distintos estão escritos nas formas de frações no quadro? (Veja que as frações 1/2 e 2/4 têm o mesmo valor e devem ser contadas apenas uma vez.)</a:t>
            </a:r>
          </a:p>
          <a:p>
            <a:pPr algn="just"/>
            <a:r>
              <a:rPr lang="pt-BR" dirty="0"/>
              <a:t>b) Qual a soma dos valores distintos encontrados no item anterior?</a:t>
            </a:r>
          </a:p>
          <a:p>
            <a:pPr algn="just"/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Métodos de contagem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7995302" y="1571983"/>
            <a:ext cx="35108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profsergio.ataide@gmail.com</a:t>
            </a:r>
          </a:p>
        </p:txBody>
      </p:sp>
    </p:spTree>
    <p:extLst>
      <p:ext uri="{BB962C8B-B14F-4D97-AF65-F5344CB8AC3E}">
        <p14:creationId xmlns:p14="http://schemas.microsoft.com/office/powerpoint/2010/main" val="302201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Exercício 7</a:t>
            </a:r>
            <a:r>
              <a:rPr lang="pt-BR" dirty="0" smtClean="0"/>
              <a:t> </a:t>
            </a:r>
          </a:p>
          <a:p>
            <a:pPr algn="just"/>
            <a:r>
              <a:rPr lang="pt-BR" dirty="0" smtClean="0"/>
              <a:t>Em </a:t>
            </a:r>
            <a:r>
              <a:rPr lang="pt-BR" dirty="0"/>
              <a:t>uma sala de aula há uma turma de dez alunos. Precisa-se escolher uma comissão de três alunos para representar esta turma, sendo a comissão composta por: um porta-voz, um diretor de artes e um assessor técnico. Nenhum aluno pode acumular cargos.</a:t>
            </a:r>
          </a:p>
          <a:p>
            <a:pPr algn="just"/>
            <a:r>
              <a:rPr lang="pt-BR" dirty="0"/>
              <a:t>a) De quantas maneiras esta comissão pode ser formada?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b) Quantas comissões diferentes podem ser formadas com os alunos Leandro, Renato e Marcelo?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/>
              <a:t>c) Considere agora comissões sem cargos específicos. Use os itens a) e b) anteriores para descobrir quantas comissões sem cargos específicos podem ser formadas.</a:t>
            </a:r>
          </a:p>
          <a:p>
            <a:pPr algn="just"/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Métodos de contagem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7995302" y="1571983"/>
            <a:ext cx="35108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profsergio.ataide@gmail.com</a:t>
            </a:r>
          </a:p>
        </p:txBody>
      </p:sp>
    </p:spTree>
    <p:extLst>
      <p:ext uri="{BB962C8B-B14F-4D97-AF65-F5344CB8AC3E}">
        <p14:creationId xmlns:p14="http://schemas.microsoft.com/office/powerpoint/2010/main" val="270079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94893" y="2155923"/>
            <a:ext cx="10820400" cy="4024125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Exercícios 8</a:t>
            </a:r>
            <a:endParaRPr lang="pt-BR" dirty="0"/>
          </a:p>
          <a:p>
            <a:pPr algn="just"/>
            <a:r>
              <a:rPr lang="pt-BR" dirty="0" smtClean="0"/>
              <a:t>(</a:t>
            </a:r>
            <a:r>
              <a:rPr lang="pt-BR" dirty="0"/>
              <a:t>UFRJ – 1997) Um construtor dispõe de quatro cores (verde, amarelo, cinza e bege) para pintar cinco casas dispostas lado a lado. Ele deseja que cada casa seja pintada com apenas uma cor e que duas casas consecutivas não possuam a mesma cor. Por exemplo, duas possibilidades diferentes de pinturas estão indicadas abaixo: Primeira: verde, amarelo, bege, verde, cinza; Segunda: verde, cinza, verde, bege, cinza. Quantas são as possibilidades?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Exercício 6 </a:t>
            </a:r>
            <a:r>
              <a:rPr lang="pt-BR" dirty="0"/>
              <a:t>- Banco de Questões da OBMEP 2013 – Nível 2 Questão 3</a:t>
            </a:r>
          </a:p>
          <a:p>
            <a:pPr marL="0" indent="0" algn="just">
              <a:buNone/>
            </a:pPr>
            <a:r>
              <a:rPr lang="pt-BR" dirty="0" smtClean="0"/>
              <a:t>Exercício 7 </a:t>
            </a:r>
            <a:r>
              <a:rPr lang="pt-BR" dirty="0"/>
              <a:t>– Banco de Questões da OBMEP 2014 – Nível 2 Questão 11</a:t>
            </a:r>
          </a:p>
          <a:p>
            <a:pPr marL="0" indent="0" algn="just">
              <a:buNone/>
            </a:pP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Métodos de contagem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7995302" y="1571983"/>
            <a:ext cx="35108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profsergio.ataide@gmail.com</a:t>
            </a:r>
          </a:p>
        </p:txBody>
      </p:sp>
    </p:spTree>
    <p:extLst>
      <p:ext uri="{BB962C8B-B14F-4D97-AF65-F5344CB8AC3E}">
        <p14:creationId xmlns:p14="http://schemas.microsoft.com/office/powerpoint/2010/main" val="1413795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rilha de Vapor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TM04033937[[fn=Trilha de Vapor]]</Template>
  <TotalTime>356</TotalTime>
  <Words>742</Words>
  <Application>Microsoft Office PowerPoint</Application>
  <PresentationFormat>Widescreen</PresentationFormat>
  <Paragraphs>75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Cambria Math</vt:lpstr>
      <vt:lpstr>Century Gothic</vt:lpstr>
      <vt:lpstr>Trilha de Vapor</vt:lpstr>
      <vt:lpstr>Métodos de contagem</vt:lpstr>
      <vt:lpstr>Métodos de contagem</vt:lpstr>
      <vt:lpstr>Métodos de contagem</vt:lpstr>
      <vt:lpstr>Métodos de contagem</vt:lpstr>
      <vt:lpstr>Métodos de contagem</vt:lpstr>
      <vt:lpstr>Apresentação do PowerPoint</vt:lpstr>
      <vt:lpstr>Métodos de contagem</vt:lpstr>
      <vt:lpstr>Métodos de contagem</vt:lpstr>
      <vt:lpstr>Métodos de contagem</vt:lpstr>
      <vt:lpstr>Métodos de contagem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contagem</dc:title>
  <dc:creator>sergio marques</dc:creator>
  <cp:lastModifiedBy>sergio marques</cp:lastModifiedBy>
  <cp:revision>20</cp:revision>
  <dcterms:created xsi:type="dcterms:W3CDTF">2016-06-24T17:33:18Z</dcterms:created>
  <dcterms:modified xsi:type="dcterms:W3CDTF">2016-06-25T03:05:22Z</dcterms:modified>
</cp:coreProperties>
</file>