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5" r:id="rId7"/>
    <p:sldId id="267" r:id="rId8"/>
    <p:sldId id="268" r:id="rId9"/>
    <p:sldId id="269" r:id="rId10"/>
    <p:sldId id="270" r:id="rId11"/>
    <p:sldId id="261" r:id="rId12"/>
    <p:sldId id="262" r:id="rId13"/>
    <p:sldId id="263" r:id="rId14"/>
    <p:sldId id="264" r:id="rId15"/>
    <p:sldId id="274" r:id="rId16"/>
    <p:sldId id="275" r:id="rId17"/>
    <p:sldId id="276" r:id="rId18"/>
    <p:sldId id="279" r:id="rId19"/>
    <p:sldId id="277" r:id="rId20"/>
    <p:sldId id="272" r:id="rId21"/>
    <p:sldId id="280" r:id="rId22"/>
    <p:sldId id="273" r:id="rId23"/>
    <p:sldId id="27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99FF"/>
    <a:srgbClr val="0066FF"/>
    <a:srgbClr val="66FFFF"/>
    <a:srgbClr val="99FFCC"/>
    <a:srgbClr val="FF3399"/>
    <a:srgbClr val="D60093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0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92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0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9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92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63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81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66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85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86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3399FF"/>
          </a:fgClr>
          <a:bgClr>
            <a:srgbClr val="66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89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8196" y="72008"/>
            <a:ext cx="9144000" cy="5805264"/>
          </a:xfrm>
        </p:spPr>
        <p:txBody>
          <a:bodyPr>
            <a:noAutofit/>
          </a:bodyPr>
          <a:lstStyle/>
          <a:p>
            <a: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“PROGRAMA </a:t>
            </a:r>
            <a:b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INICIAÇÃO CIENTÍFICA”</a:t>
            </a:r>
            <a: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11º PIC - 2016</a:t>
            </a:r>
            <a:endParaRPr lang="pt-BR" sz="90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18196" y="5517232"/>
            <a:ext cx="91440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Professora Vanessa</a:t>
            </a:r>
            <a:endParaRPr lang="pt-BR" sz="5000" b="1" i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 soma de qualquer quantidade de números pares é par.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soma de uma quantidade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de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números ímpares é 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A soma de uma quantidade ímpar de números ímpares é ímpar.</a:t>
            </a:r>
          </a:p>
          <a:p>
            <a:pPr marL="0" indent="354013" algn="just">
              <a:buNone/>
            </a:pPr>
            <a:endParaRPr lang="pt-BR" sz="4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4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9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Autofit/>
          </a:bodyPr>
          <a:lstStyle/>
          <a:p>
            <a:r>
              <a:rPr lang="pt-BR" sz="10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RESOLUÇÃO DE PROBLEMAS</a:t>
            </a:r>
            <a:endParaRPr lang="pt-BR" sz="105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1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Você pode encontrar cinco números ímpares cuja soma seja 100?</a:t>
            </a:r>
          </a:p>
          <a:p>
            <a:pPr marL="0" indent="354013" algn="just">
              <a:buNone/>
            </a:pPr>
            <a:endParaRPr lang="pt-BR" sz="4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2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possível trocar uma nota de 25 reais em dez notas com valores 1, 3 ou 5 reais?</a:t>
            </a:r>
          </a:p>
          <a:p>
            <a:pPr marL="0" indent="354013" algn="just">
              <a:buNone/>
            </a:pPr>
            <a:endParaRPr lang="pt-BR" sz="4200" b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42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3</a:t>
            </a:r>
          </a:p>
          <a:p>
            <a:pPr marL="0" indent="354013" algn="just">
              <a:buNone/>
            </a:pPr>
            <a:r>
              <a:rPr lang="pt-BR" sz="3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engrenagens estão colocadas em um plano, arrumadas em uma cadeia como está ilustrado na figura a seguir. Todas as engrenagens podem rodar simultaneamente?</a:t>
            </a:r>
          </a:p>
          <a:p>
            <a:pPr marL="0" indent="354013" algn="just">
              <a:buNone/>
            </a:pPr>
            <a:endParaRPr lang="pt-BR" sz="3500" b="1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40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42071"/>
            <a:ext cx="4176464" cy="289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5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4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Pedro comprou um caderno com 96 folhas e numerou-as de 1 a 192. Vitor arrancou 25 folhas do caderno de Pedro e somou os 50 números que encontrou escritos nas folhas. Esta soma poderia ser igual a 1990?</a:t>
            </a:r>
            <a:endParaRPr lang="pt-BR" sz="4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5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números de 1 a 10 est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escritos em uma linha. Pode-se colocar os sinais de “+” e de “−” entre eles de modo que o valor da expressão resultante seja igual a zero?</a:t>
            </a:r>
          </a:p>
          <a:p>
            <a:pPr marL="0" indent="354013" algn="just">
              <a:buNone/>
            </a:pPr>
            <a:endParaRPr lang="pt-BR" sz="42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5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6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gafanhoto pula ao longo de uma linha. No seu primeiro pulo, ele anda 1 cm, no segundo 2 cm, no terceiro 3 cm, e assim sucessivamente. Cada pulo o leva para a direita ou para a esquerda. Mostre que após 1985 pulos, o gafanhoto não pode retornar a sua posição inicial.</a:t>
            </a:r>
          </a:p>
        </p:txBody>
      </p:sp>
    </p:spTree>
    <p:extLst>
      <p:ext uri="{BB962C8B-B14F-4D97-AF65-F5344CB8AC3E}">
        <p14:creationId xmlns:p14="http://schemas.microsoft.com/office/powerpoint/2010/main" val="65094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7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peças de um dominó foram colocadas em uma cadeia de modo que o número de bolinhas nas extremidades de dois dominós adjacentes s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iguais. Se uma das extremidades da cadeia contém 5 bolinhas, qual é o número de bolinhas na outra extremidade?</a:t>
            </a:r>
          </a:p>
        </p:txBody>
      </p:sp>
    </p:spTree>
    <p:extLst>
      <p:ext uri="{BB962C8B-B14F-4D97-AF65-F5344CB8AC3E}">
        <p14:creationId xmlns:p14="http://schemas.microsoft.com/office/powerpoint/2010/main" val="37244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3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8</a:t>
            </a:r>
          </a:p>
          <a:p>
            <a:pPr marL="0" indent="354013" algn="just">
              <a:buNone/>
            </a:pP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tabuleiro 5 × 5 pode ser coberto por dominós 1 × 2?</a:t>
            </a:r>
          </a:p>
          <a:p>
            <a:pPr marL="0" indent="354013" algn="just">
              <a:buNone/>
            </a:pPr>
            <a:endParaRPr lang="pt-BR" sz="36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3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9</a:t>
            </a:r>
          </a:p>
          <a:p>
            <a:pPr marL="0" indent="354013" algn="just">
              <a:buNone/>
            </a:pPr>
            <a:r>
              <a:rPr lang="pt-BR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produto de 22 inteiros e igual a 1. Mostre que sua soma não pode ser zero. </a:t>
            </a:r>
          </a:p>
          <a:p>
            <a:pPr marL="0" indent="354013" algn="just">
              <a:buNone/>
            </a:pPr>
            <a:r>
              <a:rPr lang="pt-BR" sz="4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Dica: Compare as quantidades de números positivos e negativos.</a:t>
            </a:r>
          </a:p>
        </p:txBody>
      </p:sp>
    </p:spTree>
    <p:extLst>
      <p:ext uri="{BB962C8B-B14F-4D97-AF65-F5344CB8AC3E}">
        <p14:creationId xmlns:p14="http://schemas.microsoft.com/office/powerpoint/2010/main" val="3144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10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Kátia e seus amigos estão em um círculo. Os dois vizinhos de cada uma das crianças são do mesmo sexo. Se o círculo contém cinco meninos, quantas meninas estão neste círculo?</a:t>
            </a:r>
          </a:p>
        </p:txBody>
      </p:sp>
    </p:spTree>
    <p:extLst>
      <p:ext uri="{BB962C8B-B14F-4D97-AF65-F5344CB8AC3E}">
        <p14:creationId xmlns:p14="http://schemas.microsoft.com/office/powerpoint/2010/main" val="26817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ARITMÉTICA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a parte da matemática que lida com números e com as operações possíveis entre eles. Usado por quase todos, seja em tarefas do cotidiano, em cálculos científicos ou de negócios. </a:t>
            </a:r>
            <a:endParaRPr lang="pt-BR" sz="4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Autofit/>
          </a:bodyPr>
          <a:lstStyle/>
          <a:p>
            <a:r>
              <a:rPr lang="pt-BR" sz="130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DESAFIO</a:t>
            </a:r>
            <a:endParaRPr lang="pt-BR" sz="13000" u="sng" dirty="0">
              <a:solidFill>
                <a:srgbClr val="FF006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64496"/>
            <a:ext cx="2111040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773" y="145774"/>
            <a:ext cx="1696870" cy="249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597299" cy="24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4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11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100 soldados em uma quartel, toda noite, três deles ficam de guarda. Apôs um certo período de tempo, e possível que cada soldado tenha ficado da guarda exatamente uma vez com cada outro soldado?</a:t>
            </a:r>
          </a:p>
        </p:txBody>
      </p:sp>
    </p:spTree>
    <p:extLst>
      <p:ext uri="{BB962C8B-B14F-4D97-AF65-F5344CB8AC3E}">
        <p14:creationId xmlns:p14="http://schemas.microsoft.com/office/powerpoint/2010/main" val="34683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12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um conjunto de dominós, descartarmos todos aqueles que possuem pelo menos uma casinha vazia. </a:t>
            </a:r>
            <a:r>
              <a:rPr lang="pt-BR" sz="42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42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possível 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arranjarmos todos os restantes em uma cadeia?</a:t>
            </a:r>
            <a:endParaRPr lang="pt-BR" sz="42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87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5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PROBLEMA 13</a:t>
            </a:r>
            <a:endParaRPr lang="pt-BR" sz="4500" b="1" u="sng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Três bolas de gude, A , B e C, estão no ch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ã</a:t>
            </a: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o. Um movimento permitido é passar uma bola entre as outras duas. É possível, após 25 movimentos, que todas as bolas estejam nas suas posições originais? </a:t>
            </a:r>
          </a:p>
          <a:p>
            <a:pPr marL="0" indent="354013" algn="just">
              <a:buNone/>
            </a:pPr>
            <a:r>
              <a:rPr lang="pt-BR" sz="4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Dica: Que horas são? (Sentidos horário e anti-horário)</a:t>
            </a:r>
            <a:endParaRPr lang="pt-BR" sz="4200" b="1" i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8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das estruturas mais básicas do conjunto dos números naturais é a sua divisão em números pares e ímpares.</a:t>
            </a:r>
          </a:p>
          <a:p>
            <a:pPr marL="0" indent="354013" algn="just">
              <a:buNone/>
            </a:pPr>
            <a:endParaRPr lang="pt-BR" sz="2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r>
              <a:rPr lang="pt-BR" sz="42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“Todo número natural é par ou ímpar.”</a:t>
            </a:r>
          </a:p>
          <a:p>
            <a:pPr marL="0" indent="354013" algn="just">
              <a:buNone/>
            </a:pPr>
            <a:endParaRPr lang="pt-BR" sz="54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número par tem paridade par e que um número ímpar tem paridade ímpar. </a:t>
            </a:r>
          </a:p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Apesar de sua simplicidade, a análise da paridade dos números pode ser utilizada na solução de uma variedade muito grande de questões ou problemas, como os que estão sugeridos a seguir.</a:t>
            </a:r>
          </a:p>
        </p:txBody>
      </p:sp>
    </p:spTree>
    <p:extLst>
      <p:ext uri="{BB962C8B-B14F-4D97-AF65-F5344CB8AC3E}">
        <p14:creationId xmlns:p14="http://schemas.microsoft.com/office/powerpoint/2010/main" val="953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Existem dois números pares consecutivos?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Existem dois números ímpares consecutivos?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Existe um número natural que não é par nem ímpar?</a:t>
            </a:r>
          </a:p>
          <a:p>
            <a:pPr marL="0" indent="354013" algn="just">
              <a:buNone/>
            </a:pPr>
            <a:endParaRPr lang="pt-BR" sz="4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4013" algn="just">
              <a:buNone/>
            </a:pPr>
            <a:endParaRPr lang="pt-BR" sz="54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Escreva dois números pares. Agora some estes dois números. O resultado obtido é par ou ímpar? Repetindo este experimento com outros números, voc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poderá obter uma soma par ou uma soma </a:t>
            </a:r>
            <a:r>
              <a:rPr lang="pt-BR" sz="4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pt-BR" sz="4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ımpar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Justifique a sua conclusão.</a:t>
            </a:r>
          </a:p>
        </p:txBody>
      </p:sp>
    </p:spTree>
    <p:extLst>
      <p:ext uri="{BB962C8B-B14F-4D97-AF65-F5344CB8AC3E}">
        <p14:creationId xmlns:p14="http://schemas.microsoft.com/office/powerpoint/2010/main" val="1971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O que podemos dizer da soma de dois números ímpares? O resultado é par ou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mpar?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 a soma de um número par com um número ímpar?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E se somarmos uma quantidade par de números </a:t>
            </a:r>
            <a:r>
              <a:rPr lang="pt-BR" sz="4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mpares?</a:t>
            </a:r>
          </a:p>
        </p:txBody>
      </p:sp>
    </p:spTree>
    <p:extLst>
      <p:ext uri="{BB962C8B-B14F-4D97-AF65-F5344CB8AC3E}">
        <p14:creationId xmlns:p14="http://schemas.microsoft.com/office/powerpoint/2010/main" val="26239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E a soma de uma quantidade ímpar de números ímpares, é par ou ímpar?</a:t>
            </a:r>
          </a:p>
          <a:p>
            <a:pPr marL="0" indent="354013" algn="just">
              <a:buNone/>
            </a:pPr>
            <a:endParaRPr lang="pt-BR" sz="44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0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 soma de dois números pares é par.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 soma de dois números ímpares é par.</a:t>
            </a:r>
          </a:p>
          <a:p>
            <a:pPr marL="0" indent="354013" algn="just">
              <a:buNone/>
            </a:pPr>
            <a:r>
              <a:rPr lang="pt-BR" sz="4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 soma de um número par com um número ímpar é ímpar.</a:t>
            </a:r>
          </a:p>
        </p:txBody>
      </p:sp>
    </p:spTree>
    <p:extLst>
      <p:ext uri="{BB962C8B-B14F-4D97-AF65-F5344CB8AC3E}">
        <p14:creationId xmlns:p14="http://schemas.microsoft.com/office/powerpoint/2010/main" val="38170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815</Words>
  <Application>Microsoft Office PowerPoint</Application>
  <PresentationFormat>Apresentação na tela (4:3)</PresentationFormat>
  <Paragraphs>58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“PROGRAMA  DE INICIAÇÃO CIENTÍFICA” 11º PIC - 2016</vt:lpstr>
      <vt:lpstr>ARITMÉTICA</vt:lpstr>
      <vt:lpstr>PARIDADE</vt:lpstr>
      <vt:lpstr>Apresentação do PowerPoint</vt:lpstr>
      <vt:lpstr>PERGUNTAS</vt:lpstr>
      <vt:lpstr>Apresentação do PowerPoint</vt:lpstr>
      <vt:lpstr>Apresentação do PowerPoint</vt:lpstr>
      <vt:lpstr>Apresentação do PowerPoint</vt:lpstr>
      <vt:lpstr>CONCLUSÕES</vt:lpstr>
      <vt:lpstr>Apresentação do PowerPoint</vt:lpstr>
      <vt:lpstr>RESOLUÇÃO DE PROBLEMAS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DESAFIO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“PROGRAMA  DE INICIAÇÃO CINETÍFICA” 11º PIC</dc:title>
  <dc:creator>Vanessa</dc:creator>
  <cp:lastModifiedBy>Vanessa</cp:lastModifiedBy>
  <cp:revision>23</cp:revision>
  <dcterms:created xsi:type="dcterms:W3CDTF">2016-06-18T00:35:41Z</dcterms:created>
  <dcterms:modified xsi:type="dcterms:W3CDTF">2016-06-25T03:26:04Z</dcterms:modified>
</cp:coreProperties>
</file>